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heme/themeOverride1.xml" ContentType="application/vnd.openxmlformats-officedocument.themeOverride+xml"/>
  <Override PartName="/ppt/notesSlides/notesSlide62.xml" ContentType="application/vnd.openxmlformats-officedocument.presentationml.notesSlide+xml"/>
  <Override PartName="/ppt/theme/themeOverride2.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 id="2147484064" r:id="rId2"/>
  </p:sldMasterIdLst>
  <p:notesMasterIdLst>
    <p:notesMasterId r:id="rId145"/>
  </p:notesMasterIdLst>
  <p:sldIdLst>
    <p:sldId id="256" r:id="rId3"/>
    <p:sldId id="460" r:id="rId4"/>
    <p:sldId id="257" r:id="rId5"/>
    <p:sldId id="279" r:id="rId6"/>
    <p:sldId id="428" r:id="rId7"/>
    <p:sldId id="430" r:id="rId8"/>
    <p:sldId id="431" r:id="rId9"/>
    <p:sldId id="432" r:id="rId10"/>
    <p:sldId id="286" r:id="rId11"/>
    <p:sldId id="429" r:id="rId12"/>
    <p:sldId id="335" r:id="rId13"/>
    <p:sldId id="337" r:id="rId14"/>
    <p:sldId id="338" r:id="rId15"/>
    <p:sldId id="339" r:id="rId16"/>
    <p:sldId id="464" r:id="rId17"/>
    <p:sldId id="465" r:id="rId18"/>
    <p:sldId id="341" r:id="rId19"/>
    <p:sldId id="344" r:id="rId20"/>
    <p:sldId id="345" r:id="rId21"/>
    <p:sldId id="346" r:id="rId22"/>
    <p:sldId id="327" r:id="rId23"/>
    <p:sldId id="417" r:id="rId24"/>
    <p:sldId id="289" r:id="rId25"/>
    <p:sldId id="420" r:id="rId26"/>
    <p:sldId id="418" r:id="rId27"/>
    <p:sldId id="419" r:id="rId28"/>
    <p:sldId id="290" r:id="rId29"/>
    <p:sldId id="291" r:id="rId30"/>
    <p:sldId id="347" r:id="rId31"/>
    <p:sldId id="326" r:id="rId32"/>
    <p:sldId id="325" r:id="rId33"/>
    <p:sldId id="329" r:id="rId34"/>
    <p:sldId id="281" r:id="rId35"/>
    <p:sldId id="282" r:id="rId36"/>
    <p:sldId id="283" r:id="rId37"/>
    <p:sldId id="422" r:id="rId38"/>
    <p:sldId id="285" r:id="rId39"/>
    <p:sldId id="292" r:id="rId40"/>
    <p:sldId id="293" r:id="rId41"/>
    <p:sldId id="294" r:id="rId42"/>
    <p:sldId id="295" r:id="rId43"/>
    <p:sldId id="421" r:id="rId44"/>
    <p:sldId id="296" r:id="rId45"/>
    <p:sldId id="297" r:id="rId46"/>
    <p:sldId id="348" r:id="rId47"/>
    <p:sldId id="298" r:id="rId48"/>
    <p:sldId id="350" r:id="rId49"/>
    <p:sldId id="351" r:id="rId50"/>
    <p:sldId id="423" r:id="rId51"/>
    <p:sldId id="424" r:id="rId52"/>
    <p:sldId id="425" r:id="rId53"/>
    <p:sldId id="426" r:id="rId54"/>
    <p:sldId id="352" r:id="rId55"/>
    <p:sldId id="300" r:id="rId56"/>
    <p:sldId id="427" r:id="rId57"/>
    <p:sldId id="353" r:id="rId58"/>
    <p:sldId id="436" r:id="rId59"/>
    <p:sldId id="311" r:id="rId60"/>
    <p:sldId id="319" r:id="rId61"/>
    <p:sldId id="312" r:id="rId62"/>
    <p:sldId id="354" r:id="rId63"/>
    <p:sldId id="437" r:id="rId64"/>
    <p:sldId id="439" r:id="rId65"/>
    <p:sldId id="440" r:id="rId66"/>
    <p:sldId id="441" r:id="rId67"/>
    <p:sldId id="442" r:id="rId68"/>
    <p:sldId id="443" r:id="rId69"/>
    <p:sldId id="444" r:id="rId70"/>
    <p:sldId id="313" r:id="rId71"/>
    <p:sldId id="355" r:id="rId72"/>
    <p:sldId id="356" r:id="rId73"/>
    <p:sldId id="357" r:id="rId74"/>
    <p:sldId id="358" r:id="rId75"/>
    <p:sldId id="359" r:id="rId76"/>
    <p:sldId id="314" r:id="rId77"/>
    <p:sldId id="315" r:id="rId78"/>
    <p:sldId id="316" r:id="rId79"/>
    <p:sldId id="317" r:id="rId80"/>
    <p:sldId id="318" r:id="rId81"/>
    <p:sldId id="333" r:id="rId82"/>
    <p:sldId id="361" r:id="rId83"/>
    <p:sldId id="445" r:id="rId84"/>
    <p:sldId id="363" r:id="rId85"/>
    <p:sldId id="446" r:id="rId86"/>
    <p:sldId id="364" r:id="rId87"/>
    <p:sldId id="365" r:id="rId88"/>
    <p:sldId id="366" r:id="rId89"/>
    <p:sldId id="367" r:id="rId90"/>
    <p:sldId id="368" r:id="rId91"/>
    <p:sldId id="369" r:id="rId92"/>
    <p:sldId id="466" r:id="rId93"/>
    <p:sldId id="467" r:id="rId94"/>
    <p:sldId id="370" r:id="rId95"/>
    <p:sldId id="371" r:id="rId96"/>
    <p:sldId id="372" r:id="rId97"/>
    <p:sldId id="373" r:id="rId98"/>
    <p:sldId id="374" r:id="rId99"/>
    <p:sldId id="375" r:id="rId100"/>
    <p:sldId id="376" r:id="rId101"/>
    <p:sldId id="377" r:id="rId102"/>
    <p:sldId id="378" r:id="rId103"/>
    <p:sldId id="447" r:id="rId104"/>
    <p:sldId id="381" r:id="rId105"/>
    <p:sldId id="382" r:id="rId106"/>
    <p:sldId id="383" r:id="rId107"/>
    <p:sldId id="384" r:id="rId108"/>
    <p:sldId id="385" r:id="rId109"/>
    <p:sldId id="386" r:id="rId110"/>
    <p:sldId id="448" r:id="rId111"/>
    <p:sldId id="388" r:id="rId112"/>
    <p:sldId id="389" r:id="rId113"/>
    <p:sldId id="390" r:id="rId114"/>
    <p:sldId id="391" r:id="rId115"/>
    <p:sldId id="449" r:id="rId116"/>
    <p:sldId id="392" r:id="rId117"/>
    <p:sldId id="393" r:id="rId118"/>
    <p:sldId id="394" r:id="rId119"/>
    <p:sldId id="395" r:id="rId120"/>
    <p:sldId id="396" r:id="rId121"/>
    <p:sldId id="397" r:id="rId122"/>
    <p:sldId id="398" r:id="rId123"/>
    <p:sldId id="399" r:id="rId124"/>
    <p:sldId id="400" r:id="rId125"/>
    <p:sldId id="401" r:id="rId126"/>
    <p:sldId id="402" r:id="rId127"/>
    <p:sldId id="450" r:id="rId128"/>
    <p:sldId id="451" r:id="rId129"/>
    <p:sldId id="452" r:id="rId130"/>
    <p:sldId id="453" r:id="rId131"/>
    <p:sldId id="404" r:id="rId132"/>
    <p:sldId id="405" r:id="rId133"/>
    <p:sldId id="454" r:id="rId134"/>
    <p:sldId id="455" r:id="rId135"/>
    <p:sldId id="456" r:id="rId136"/>
    <p:sldId id="457" r:id="rId137"/>
    <p:sldId id="406" r:id="rId138"/>
    <p:sldId id="407" r:id="rId139"/>
    <p:sldId id="408" r:id="rId140"/>
    <p:sldId id="409" r:id="rId141"/>
    <p:sldId id="458" r:id="rId142"/>
    <p:sldId id="411" r:id="rId143"/>
    <p:sldId id="459" r:id="rId144"/>
  </p:sldIdLst>
  <p:sldSz cx="9144000" cy="6858000" type="screen4x3"/>
  <p:notesSz cx="6858000" cy="9144000"/>
  <p:custDataLst>
    <p:tags r:id="rId146"/>
  </p:custDataLst>
  <p:defaultTextStyle>
    <a:defPPr>
      <a:defRPr lang="zh-CN"/>
    </a:defPPr>
    <a:lvl1pPr algn="l" rtl="0" fontAlgn="base">
      <a:spcBef>
        <a:spcPct val="0"/>
      </a:spcBef>
      <a:spcAft>
        <a:spcPct val="0"/>
      </a:spcAft>
      <a:defRPr sz="3200" kern="1200">
        <a:solidFill>
          <a:schemeClr val="tx1"/>
        </a:solidFill>
        <a:latin typeface="Arial" charset="0"/>
        <a:ea typeface="宋体" pitchFamily="2" charset="-122"/>
        <a:cs typeface="+mn-cs"/>
      </a:defRPr>
    </a:lvl1pPr>
    <a:lvl2pPr marL="457200" algn="l" rtl="0" fontAlgn="base">
      <a:spcBef>
        <a:spcPct val="0"/>
      </a:spcBef>
      <a:spcAft>
        <a:spcPct val="0"/>
      </a:spcAft>
      <a:defRPr sz="3200" kern="1200">
        <a:solidFill>
          <a:schemeClr val="tx1"/>
        </a:solidFill>
        <a:latin typeface="Arial" charset="0"/>
        <a:ea typeface="宋体" pitchFamily="2" charset="-122"/>
        <a:cs typeface="+mn-cs"/>
      </a:defRPr>
    </a:lvl2pPr>
    <a:lvl3pPr marL="914400" algn="l" rtl="0" fontAlgn="base">
      <a:spcBef>
        <a:spcPct val="0"/>
      </a:spcBef>
      <a:spcAft>
        <a:spcPct val="0"/>
      </a:spcAft>
      <a:defRPr sz="3200" kern="1200">
        <a:solidFill>
          <a:schemeClr val="tx1"/>
        </a:solidFill>
        <a:latin typeface="Arial" charset="0"/>
        <a:ea typeface="宋体" pitchFamily="2" charset="-122"/>
        <a:cs typeface="+mn-cs"/>
      </a:defRPr>
    </a:lvl3pPr>
    <a:lvl4pPr marL="1371600" algn="l" rtl="0" fontAlgn="base">
      <a:spcBef>
        <a:spcPct val="0"/>
      </a:spcBef>
      <a:spcAft>
        <a:spcPct val="0"/>
      </a:spcAft>
      <a:defRPr sz="3200" kern="1200">
        <a:solidFill>
          <a:schemeClr val="tx1"/>
        </a:solidFill>
        <a:latin typeface="Arial" charset="0"/>
        <a:ea typeface="宋体" pitchFamily="2" charset="-122"/>
        <a:cs typeface="+mn-cs"/>
      </a:defRPr>
    </a:lvl4pPr>
    <a:lvl5pPr marL="1828800" algn="l" rtl="0" fontAlgn="base">
      <a:spcBef>
        <a:spcPct val="0"/>
      </a:spcBef>
      <a:spcAft>
        <a:spcPct val="0"/>
      </a:spcAft>
      <a:defRPr sz="3200" kern="1200">
        <a:solidFill>
          <a:schemeClr val="tx1"/>
        </a:solidFill>
        <a:latin typeface="Arial" charset="0"/>
        <a:ea typeface="宋体" pitchFamily="2" charset="-122"/>
        <a:cs typeface="+mn-cs"/>
      </a:defRPr>
    </a:lvl5pPr>
    <a:lvl6pPr marL="2286000" algn="l" defTabSz="914400" rtl="0" eaLnBrk="1" latinLnBrk="0" hangingPunct="1">
      <a:defRPr sz="3200" kern="1200">
        <a:solidFill>
          <a:schemeClr val="tx1"/>
        </a:solidFill>
        <a:latin typeface="Arial" charset="0"/>
        <a:ea typeface="宋体" pitchFamily="2" charset="-122"/>
        <a:cs typeface="+mn-cs"/>
      </a:defRPr>
    </a:lvl6pPr>
    <a:lvl7pPr marL="2743200" algn="l" defTabSz="914400" rtl="0" eaLnBrk="1" latinLnBrk="0" hangingPunct="1">
      <a:defRPr sz="3200" kern="1200">
        <a:solidFill>
          <a:schemeClr val="tx1"/>
        </a:solidFill>
        <a:latin typeface="Arial" charset="0"/>
        <a:ea typeface="宋体" pitchFamily="2" charset="-122"/>
        <a:cs typeface="+mn-cs"/>
      </a:defRPr>
    </a:lvl7pPr>
    <a:lvl8pPr marL="3200400" algn="l" defTabSz="914400" rtl="0" eaLnBrk="1" latinLnBrk="0" hangingPunct="1">
      <a:defRPr sz="3200" kern="1200">
        <a:solidFill>
          <a:schemeClr val="tx1"/>
        </a:solidFill>
        <a:latin typeface="Arial" charset="0"/>
        <a:ea typeface="宋体" pitchFamily="2" charset="-122"/>
        <a:cs typeface="+mn-cs"/>
      </a:defRPr>
    </a:lvl8pPr>
    <a:lvl9pPr marL="3657600" algn="l" defTabSz="914400" rtl="0" eaLnBrk="1" latinLnBrk="0" hangingPunct="1">
      <a:defRPr sz="32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84" autoAdjust="0"/>
    <p:restoredTop sz="93285" autoAdjust="0"/>
  </p:normalViewPr>
  <p:slideViewPr>
    <p:cSldViewPr>
      <p:cViewPr varScale="1">
        <p:scale>
          <a:sx n="101" d="100"/>
          <a:sy n="101" d="100"/>
        </p:scale>
        <p:origin x="1544" y="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50" d="100"/>
          <a:sy n="150" d="100"/>
        </p:scale>
        <p:origin x="-1134"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70.wmf"/><Relationship Id="rId3" Type="http://schemas.openxmlformats.org/officeDocument/2006/relationships/image" Target="../media/image60.wmf"/><Relationship Id="rId7" Type="http://schemas.openxmlformats.org/officeDocument/2006/relationships/image" Target="../media/image64.wmf"/><Relationship Id="rId12" Type="http://schemas.openxmlformats.org/officeDocument/2006/relationships/image" Target="../media/image69.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11" Type="http://schemas.openxmlformats.org/officeDocument/2006/relationships/image" Target="../media/image68.wmf"/><Relationship Id="rId5" Type="http://schemas.openxmlformats.org/officeDocument/2006/relationships/image" Target="../media/image62.wmf"/><Relationship Id="rId10" Type="http://schemas.openxmlformats.org/officeDocument/2006/relationships/image" Target="../media/image67.wmf"/><Relationship Id="rId4" Type="http://schemas.openxmlformats.org/officeDocument/2006/relationships/image" Target="../media/image61.wmf"/><Relationship Id="rId9" Type="http://schemas.openxmlformats.org/officeDocument/2006/relationships/image" Target="../media/image66.wmf"/><Relationship Id="rId14"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5" Type="http://schemas.openxmlformats.org/officeDocument/2006/relationships/image" Target="../media/image50.wmf"/><Relationship Id="rId4"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1617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143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617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1617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C7CC62AA-A7F1-48D4-BEE5-E0EC021409D9}" type="slidenum">
              <a:rPr lang="en-US" altLang="zh-CN"/>
              <a:pPr>
                <a:defRPr/>
              </a:pPr>
              <a:t>‹#›</a:t>
            </a:fld>
            <a:endParaRPr lang="en-US" altLang="zh-CN"/>
          </a:p>
        </p:txBody>
      </p:sp>
    </p:spTree>
    <p:extLst>
      <p:ext uri="{BB962C8B-B14F-4D97-AF65-F5344CB8AC3E}">
        <p14:creationId xmlns:p14="http://schemas.microsoft.com/office/powerpoint/2010/main" val="29407348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327425DE-F824-4518-9E77-0F1123A435D4}" type="slidenum">
              <a:rPr lang="en-US" altLang="zh-CN" sz="1200" smtClean="0"/>
              <a:pPr eaLnBrk="1" hangingPunct="1"/>
              <a:t>1</a:t>
            </a:fld>
            <a:endParaRPr lang="en-US" altLang="zh-CN" sz="1200"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&lt;2015-08-25 </a:t>
            </a:r>
            <a:r>
              <a:rPr lang="zh-CN" altLang="en-US" dirty="0" smtClean="0"/>
              <a:t>第</a:t>
            </a:r>
            <a:r>
              <a:rPr lang="en-US" altLang="zh-CN" dirty="0" smtClean="0"/>
              <a:t>01</a:t>
            </a:r>
            <a:r>
              <a:rPr lang="zh-CN" altLang="en-US" dirty="0" smtClean="0"/>
              <a:t>次，</a:t>
            </a:r>
            <a:r>
              <a:rPr lang="en-US" altLang="zh-CN" dirty="0" smtClean="0"/>
              <a:t>01</a:t>
            </a:r>
            <a:r>
              <a:rPr lang="zh-CN" altLang="en-US" dirty="0" smtClean="0"/>
              <a:t>周</a:t>
            </a:r>
            <a:r>
              <a:rPr lang="en-US" altLang="zh-CN" dirty="0" smtClean="0"/>
              <a:t>-01</a:t>
            </a:r>
            <a:r>
              <a:rPr lang="zh-CN" altLang="en-US" dirty="0" smtClean="0"/>
              <a:t>次</a:t>
            </a:r>
            <a:r>
              <a:rPr lang="en-US" altLang="zh-CN" dirty="0" smtClean="0"/>
              <a:t>&gt;</a:t>
            </a:r>
          </a:p>
        </p:txBody>
      </p:sp>
    </p:spTree>
    <p:extLst>
      <p:ext uri="{BB962C8B-B14F-4D97-AF65-F5344CB8AC3E}">
        <p14:creationId xmlns:p14="http://schemas.microsoft.com/office/powerpoint/2010/main" val="220422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5EB5D2C-26A4-49F6-8A04-7270F81801A6}" type="slidenum">
              <a:rPr lang="en-US" altLang="zh-CN" sz="1200" smtClean="0"/>
              <a:pPr eaLnBrk="1" hangingPunct="1"/>
              <a:t>11</a:t>
            </a:fld>
            <a:endParaRPr lang="en-US" altLang="zh-CN" sz="1200"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283886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32FFB37B-5AA6-4848-8A33-DC2AFA7F9A29}" type="slidenum">
              <a:rPr lang="en-US" altLang="zh-CN" sz="1200" smtClean="0"/>
              <a:pPr eaLnBrk="1" hangingPunct="1"/>
              <a:t>12</a:t>
            </a:fld>
            <a:endParaRPr lang="en-US" altLang="zh-CN" sz="1200"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067636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C49D07F-55C2-4615-BA8D-292E02A66D1B}" type="slidenum">
              <a:rPr lang="en-US" altLang="zh-CN" sz="1200" smtClean="0"/>
              <a:pPr eaLnBrk="1" hangingPunct="1"/>
              <a:t>13</a:t>
            </a:fld>
            <a:endParaRPr lang="en-US" altLang="zh-CN" sz="1200"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37925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4A3FB0F-9DBA-4F5D-AB04-503C4F84E1AF}" type="slidenum">
              <a:rPr lang="en-US" altLang="zh-CN" sz="1200" smtClean="0"/>
              <a:pPr eaLnBrk="1" hangingPunct="1"/>
              <a:t>16</a:t>
            </a:fld>
            <a:endParaRPr lang="en-US" altLang="zh-CN" sz="1200"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535020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4A3FB0F-9DBA-4F5D-AB04-503C4F84E1AF}" type="slidenum">
              <a:rPr lang="en-US" altLang="zh-CN" sz="1200" smtClean="0"/>
              <a:pPr eaLnBrk="1" hangingPunct="1"/>
              <a:t>18</a:t>
            </a:fld>
            <a:endParaRPr lang="en-US" altLang="zh-CN" sz="1200"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71148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D0C96C18-5E1E-4BA0-8D80-BE1984546977}" type="slidenum">
              <a:rPr lang="en-US" altLang="zh-CN" sz="1200" smtClean="0"/>
              <a:pPr eaLnBrk="1" hangingPunct="1"/>
              <a:t>21</a:t>
            </a:fld>
            <a:endParaRPr lang="en-US" altLang="zh-CN" sz="1200"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00140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0E2C0211-A51E-4966-8B22-F74B4A1E0B3C}" type="slidenum">
              <a:rPr lang="en-US" altLang="zh-CN" sz="1200" smtClean="0"/>
              <a:pPr eaLnBrk="1" hangingPunct="1"/>
              <a:t>23</a:t>
            </a:fld>
            <a:endParaRPr lang="en-US" altLang="zh-CN" sz="1200"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6456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2E2556E-FD6B-4948-B163-04658D8F0CAA}" type="slidenum">
              <a:rPr lang="en-US" altLang="zh-CN" sz="1200" smtClean="0"/>
              <a:pPr eaLnBrk="1" hangingPunct="1"/>
              <a:t>24</a:t>
            </a:fld>
            <a:endParaRPr lang="en-US" altLang="zh-CN" sz="1200"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184694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DEB68747-81DF-480F-8ED6-46E82D58B7DB}" type="slidenum">
              <a:rPr lang="en-US" altLang="zh-CN" sz="1200" smtClean="0"/>
              <a:pPr eaLnBrk="1" hangingPunct="1"/>
              <a:t>27</a:t>
            </a:fld>
            <a:endParaRPr lang="en-US" altLang="zh-CN" sz="1200"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35551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4D708513-2BFC-40E8-A101-0FFDB8B4FC3B}" type="slidenum">
              <a:rPr lang="en-US" altLang="zh-CN" sz="1200" smtClean="0"/>
              <a:pPr eaLnBrk="1" hangingPunct="1"/>
              <a:t>28</a:t>
            </a:fld>
            <a:endParaRPr lang="en-US" altLang="zh-CN" sz="1200"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18772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B608A8DC-3CFF-4E0C-AD83-D0DEE9DD2E0C}" type="slidenum">
              <a:rPr lang="en-US" altLang="zh-CN" sz="1200" smtClean="0"/>
              <a:pPr eaLnBrk="1" hangingPunct="1"/>
              <a:t>3</a:t>
            </a:fld>
            <a:endParaRPr lang="en-US" altLang="zh-CN" sz="1200"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7837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E56A110E-5205-44FE-9D47-418124950CD5}" type="slidenum">
              <a:rPr lang="en-US" altLang="zh-CN" sz="1200" smtClean="0"/>
              <a:pPr eaLnBrk="1" hangingPunct="1"/>
              <a:t>30</a:t>
            </a:fld>
            <a:endParaRPr lang="en-US" altLang="zh-CN" sz="1200"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31064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3D53D04D-9F3C-433D-A219-6EABD35669E9}" type="slidenum">
              <a:rPr lang="en-US" altLang="zh-CN" sz="1200" smtClean="0"/>
              <a:pPr eaLnBrk="1" hangingPunct="1"/>
              <a:t>31</a:t>
            </a:fld>
            <a:endParaRPr lang="en-US" altLang="zh-CN" sz="1200"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93757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750E5DF-1C60-4031-933C-B6C5A0E0139B}" type="slidenum">
              <a:rPr lang="en-US" altLang="zh-CN" sz="1200" smtClean="0"/>
              <a:pPr eaLnBrk="1" hangingPunct="1"/>
              <a:t>32</a:t>
            </a:fld>
            <a:endParaRPr lang="en-US" altLang="zh-CN" sz="1200"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17787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4516B731-972D-4FAA-9354-6B452B7136D3}" type="slidenum">
              <a:rPr lang="en-US" altLang="zh-CN" sz="1200" smtClean="0"/>
              <a:pPr eaLnBrk="1" hangingPunct="1"/>
              <a:t>33</a:t>
            </a:fld>
            <a:endParaRPr lang="en-US" altLang="zh-CN" sz="1200"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14795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2851C00-4799-45B6-9EA4-E51051F40511}" type="slidenum">
              <a:rPr lang="en-US" altLang="zh-CN" sz="1200" smtClean="0"/>
              <a:pPr eaLnBrk="1" hangingPunct="1"/>
              <a:t>34</a:t>
            </a:fld>
            <a:endParaRPr lang="en-US" altLang="zh-CN" sz="1200"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395068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93CA0C35-C20F-4BDC-9F5B-D6DFF6F9BC0B}" type="slidenum">
              <a:rPr lang="en-US" altLang="zh-CN" sz="1200" smtClean="0"/>
              <a:pPr eaLnBrk="1" hangingPunct="1"/>
              <a:t>35</a:t>
            </a:fld>
            <a:endParaRPr lang="en-US" altLang="zh-CN" sz="1200"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8022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2081A656-4373-4DF5-AB26-241C63C8A75A}" type="slidenum">
              <a:rPr lang="en-US" altLang="zh-CN" sz="1200" smtClean="0"/>
              <a:pPr eaLnBrk="1" hangingPunct="1"/>
              <a:t>37</a:t>
            </a:fld>
            <a:endParaRPr lang="en-US" altLang="zh-CN" sz="1200"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32019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03DC13A7-D156-4A52-BC44-D87AB5356B46}" type="slidenum">
              <a:rPr lang="en-US" altLang="zh-CN" sz="1200" smtClean="0"/>
              <a:pPr eaLnBrk="1" hangingPunct="1"/>
              <a:t>38</a:t>
            </a:fld>
            <a:endParaRPr lang="en-US" altLang="zh-CN" sz="1200"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61898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D56C70D-8254-4174-8F81-1DFA674B75AF}" type="slidenum">
              <a:rPr lang="en-US" altLang="zh-CN" sz="1200" smtClean="0"/>
              <a:pPr eaLnBrk="1" hangingPunct="1"/>
              <a:t>39</a:t>
            </a:fld>
            <a:endParaRPr lang="en-US" altLang="zh-CN" sz="1200"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64146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DBE91F9-44C8-4D1C-A8E0-1B511AC4C0EF}" type="slidenum">
              <a:rPr lang="en-US" altLang="zh-CN" sz="1200" smtClean="0"/>
              <a:pPr eaLnBrk="1" hangingPunct="1"/>
              <a:t>40</a:t>
            </a:fld>
            <a:endParaRPr lang="en-US" altLang="zh-CN" sz="1200" smtClean="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6336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D9DD46EA-83F2-4B44-A4DE-AAAA016EE050}" type="slidenum">
              <a:rPr lang="en-US" altLang="zh-CN" sz="1200" smtClean="0"/>
              <a:pPr eaLnBrk="1" hangingPunct="1"/>
              <a:t>4</a:t>
            </a:fld>
            <a:endParaRPr lang="en-US" altLang="zh-CN" sz="1200"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86665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A5653B8-611F-4E05-B635-AC693914965C}" type="slidenum">
              <a:rPr lang="en-US" altLang="zh-CN" sz="1200" smtClean="0"/>
              <a:pPr eaLnBrk="1" hangingPunct="1"/>
              <a:t>41</a:t>
            </a:fld>
            <a:endParaRPr lang="en-US" altLang="zh-CN" sz="1200"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02113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7C80B2CB-0769-4DAF-AE69-E744DA81A1DB}" type="slidenum">
              <a:rPr lang="en-US" altLang="zh-CN" sz="1200" smtClean="0"/>
              <a:pPr eaLnBrk="1" hangingPunct="1"/>
              <a:t>42</a:t>
            </a:fld>
            <a:endParaRPr lang="en-US" altLang="zh-CN" sz="1200" smtClean="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202328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47F12A2-A7D3-49A6-9D78-9F1D09698265}" type="slidenum">
              <a:rPr lang="en-US" altLang="zh-CN" sz="1200" smtClean="0"/>
              <a:pPr eaLnBrk="1" hangingPunct="1"/>
              <a:t>43</a:t>
            </a:fld>
            <a:endParaRPr lang="en-US" altLang="zh-CN" sz="1200" smtClean="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70047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ECE6233-F468-490C-BC0D-B6D9592D7F03}" type="slidenum">
              <a:rPr lang="en-US" altLang="zh-CN" sz="1200" smtClean="0"/>
              <a:pPr eaLnBrk="1" hangingPunct="1"/>
              <a:t>44</a:t>
            </a:fld>
            <a:endParaRPr lang="en-US" altLang="zh-CN" sz="1200" smtClean="0"/>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65097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08CEF437-2CC7-4B3B-8F17-815758C1F67E}" type="slidenum">
              <a:rPr lang="en-US" altLang="zh-CN" sz="1200" smtClean="0"/>
              <a:pPr eaLnBrk="1" hangingPunct="1"/>
              <a:t>45</a:t>
            </a:fld>
            <a:endParaRPr lang="en-US" altLang="zh-CN" sz="1200"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2621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0607861-D6A0-4751-99E1-72B9EAA9D6FA}" type="slidenum">
              <a:rPr lang="en-US" altLang="zh-CN" sz="1200" smtClean="0"/>
              <a:pPr eaLnBrk="1" hangingPunct="1"/>
              <a:t>46</a:t>
            </a:fld>
            <a:endParaRPr lang="en-US" altLang="zh-CN" sz="1200" smtClean="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533148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D8F6724-DC1A-4CE4-A146-8152B1C55B6E}" type="slidenum">
              <a:rPr lang="en-US" altLang="zh-CN" sz="1200" smtClean="0"/>
              <a:pPr eaLnBrk="1" hangingPunct="1"/>
              <a:t>47</a:t>
            </a:fld>
            <a:endParaRPr lang="en-US" altLang="zh-CN" sz="1200"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21494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77B7E7C6-B552-4EE5-9ED1-F36708C50570}" type="slidenum">
              <a:rPr lang="en-US" altLang="zh-CN" sz="1200" smtClean="0"/>
              <a:pPr eaLnBrk="1" hangingPunct="1"/>
              <a:t>48</a:t>
            </a:fld>
            <a:endParaRPr lang="en-US" altLang="zh-CN" sz="1200" smtClean="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58886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518906C-D0ED-4902-A65B-5DB82E9E5671}" type="slidenum">
              <a:rPr lang="en-US" altLang="zh-CN" sz="1200" smtClean="0"/>
              <a:pPr eaLnBrk="1" hangingPunct="1"/>
              <a:t>53</a:t>
            </a:fld>
            <a:endParaRPr lang="en-US" altLang="zh-CN" sz="1200"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1516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DECE903C-F1E8-4FE0-BAE3-F7C9E0824C6F}" type="slidenum">
              <a:rPr lang="en-US" altLang="zh-CN" sz="1200" smtClean="0"/>
              <a:pPr eaLnBrk="1" hangingPunct="1"/>
              <a:t>54</a:t>
            </a:fld>
            <a:endParaRPr lang="en-US" altLang="zh-CN" sz="1200" smtClean="0"/>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3475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955BBE2F-0DD8-401C-B752-45457012A0E9}" type="slidenum">
              <a:rPr lang="en-US" altLang="zh-CN" sz="1200" smtClean="0"/>
              <a:pPr eaLnBrk="1" hangingPunct="1"/>
              <a:t>5</a:t>
            </a:fld>
            <a:endParaRPr lang="en-US" altLang="zh-CN" sz="1200"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027956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&lt;/</a:t>
            </a:r>
            <a:r>
              <a:rPr lang="en-US" altLang="zh-CN" dirty="0" smtClean="0"/>
              <a:t>2015-08-25 </a:t>
            </a:r>
            <a:r>
              <a:rPr lang="zh-CN" altLang="en-US" dirty="0" smtClean="0"/>
              <a:t>第</a:t>
            </a:r>
            <a:r>
              <a:rPr lang="en-US" altLang="zh-CN" dirty="0" smtClean="0"/>
              <a:t>01</a:t>
            </a:r>
            <a:r>
              <a:rPr lang="zh-CN" altLang="en-US" dirty="0" smtClean="0"/>
              <a:t>次，</a:t>
            </a:r>
            <a:r>
              <a:rPr lang="en-US" altLang="zh-CN" dirty="0" smtClean="0"/>
              <a:t>01</a:t>
            </a:r>
            <a:r>
              <a:rPr lang="zh-CN" altLang="en-US" dirty="0" smtClean="0"/>
              <a:t>周</a:t>
            </a:r>
            <a:r>
              <a:rPr lang="en-US" altLang="zh-CN" dirty="0" smtClean="0"/>
              <a:t>-01</a:t>
            </a:r>
            <a:r>
              <a:rPr lang="zh-CN" altLang="en-US" dirty="0" smtClean="0"/>
              <a:t>次</a:t>
            </a:r>
            <a:r>
              <a:rPr lang="en-US" altLang="zh-CN" dirty="0" smtClean="0"/>
              <a:t>&gt;</a:t>
            </a:r>
          </a:p>
          <a:p>
            <a:endParaRPr lang="zh-CN" altLang="en-US" dirty="0"/>
          </a:p>
        </p:txBody>
      </p:sp>
      <p:sp>
        <p:nvSpPr>
          <p:cNvPr id="4" name="灯片编号占位符 3"/>
          <p:cNvSpPr>
            <a:spLocks noGrp="1"/>
          </p:cNvSpPr>
          <p:nvPr>
            <p:ph type="sldNum" sz="quarter" idx="10"/>
          </p:nvPr>
        </p:nvSpPr>
        <p:spPr/>
        <p:txBody>
          <a:bodyPr/>
          <a:lstStyle/>
          <a:p>
            <a:pPr>
              <a:defRPr/>
            </a:pPr>
            <a:fld id="{C7CC62AA-A7F1-48D4-BEE5-E0EC021409D9}" type="slidenum">
              <a:rPr lang="en-US" altLang="zh-CN" smtClean="0"/>
              <a:pPr>
                <a:defRPr/>
              </a:pPr>
              <a:t>55</a:t>
            </a:fld>
            <a:endParaRPr lang="en-US" altLang="zh-CN"/>
          </a:p>
        </p:txBody>
      </p:sp>
    </p:spTree>
    <p:extLst>
      <p:ext uri="{BB962C8B-B14F-4D97-AF65-F5344CB8AC3E}">
        <p14:creationId xmlns:p14="http://schemas.microsoft.com/office/powerpoint/2010/main" val="4979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5853D53-D8FC-4FA9-9183-06F70CF99A41}" type="slidenum">
              <a:rPr lang="en-US" altLang="zh-CN" sz="1200" smtClean="0"/>
              <a:pPr eaLnBrk="1" hangingPunct="1"/>
              <a:t>56</a:t>
            </a:fld>
            <a:endParaRPr lang="en-US" altLang="zh-CN" sz="1200" smtClean="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&lt;2015-08-28 </a:t>
            </a:r>
            <a:r>
              <a:rPr lang="zh-CN" altLang="en-US" dirty="0" smtClean="0"/>
              <a:t>第</a:t>
            </a:r>
            <a:r>
              <a:rPr lang="en-US" altLang="zh-CN" dirty="0" smtClean="0"/>
              <a:t>02</a:t>
            </a:r>
            <a:r>
              <a:rPr lang="zh-CN" altLang="en-US" dirty="0" smtClean="0"/>
              <a:t>次，</a:t>
            </a:r>
            <a:r>
              <a:rPr lang="en-US" altLang="zh-CN" dirty="0" smtClean="0"/>
              <a:t>01</a:t>
            </a:r>
            <a:r>
              <a:rPr lang="zh-CN" altLang="en-US" dirty="0" smtClean="0"/>
              <a:t>周</a:t>
            </a:r>
            <a:r>
              <a:rPr lang="en-US" altLang="zh-CN" dirty="0" smtClean="0"/>
              <a:t>-02</a:t>
            </a:r>
            <a:r>
              <a:rPr lang="zh-CN" altLang="en-US" dirty="0" smtClean="0"/>
              <a:t>次</a:t>
            </a:r>
            <a:r>
              <a:rPr lang="en-US" altLang="zh-CN" dirty="0" smtClean="0"/>
              <a:t>&gt;</a:t>
            </a:r>
            <a:endParaRPr lang="en-US" altLang="zh-CN" dirty="0" smtClean="0"/>
          </a:p>
        </p:txBody>
      </p:sp>
    </p:spTree>
    <p:extLst>
      <p:ext uri="{BB962C8B-B14F-4D97-AF65-F5344CB8AC3E}">
        <p14:creationId xmlns:p14="http://schemas.microsoft.com/office/powerpoint/2010/main" val="3695331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55262651-8480-439D-BD84-F6FDEA25BC7D}" type="slidenum">
              <a:rPr lang="en-US" altLang="zh-CN" sz="1200" smtClean="0"/>
              <a:pPr eaLnBrk="1" hangingPunct="1"/>
              <a:t>58</a:t>
            </a:fld>
            <a:endParaRPr lang="en-US" altLang="zh-CN" sz="1200" smtClean="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88962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259B6BF6-5D97-4E98-8EA3-1E1E5D415ADE}" type="slidenum">
              <a:rPr lang="en-US" altLang="zh-CN" sz="1200" smtClean="0"/>
              <a:pPr eaLnBrk="1" hangingPunct="1"/>
              <a:t>59</a:t>
            </a:fld>
            <a:endParaRPr lang="en-US" altLang="zh-CN" sz="1200" smtClean="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93726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5BABDDD5-AB24-4BA4-987C-1E73B92A25FF}" type="slidenum">
              <a:rPr lang="en-US" altLang="zh-CN" sz="1200" smtClean="0"/>
              <a:pPr eaLnBrk="1" hangingPunct="1"/>
              <a:t>60</a:t>
            </a:fld>
            <a:endParaRPr lang="en-US" altLang="zh-CN" sz="1200"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22449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16FE8F7-F276-4259-BF99-808F49014D38}" type="slidenum">
              <a:rPr lang="en-US" altLang="zh-CN" sz="1200" smtClean="0"/>
              <a:pPr eaLnBrk="1" hangingPunct="1"/>
              <a:t>69</a:t>
            </a:fld>
            <a:endParaRPr lang="en-US" altLang="zh-CN" sz="1200" smtClean="0"/>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0156055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FF13899C-5F03-42EE-82F3-F936BCBAA3AC}" type="slidenum">
              <a:rPr lang="en-US" altLang="zh-CN" sz="1200" smtClean="0"/>
              <a:pPr eaLnBrk="1" hangingPunct="1"/>
              <a:t>70</a:t>
            </a:fld>
            <a:endParaRPr lang="en-US" altLang="zh-CN" sz="1200" smtClean="0"/>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59741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D90F096-D0C0-456D-9D8C-12F34617FB95}" type="slidenum">
              <a:rPr lang="en-US" altLang="zh-CN" sz="1200" smtClean="0"/>
              <a:pPr eaLnBrk="1" hangingPunct="1"/>
              <a:t>71</a:t>
            </a:fld>
            <a:endParaRPr lang="en-US" altLang="zh-CN" sz="1200" smtClean="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051842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01F34F28-47DD-41DD-A3DC-5A5DC326FEC8}" type="slidenum">
              <a:rPr lang="en-US" altLang="zh-CN" sz="1200" smtClean="0"/>
              <a:pPr eaLnBrk="1" hangingPunct="1"/>
              <a:t>72</a:t>
            </a:fld>
            <a:endParaRPr lang="en-US" altLang="zh-CN" sz="1200" smtClean="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597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46D0CB3-43E8-4397-A11C-0C5CF11D041B}" type="slidenum">
              <a:rPr lang="en-US" altLang="zh-CN" sz="1200" smtClean="0"/>
              <a:pPr eaLnBrk="1" hangingPunct="1"/>
              <a:t>73</a:t>
            </a:fld>
            <a:endParaRPr lang="en-US" altLang="zh-CN" sz="1200" smtClean="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0346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77268C5-F385-45B4-A184-7E2652054DF9}" type="slidenum">
              <a:rPr lang="en-US" altLang="zh-CN" sz="1200" smtClean="0"/>
              <a:pPr eaLnBrk="1" hangingPunct="1"/>
              <a:t>6</a:t>
            </a:fld>
            <a:endParaRPr lang="en-US" altLang="zh-CN" sz="1200"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45784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07D55FB-ED53-46D4-BABA-A40064387D17}" type="slidenum">
              <a:rPr lang="en-US" altLang="zh-CN" sz="1200" smtClean="0"/>
              <a:pPr eaLnBrk="1" hangingPunct="1"/>
              <a:t>75</a:t>
            </a:fld>
            <a:endParaRPr lang="en-US" altLang="zh-CN" sz="1200" smtClean="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164446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EB65C5E4-DB58-4E8F-A27C-DEF027B0ADCE}" type="slidenum">
              <a:rPr lang="en-US" altLang="zh-CN" sz="1200" smtClean="0"/>
              <a:pPr eaLnBrk="1" hangingPunct="1"/>
              <a:t>76</a:t>
            </a:fld>
            <a:endParaRPr lang="en-US" altLang="zh-CN" sz="1200" smtClean="0"/>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635272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78092FA3-C157-4388-A0AB-9A5D681EEB1C}" type="slidenum">
              <a:rPr lang="en-US" altLang="zh-CN" sz="1200" smtClean="0"/>
              <a:pPr eaLnBrk="1" hangingPunct="1"/>
              <a:t>77</a:t>
            </a:fld>
            <a:endParaRPr lang="en-US" altLang="zh-CN" sz="1200" smtClean="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72527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91E328C-4A8E-406E-B04F-D5DC078C8ADF}" type="slidenum">
              <a:rPr lang="en-US" altLang="zh-CN" sz="1200" smtClean="0"/>
              <a:pPr eaLnBrk="1" hangingPunct="1"/>
              <a:t>78</a:t>
            </a:fld>
            <a:endParaRPr lang="en-US" altLang="zh-CN" sz="1200" smtClean="0"/>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83341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B1051325-8BE3-4309-B50A-2DB828A52F95}" type="slidenum">
              <a:rPr lang="en-US" altLang="zh-CN" sz="1200" smtClean="0"/>
              <a:pPr eaLnBrk="1" hangingPunct="1"/>
              <a:t>79</a:t>
            </a:fld>
            <a:endParaRPr lang="en-US" altLang="zh-CN" sz="1200" smtClean="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51781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AD89287-62E2-4812-903B-6444F9ED0B95}" type="slidenum">
              <a:rPr lang="en-US" altLang="zh-CN" sz="1200" smtClean="0"/>
              <a:pPr eaLnBrk="1" hangingPunct="1"/>
              <a:t>80</a:t>
            </a:fld>
            <a:endParaRPr lang="en-US" altLang="zh-CN" sz="1200" smtClean="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74683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26EEAD70-8F41-4073-AE05-079FF50AE061}" type="slidenum">
              <a:rPr lang="en-US" altLang="zh-CN" sz="1200" smtClean="0">
                <a:solidFill>
                  <a:srgbClr val="000000"/>
                </a:solidFill>
              </a:rPr>
              <a:pPr eaLnBrk="1" hangingPunct="1"/>
              <a:t>81</a:t>
            </a:fld>
            <a:endParaRPr lang="en-US" altLang="zh-CN" sz="1200" smtClean="0">
              <a:solidFill>
                <a:srgbClr val="000000"/>
              </a:solidFill>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&lt;/2011-09-23 </a:t>
            </a:r>
            <a:r>
              <a:rPr lang="zh-CN" altLang="en-US" dirty="0" smtClean="0"/>
              <a:t>第</a:t>
            </a:r>
            <a:r>
              <a:rPr lang="en-US" altLang="zh-CN" dirty="0" smtClean="0"/>
              <a:t>02</a:t>
            </a:r>
            <a:r>
              <a:rPr lang="zh-CN" altLang="en-US" dirty="0" smtClean="0"/>
              <a:t>次，</a:t>
            </a:r>
            <a:r>
              <a:rPr lang="en-US" altLang="zh-CN" dirty="0" smtClean="0"/>
              <a:t>01</a:t>
            </a:r>
            <a:r>
              <a:rPr lang="zh-CN" altLang="en-US" dirty="0" smtClean="0"/>
              <a:t>周</a:t>
            </a:r>
            <a:r>
              <a:rPr lang="en-US" altLang="zh-CN" dirty="0" smtClean="0"/>
              <a:t>-02</a:t>
            </a:r>
            <a:r>
              <a:rPr lang="zh-CN" altLang="en-US" dirty="0" smtClean="0"/>
              <a:t>次</a:t>
            </a:r>
            <a:r>
              <a:rPr lang="en-US" altLang="zh-CN" dirty="0" smtClean="0"/>
              <a:t>&gt;</a:t>
            </a:r>
          </a:p>
          <a:p>
            <a:pPr eaLnBrk="1" hangingPunct="1"/>
            <a:endParaRPr lang="zh-CN" altLang="zh-CN" dirty="0" smtClean="0"/>
          </a:p>
        </p:txBody>
      </p:sp>
    </p:spTree>
    <p:extLst>
      <p:ext uri="{BB962C8B-B14F-4D97-AF65-F5344CB8AC3E}">
        <p14:creationId xmlns:p14="http://schemas.microsoft.com/office/powerpoint/2010/main" val="8391334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&lt;2011-09-26 </a:t>
            </a:r>
            <a:r>
              <a:rPr lang="zh-CN" altLang="en-US" dirty="0" smtClean="0"/>
              <a:t>第</a:t>
            </a:r>
            <a:r>
              <a:rPr lang="en-US" altLang="zh-CN" dirty="0" smtClean="0"/>
              <a:t>03</a:t>
            </a:r>
            <a:r>
              <a:rPr lang="zh-CN" altLang="en-US" dirty="0" smtClean="0"/>
              <a:t>次，</a:t>
            </a:r>
            <a:r>
              <a:rPr lang="en-US" altLang="zh-CN" dirty="0" smtClean="0"/>
              <a:t>02</a:t>
            </a:r>
            <a:r>
              <a:rPr lang="zh-CN" altLang="en-US" dirty="0" smtClean="0"/>
              <a:t>周</a:t>
            </a:r>
            <a:r>
              <a:rPr lang="en-US" altLang="zh-CN" dirty="0" smtClean="0"/>
              <a:t>-01</a:t>
            </a:r>
            <a:r>
              <a:rPr lang="zh-CN" altLang="en-US" dirty="0" smtClean="0"/>
              <a:t>次</a:t>
            </a:r>
            <a:r>
              <a:rPr lang="en-US" altLang="zh-CN" dirty="0" smtClean="0"/>
              <a:t>&gt;</a:t>
            </a:r>
          </a:p>
          <a:p>
            <a:endParaRPr lang="zh-CN" altLang="en-US" dirty="0"/>
          </a:p>
        </p:txBody>
      </p:sp>
      <p:sp>
        <p:nvSpPr>
          <p:cNvPr id="4" name="灯片编号占位符 3"/>
          <p:cNvSpPr>
            <a:spLocks noGrp="1"/>
          </p:cNvSpPr>
          <p:nvPr>
            <p:ph type="sldNum" sz="quarter" idx="10"/>
          </p:nvPr>
        </p:nvSpPr>
        <p:spPr/>
        <p:txBody>
          <a:bodyPr/>
          <a:lstStyle/>
          <a:p>
            <a:pPr>
              <a:defRPr/>
            </a:pPr>
            <a:fld id="{C7CC62AA-A7F1-48D4-BEE5-E0EC021409D9}" type="slidenum">
              <a:rPr lang="en-US" altLang="zh-CN" smtClean="0"/>
              <a:pPr>
                <a:defRPr/>
              </a:pPr>
              <a:t>82</a:t>
            </a:fld>
            <a:endParaRPr lang="en-US" altLang="zh-CN"/>
          </a:p>
        </p:txBody>
      </p:sp>
    </p:spTree>
    <p:extLst>
      <p:ext uri="{BB962C8B-B14F-4D97-AF65-F5344CB8AC3E}">
        <p14:creationId xmlns:p14="http://schemas.microsoft.com/office/powerpoint/2010/main" val="1140728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3ED33E49-73AD-4B4F-B080-A75560C55B58}" type="slidenum">
              <a:rPr lang="en-US" altLang="zh-CN" sz="1200" smtClean="0">
                <a:solidFill>
                  <a:srgbClr val="000000"/>
                </a:solidFill>
              </a:rPr>
              <a:pPr eaLnBrk="1" hangingPunct="1"/>
              <a:t>83</a:t>
            </a:fld>
            <a:endParaRPr lang="en-US" altLang="zh-CN" sz="1200" smtClean="0">
              <a:solidFill>
                <a:srgbClr val="000000"/>
              </a:solidFill>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6659927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eaLnBrk="1" hangingPunct="1">
              <a:spcBef>
                <a:spcPct val="0"/>
              </a:spcBef>
            </a:pPr>
            <a:fld id="{C0DE6E17-6194-4518-8E4C-4CF41FE8AA41}" type="slidenum">
              <a:rPr lang="zh-CN" altLang="en-US" smtClean="0">
                <a:ea typeface="宋体" charset="-122"/>
              </a:rPr>
              <a:pPr eaLnBrk="1" hangingPunct="1">
                <a:spcBef>
                  <a:spcPct val="0"/>
                </a:spcBef>
              </a:pPr>
              <a:t>84</a:t>
            </a:fld>
            <a:endParaRPr lang="en-US" altLang="zh-CN" smtClean="0">
              <a:ea typeface="宋体" charset="-122"/>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1" y="4343620"/>
            <a:ext cx="5029200" cy="4115239"/>
          </a:xfrm>
          <a:noFill/>
        </p:spPr>
        <p:txBody>
          <a:bodyPr/>
          <a:lstStyle/>
          <a:p>
            <a:pPr eaLnBrk="1" hangingPunct="1"/>
            <a:r>
              <a:rPr lang="zh-CN" altLang="en-US" smtClean="0">
                <a:ea typeface="宋体" charset="-122"/>
              </a:rPr>
              <a:t>细节：循环语句、数组下标的计算，内存地址的计算，</a:t>
            </a:r>
          </a:p>
        </p:txBody>
      </p:sp>
    </p:spTree>
    <p:extLst>
      <p:ext uri="{BB962C8B-B14F-4D97-AF65-F5344CB8AC3E}">
        <p14:creationId xmlns:p14="http://schemas.microsoft.com/office/powerpoint/2010/main" val="641925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5D7E677-ECED-4107-B676-DD27EF1CEACE}" type="slidenum">
              <a:rPr lang="en-US" altLang="zh-CN" sz="1200" smtClean="0"/>
              <a:pPr eaLnBrk="1" hangingPunct="1"/>
              <a:t>7</a:t>
            </a:fld>
            <a:endParaRPr lang="en-US" altLang="zh-CN" sz="1200"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0856151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F6BAD2A-A786-4793-91FF-926DF509F150}" type="slidenum">
              <a:rPr lang="en-US" altLang="zh-CN" sz="1200" smtClean="0">
                <a:solidFill>
                  <a:srgbClr val="000000"/>
                </a:solidFill>
              </a:rPr>
              <a:pPr eaLnBrk="1" hangingPunct="1"/>
              <a:t>85</a:t>
            </a:fld>
            <a:endParaRPr lang="en-US" altLang="zh-CN" sz="1200" smtClean="0">
              <a:solidFill>
                <a:srgbClr val="000000"/>
              </a:solidFill>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64243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99BD2874-7B9B-439F-87E9-B383461B2C63}" type="slidenum">
              <a:rPr lang="en-US" altLang="zh-CN" sz="1200" smtClean="0">
                <a:solidFill>
                  <a:srgbClr val="000000"/>
                </a:solidFill>
              </a:rPr>
              <a:pPr eaLnBrk="1" hangingPunct="1"/>
              <a:t>86</a:t>
            </a:fld>
            <a:endParaRPr lang="en-US" altLang="zh-CN" sz="12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689968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CD48EF6-5CAE-49AE-B2F1-FCF6E4A2C910}" type="slidenum">
              <a:rPr lang="en-US" altLang="zh-CN" sz="1200" smtClean="0">
                <a:solidFill>
                  <a:srgbClr val="000000"/>
                </a:solidFill>
              </a:rPr>
              <a:pPr eaLnBrk="1" hangingPunct="1"/>
              <a:t>87</a:t>
            </a:fld>
            <a:endParaRPr lang="en-US" altLang="zh-CN" sz="1200" smtClean="0">
              <a:solidFill>
                <a:srgbClr val="000000"/>
              </a:solidFill>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610458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32209BB2-8652-4D5F-88DF-798A84F124B6}" type="slidenum">
              <a:rPr lang="en-US" altLang="zh-CN" sz="1200" smtClean="0">
                <a:solidFill>
                  <a:srgbClr val="000000"/>
                </a:solidFill>
              </a:rPr>
              <a:pPr eaLnBrk="1" hangingPunct="1"/>
              <a:t>88</a:t>
            </a:fld>
            <a:endParaRPr lang="en-US" altLang="zh-CN" sz="1200" smtClean="0">
              <a:solidFill>
                <a:srgbClr val="000000"/>
              </a:solidFill>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83281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B0391807-5E8D-48CF-988F-80EC6D61135B}" type="slidenum">
              <a:rPr lang="en-US" altLang="zh-CN" sz="1200" smtClean="0">
                <a:solidFill>
                  <a:srgbClr val="000000"/>
                </a:solidFill>
              </a:rPr>
              <a:pPr eaLnBrk="1" hangingPunct="1"/>
              <a:t>89</a:t>
            </a:fld>
            <a:endParaRPr lang="en-US" altLang="zh-CN" sz="1200" smtClean="0">
              <a:solidFill>
                <a:srgbClr val="000000"/>
              </a:solidFill>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86552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78FDEE2D-CB16-4A7A-AE1C-59C064C5E58F}" type="slidenum">
              <a:rPr lang="en-US" altLang="zh-CN" sz="1200" smtClean="0">
                <a:solidFill>
                  <a:srgbClr val="000000"/>
                </a:solidFill>
              </a:rPr>
              <a:pPr eaLnBrk="1" hangingPunct="1"/>
              <a:t>90</a:t>
            </a:fld>
            <a:endParaRPr lang="en-US" altLang="zh-CN" sz="1200" smtClean="0">
              <a:solidFill>
                <a:srgbClr val="000000"/>
              </a:solidFill>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023874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0FDB09E-1810-459F-9E95-7A0ADE012DF1}" type="slidenum">
              <a:rPr lang="en-US" altLang="zh-CN" sz="1200" smtClean="0">
                <a:solidFill>
                  <a:srgbClr val="000000"/>
                </a:solidFill>
              </a:rPr>
              <a:pPr eaLnBrk="1" hangingPunct="1"/>
              <a:t>93</a:t>
            </a:fld>
            <a:endParaRPr lang="en-US" altLang="zh-CN" sz="1200" smtClean="0">
              <a:solidFill>
                <a:srgbClr val="000000"/>
              </a:solidFill>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9988959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E13EE845-6969-420D-9680-B7711933C3A5}" type="slidenum">
              <a:rPr lang="en-US" altLang="zh-CN" sz="1200" smtClean="0">
                <a:solidFill>
                  <a:srgbClr val="000000"/>
                </a:solidFill>
              </a:rPr>
              <a:pPr eaLnBrk="1" hangingPunct="1"/>
              <a:t>95</a:t>
            </a:fld>
            <a:endParaRPr lang="en-US" altLang="zh-CN" sz="1200" smtClean="0">
              <a:solidFill>
                <a:srgbClr val="000000"/>
              </a:solidFill>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173383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B05AE27D-AB08-43DA-A412-A4D05B33E027}" type="slidenum">
              <a:rPr lang="en-US" altLang="zh-CN" sz="1200" smtClean="0">
                <a:solidFill>
                  <a:srgbClr val="000000"/>
                </a:solidFill>
              </a:rPr>
              <a:pPr eaLnBrk="1" hangingPunct="1"/>
              <a:t>103</a:t>
            </a:fld>
            <a:endParaRPr lang="en-US" altLang="zh-CN" sz="1200" smtClean="0">
              <a:solidFill>
                <a:srgbClr val="000000"/>
              </a:solidFill>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1660553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09BBC37C-EB1A-44FF-B453-8469DB3533AD}" type="slidenum">
              <a:rPr lang="en-US" altLang="zh-CN" sz="1200" smtClean="0">
                <a:solidFill>
                  <a:srgbClr val="000000"/>
                </a:solidFill>
              </a:rPr>
              <a:pPr eaLnBrk="1" hangingPunct="1"/>
              <a:t>104</a:t>
            </a:fld>
            <a:endParaRPr lang="en-US" altLang="zh-CN" sz="1200" smtClean="0">
              <a:solidFill>
                <a:srgbClr val="000000"/>
              </a:solidFill>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108113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F9B970FA-AC87-42B1-A6D6-1A85BFA7B470}" type="slidenum">
              <a:rPr lang="en-US" altLang="zh-CN" sz="1200" smtClean="0"/>
              <a:pPr eaLnBrk="1" hangingPunct="1"/>
              <a:t>8</a:t>
            </a:fld>
            <a:endParaRPr lang="en-US" altLang="zh-CN" sz="1200"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5416627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FB48417-D9F7-440B-B841-A164068A4C9A}" type="slidenum">
              <a:rPr lang="en-US" altLang="zh-CN" sz="1200" smtClean="0">
                <a:solidFill>
                  <a:srgbClr val="000000"/>
                </a:solidFill>
              </a:rPr>
              <a:pPr eaLnBrk="1" hangingPunct="1"/>
              <a:t>105</a:t>
            </a:fld>
            <a:endParaRPr lang="en-US" altLang="zh-CN" sz="1200" smtClean="0">
              <a:solidFill>
                <a:srgbClr val="000000"/>
              </a:solidFill>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7426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76B8D346-3DC0-4289-8448-BF8549AB4021}" type="slidenum">
              <a:rPr lang="en-US" altLang="zh-CN" sz="1200" smtClean="0">
                <a:solidFill>
                  <a:srgbClr val="000000"/>
                </a:solidFill>
              </a:rPr>
              <a:pPr eaLnBrk="1" hangingPunct="1"/>
              <a:t>106</a:t>
            </a:fld>
            <a:endParaRPr lang="en-US" altLang="zh-CN" sz="1200" smtClean="0">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685268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56B0ADA-1C6D-44EC-9829-92F7A0059F75}" type="slidenum">
              <a:rPr lang="en-US" altLang="zh-CN" sz="1200" smtClean="0">
                <a:solidFill>
                  <a:srgbClr val="000000"/>
                </a:solidFill>
              </a:rPr>
              <a:pPr eaLnBrk="1" hangingPunct="1"/>
              <a:t>107</a:t>
            </a:fld>
            <a:endParaRPr lang="en-US" altLang="zh-CN" sz="1200" smtClean="0">
              <a:solidFill>
                <a:srgbClr val="000000"/>
              </a:solidFill>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1898693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BAAFE31-FD30-461C-8F8B-EDE7B28ECCD1}" type="slidenum">
              <a:rPr lang="en-US" altLang="zh-CN" sz="1200" smtClean="0">
                <a:solidFill>
                  <a:srgbClr val="000000"/>
                </a:solidFill>
              </a:rPr>
              <a:pPr eaLnBrk="1" hangingPunct="1"/>
              <a:t>108</a:t>
            </a:fld>
            <a:endParaRPr lang="en-US" altLang="zh-CN" sz="1200" smtClean="0">
              <a:solidFill>
                <a:srgbClr val="000000"/>
              </a:solidFill>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0446018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42F01E15-CE5B-4CA6-A617-EB2C5258AFB0}" type="slidenum">
              <a:rPr lang="en-US" altLang="zh-CN" sz="1200" smtClean="0">
                <a:solidFill>
                  <a:srgbClr val="000000"/>
                </a:solidFill>
              </a:rPr>
              <a:pPr eaLnBrk="1" hangingPunct="1"/>
              <a:t>110</a:t>
            </a:fld>
            <a:endParaRPr lang="en-US" altLang="zh-CN" sz="1200" smtClean="0">
              <a:solidFill>
                <a:srgbClr val="000000"/>
              </a:solidFill>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844271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4DEEAE5-C085-4436-8A20-3782FCF9D3E7}" type="slidenum">
              <a:rPr lang="en-US" altLang="zh-CN" sz="1200" smtClean="0">
                <a:solidFill>
                  <a:srgbClr val="000000"/>
                </a:solidFill>
              </a:rPr>
              <a:pPr eaLnBrk="1" hangingPunct="1"/>
              <a:t>111</a:t>
            </a:fld>
            <a:endParaRPr lang="en-US" altLang="zh-CN" sz="1200" smtClean="0">
              <a:solidFill>
                <a:srgbClr val="000000"/>
              </a:solidFill>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639724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4D21555-49AF-42C7-93BB-A2F45CE14B16}" type="slidenum">
              <a:rPr lang="en-US" altLang="zh-CN" sz="1200" smtClean="0">
                <a:solidFill>
                  <a:srgbClr val="000000"/>
                </a:solidFill>
              </a:rPr>
              <a:pPr eaLnBrk="1" hangingPunct="1"/>
              <a:t>112</a:t>
            </a:fld>
            <a:endParaRPr lang="en-US" altLang="zh-CN" sz="1200" smtClean="0">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715618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86C29B4-B96E-49C8-A061-8C1C2A2717B8}" type="slidenum">
              <a:rPr lang="en-US" altLang="zh-CN" sz="1200" smtClean="0">
                <a:solidFill>
                  <a:srgbClr val="000000"/>
                </a:solidFill>
              </a:rPr>
              <a:pPr eaLnBrk="1" hangingPunct="1"/>
              <a:t>113</a:t>
            </a:fld>
            <a:endParaRPr lang="en-US" altLang="zh-CN" sz="1200" smtClean="0">
              <a:solidFill>
                <a:srgbClr val="000000"/>
              </a:solidFill>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1327524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D9895D19-64BB-4A80-B5F9-FA5473B17235}" type="slidenum">
              <a:rPr lang="en-US" altLang="zh-CN" sz="1200" smtClean="0">
                <a:solidFill>
                  <a:srgbClr val="000000"/>
                </a:solidFill>
              </a:rPr>
              <a:pPr eaLnBrk="1" hangingPunct="1"/>
              <a:t>115</a:t>
            </a:fld>
            <a:endParaRPr lang="en-US" altLang="zh-CN" sz="1200" smtClean="0">
              <a:solidFill>
                <a:srgbClr val="000000"/>
              </a:solidFill>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069292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5892AFF-C7E3-4126-A7F4-DC37C0B3E40B}" type="slidenum">
              <a:rPr lang="en-US" altLang="zh-CN" sz="1200" smtClean="0">
                <a:solidFill>
                  <a:srgbClr val="000000"/>
                </a:solidFill>
              </a:rPr>
              <a:pPr eaLnBrk="1" hangingPunct="1"/>
              <a:t>116</a:t>
            </a:fld>
            <a:endParaRPr lang="en-US" altLang="zh-CN" sz="1200" smtClean="0">
              <a:solidFill>
                <a:srgbClr val="000000"/>
              </a:solidFill>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339925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8567446-F962-4E77-B1C2-933AB88EC94F}" type="slidenum">
              <a:rPr lang="en-US" altLang="zh-CN" sz="1200" smtClean="0"/>
              <a:pPr eaLnBrk="1" hangingPunct="1"/>
              <a:t>9</a:t>
            </a:fld>
            <a:endParaRPr lang="en-US" altLang="zh-CN" sz="1200"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763077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B90A656E-908F-44B3-8BFC-578CAEC196D9}" type="slidenum">
              <a:rPr lang="en-US" altLang="zh-CN" sz="1200" smtClean="0">
                <a:solidFill>
                  <a:srgbClr val="000000"/>
                </a:solidFill>
              </a:rPr>
              <a:pPr eaLnBrk="1" hangingPunct="1"/>
              <a:t>117</a:t>
            </a:fld>
            <a:endParaRPr lang="en-US" altLang="zh-CN" sz="1200" smtClean="0">
              <a:solidFill>
                <a:srgbClr val="000000"/>
              </a:solidFill>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5067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EB6BF3EA-1C60-459C-9645-4D845C294257}" type="slidenum">
              <a:rPr lang="en-US" altLang="zh-CN" sz="1200" smtClean="0">
                <a:solidFill>
                  <a:srgbClr val="000000"/>
                </a:solidFill>
              </a:rPr>
              <a:pPr eaLnBrk="1" hangingPunct="1"/>
              <a:t>118</a:t>
            </a:fld>
            <a:endParaRPr lang="en-US" altLang="zh-CN" sz="1200" smtClean="0">
              <a:solidFill>
                <a:srgbClr val="000000"/>
              </a:solidFill>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765396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3FFC097-C4FC-4F02-ADD2-F9A11C8EAAA8}" type="slidenum">
              <a:rPr lang="en-US" altLang="zh-CN" sz="1200" smtClean="0">
                <a:solidFill>
                  <a:srgbClr val="000000"/>
                </a:solidFill>
              </a:rPr>
              <a:pPr eaLnBrk="1" hangingPunct="1"/>
              <a:t>119</a:t>
            </a:fld>
            <a:endParaRPr lang="en-US" altLang="zh-CN" sz="1200" smtClean="0">
              <a:solidFill>
                <a:srgbClr val="000000"/>
              </a:solidFill>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721291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D4579D52-0C99-45C3-8EA2-BF89FEA61A38}" type="slidenum">
              <a:rPr lang="en-US" altLang="zh-CN" sz="1200" smtClean="0">
                <a:solidFill>
                  <a:srgbClr val="000000"/>
                </a:solidFill>
              </a:rPr>
              <a:pPr eaLnBrk="1" hangingPunct="1"/>
              <a:t>120</a:t>
            </a:fld>
            <a:endParaRPr lang="en-US" altLang="zh-CN" sz="1200" smtClean="0">
              <a:solidFill>
                <a:srgbClr val="000000"/>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&lt;Break&gt;</a:t>
            </a:r>
          </a:p>
        </p:txBody>
      </p:sp>
    </p:spTree>
    <p:extLst>
      <p:ext uri="{BB962C8B-B14F-4D97-AF65-F5344CB8AC3E}">
        <p14:creationId xmlns:p14="http://schemas.microsoft.com/office/powerpoint/2010/main" val="431670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8DB2DCC-E36F-4F2E-9AE3-D7B38CEDACF4}" type="slidenum">
              <a:rPr lang="en-US" altLang="zh-CN" sz="1200" smtClean="0">
                <a:solidFill>
                  <a:srgbClr val="000000"/>
                </a:solidFill>
              </a:rPr>
              <a:pPr eaLnBrk="1" hangingPunct="1"/>
              <a:t>121</a:t>
            </a:fld>
            <a:endParaRPr lang="en-US" altLang="zh-CN" sz="1200" smtClean="0">
              <a:solidFill>
                <a:srgbClr val="000000"/>
              </a:solidFill>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820763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37E41475-1C0F-45D6-9D85-74B86A40E11D}" type="slidenum">
              <a:rPr lang="en-US" altLang="zh-CN" sz="1200" smtClean="0">
                <a:solidFill>
                  <a:srgbClr val="000000"/>
                </a:solidFill>
              </a:rPr>
              <a:pPr eaLnBrk="1" hangingPunct="1"/>
              <a:t>122</a:t>
            </a:fld>
            <a:endParaRPr lang="en-US" altLang="zh-CN" sz="1200" smtClean="0">
              <a:solidFill>
                <a:srgbClr val="000000"/>
              </a:solidFill>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584008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3072A23-3722-4781-8E9B-77D3232EA37C}" type="slidenum">
              <a:rPr lang="en-US" altLang="zh-CN" sz="1200" smtClean="0">
                <a:solidFill>
                  <a:srgbClr val="000000"/>
                </a:solidFill>
              </a:rPr>
              <a:pPr eaLnBrk="1" hangingPunct="1"/>
              <a:t>123</a:t>
            </a:fld>
            <a:endParaRPr lang="en-US" altLang="zh-CN" sz="1200" smtClean="0">
              <a:solidFill>
                <a:srgbClr val="000000"/>
              </a:solidFill>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422447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538314F4-1331-4EF8-85B5-5AB0EA2412C6}" type="slidenum">
              <a:rPr lang="en-US" altLang="zh-CN" sz="1200" smtClean="0">
                <a:solidFill>
                  <a:srgbClr val="000000"/>
                </a:solidFill>
              </a:rPr>
              <a:pPr eaLnBrk="1" hangingPunct="1"/>
              <a:t>124</a:t>
            </a:fld>
            <a:endParaRPr lang="en-US" altLang="zh-CN" sz="1200" smtClean="0">
              <a:solidFill>
                <a:srgbClr val="000000"/>
              </a:solidFill>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p>
        </p:txBody>
      </p:sp>
    </p:spTree>
    <p:extLst>
      <p:ext uri="{BB962C8B-B14F-4D97-AF65-F5344CB8AC3E}">
        <p14:creationId xmlns:p14="http://schemas.microsoft.com/office/powerpoint/2010/main" val="23616350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9877516B-AB3D-4856-BDD0-676A3940E492}" type="slidenum">
              <a:rPr lang="en-US" altLang="zh-CN" sz="1200" smtClean="0">
                <a:solidFill>
                  <a:srgbClr val="000000"/>
                </a:solidFill>
              </a:rPr>
              <a:pPr eaLnBrk="1" hangingPunct="1"/>
              <a:t>125</a:t>
            </a:fld>
            <a:endParaRPr lang="en-US" altLang="zh-CN" sz="1200" smtClean="0">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extLst>
      <p:ext uri="{BB962C8B-B14F-4D97-AF65-F5344CB8AC3E}">
        <p14:creationId xmlns:p14="http://schemas.microsoft.com/office/powerpoint/2010/main" val="38995954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eaLnBrk="1" hangingPunct="1">
              <a:spcBef>
                <a:spcPct val="0"/>
              </a:spcBef>
            </a:pPr>
            <a:fld id="{7429CA31-A3BE-4C7A-82CA-B058C1E90852}" type="slidenum">
              <a:rPr lang="zh-CN" altLang="en-US" smtClean="0">
                <a:ea typeface="宋体" charset="-122"/>
              </a:rPr>
              <a:pPr eaLnBrk="1" hangingPunct="1">
                <a:spcBef>
                  <a:spcPct val="0"/>
                </a:spcBef>
              </a:pPr>
              <a:t>127</a:t>
            </a:fld>
            <a:endParaRPr lang="en-US" altLang="zh-CN" smtClean="0">
              <a:ea typeface="宋体" charset="-122"/>
            </a:endParaRPr>
          </a:p>
        </p:txBody>
      </p:sp>
      <p:sp>
        <p:nvSpPr>
          <p:cNvPr id="111619" name="Rectangle 7"/>
          <p:cNvSpPr txBox="1">
            <a:spLocks noGrp="1" noChangeArrowheads="1"/>
          </p:cNvSpPr>
          <p:nvPr/>
        </p:nvSpPr>
        <p:spPr bwMode="auto">
          <a:xfrm>
            <a:off x="3885397" y="8685776"/>
            <a:ext cx="2970998" cy="45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b"/>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algn="r" eaLnBrk="1" hangingPunct="1">
              <a:spcBef>
                <a:spcPct val="0"/>
              </a:spcBef>
            </a:pPr>
            <a:fld id="{38EB8644-8BC5-40FA-88D6-4C03BE54428C}" type="slidenum">
              <a:rPr lang="en-US" altLang="zh-CN" sz="1200">
                <a:solidFill>
                  <a:srgbClr val="000000"/>
                </a:solidFill>
                <a:latin typeface="Arial" charset="0"/>
                <a:ea typeface="宋体" charset="-122"/>
              </a:rPr>
              <a:pPr algn="r" eaLnBrk="1" hangingPunct="1">
                <a:spcBef>
                  <a:spcPct val="0"/>
                </a:spcBef>
              </a:pPr>
              <a:t>127</a:t>
            </a:fld>
            <a:endParaRPr lang="en-US" altLang="zh-CN" sz="1200">
              <a:solidFill>
                <a:srgbClr val="000000"/>
              </a:solidFill>
              <a:latin typeface="Arial" charset="0"/>
              <a:ea typeface="宋体" charset="-122"/>
            </a:endParaRPr>
          </a:p>
        </p:txBody>
      </p:sp>
      <p:sp>
        <p:nvSpPr>
          <p:cNvPr id="111620" name="Rectangle 2"/>
          <p:cNvSpPr>
            <a:spLocks noGrp="1" noRot="1" noChangeAspect="1" noChangeArrowheads="1" noTextEdit="1"/>
          </p:cNvSpPr>
          <p:nvPr>
            <p:ph type="sldImg"/>
          </p:nvPr>
        </p:nvSpPr>
        <p:spPr>
          <a:ln/>
        </p:spPr>
      </p:sp>
      <p:sp>
        <p:nvSpPr>
          <p:cNvPr id="111621"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041967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782D7B6-A2FE-4800-B680-A1EC4160860E}" type="slidenum">
              <a:rPr lang="en-US" altLang="zh-CN" sz="1200" smtClean="0"/>
              <a:pPr eaLnBrk="1" hangingPunct="1"/>
              <a:t>10</a:t>
            </a:fld>
            <a:endParaRPr lang="en-US" altLang="zh-CN" sz="1200"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2235978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&lt;/2011-09-26 </a:t>
            </a:r>
            <a:r>
              <a:rPr lang="zh-CN" altLang="en-US" dirty="0" smtClean="0"/>
              <a:t>第</a:t>
            </a:r>
            <a:r>
              <a:rPr lang="en-US" altLang="zh-CN" dirty="0" smtClean="0"/>
              <a:t>03</a:t>
            </a:r>
            <a:r>
              <a:rPr lang="zh-CN" altLang="en-US" dirty="0" smtClean="0"/>
              <a:t>次，</a:t>
            </a:r>
            <a:r>
              <a:rPr lang="en-US" altLang="zh-CN" dirty="0" smtClean="0"/>
              <a:t>02</a:t>
            </a:r>
            <a:r>
              <a:rPr lang="zh-CN" altLang="en-US" dirty="0" smtClean="0"/>
              <a:t>周</a:t>
            </a:r>
            <a:r>
              <a:rPr lang="en-US" altLang="zh-CN" dirty="0" smtClean="0"/>
              <a:t>-01</a:t>
            </a:r>
            <a:r>
              <a:rPr lang="zh-CN" altLang="en-US" dirty="0" smtClean="0"/>
              <a:t>次</a:t>
            </a:r>
            <a:r>
              <a:rPr lang="en-US" altLang="zh-CN" dirty="0" smtClean="0"/>
              <a:t>&gt;</a:t>
            </a:r>
          </a:p>
          <a:p>
            <a:endParaRPr lang="zh-CN" altLang="en-US" dirty="0"/>
          </a:p>
        </p:txBody>
      </p:sp>
      <p:sp>
        <p:nvSpPr>
          <p:cNvPr id="4" name="灯片编号占位符 3"/>
          <p:cNvSpPr>
            <a:spLocks noGrp="1"/>
          </p:cNvSpPr>
          <p:nvPr>
            <p:ph type="sldNum" sz="quarter" idx="10"/>
          </p:nvPr>
        </p:nvSpPr>
        <p:spPr/>
        <p:txBody>
          <a:bodyPr/>
          <a:lstStyle/>
          <a:p>
            <a:pPr>
              <a:defRPr/>
            </a:pPr>
            <a:fld id="{C7CC62AA-A7F1-48D4-BEE5-E0EC021409D9}" type="slidenum">
              <a:rPr lang="en-US" altLang="zh-CN" smtClean="0"/>
              <a:pPr>
                <a:defRPr/>
              </a:pPr>
              <a:t>128</a:t>
            </a:fld>
            <a:endParaRPr lang="en-US" altLang="zh-CN"/>
          </a:p>
        </p:txBody>
      </p:sp>
    </p:spTree>
    <p:extLst>
      <p:ext uri="{BB962C8B-B14F-4D97-AF65-F5344CB8AC3E}">
        <p14:creationId xmlns:p14="http://schemas.microsoft.com/office/powerpoint/2010/main" val="12778511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&lt;2011-09-28 </a:t>
            </a:r>
            <a:r>
              <a:rPr lang="zh-CN" altLang="en-US" dirty="0" smtClean="0"/>
              <a:t>第</a:t>
            </a:r>
            <a:r>
              <a:rPr lang="en-US" altLang="zh-CN" dirty="0" smtClean="0"/>
              <a:t>04</a:t>
            </a:r>
            <a:r>
              <a:rPr lang="zh-CN" altLang="en-US" dirty="0" smtClean="0"/>
              <a:t>次，</a:t>
            </a:r>
            <a:r>
              <a:rPr lang="en-US" altLang="zh-CN" dirty="0" smtClean="0"/>
              <a:t>02</a:t>
            </a:r>
            <a:r>
              <a:rPr lang="zh-CN" altLang="en-US" dirty="0" smtClean="0"/>
              <a:t>周</a:t>
            </a:r>
            <a:r>
              <a:rPr lang="en-US" altLang="zh-CN" dirty="0" smtClean="0"/>
              <a:t>-02</a:t>
            </a:r>
            <a:r>
              <a:rPr lang="zh-CN" altLang="en-US" dirty="0" smtClean="0"/>
              <a:t>次</a:t>
            </a:r>
            <a:r>
              <a:rPr lang="en-US" altLang="zh-CN" dirty="0" smtClean="0"/>
              <a:t>&gt;</a:t>
            </a:r>
          </a:p>
        </p:txBody>
      </p:sp>
      <p:sp>
        <p:nvSpPr>
          <p:cNvPr id="4" name="灯片编号占位符 3"/>
          <p:cNvSpPr>
            <a:spLocks noGrp="1"/>
          </p:cNvSpPr>
          <p:nvPr>
            <p:ph type="sldNum" sz="quarter" idx="10"/>
          </p:nvPr>
        </p:nvSpPr>
        <p:spPr/>
        <p:txBody>
          <a:bodyPr/>
          <a:lstStyle/>
          <a:p>
            <a:pPr>
              <a:defRPr/>
            </a:pPr>
            <a:fld id="{C7CC62AA-A7F1-48D4-BEE5-E0EC021409D9}" type="slidenum">
              <a:rPr lang="en-US" altLang="zh-CN" smtClean="0"/>
              <a:pPr>
                <a:defRPr/>
              </a:pPr>
              <a:t>129</a:t>
            </a:fld>
            <a:endParaRPr lang="en-US" altLang="zh-CN"/>
          </a:p>
        </p:txBody>
      </p:sp>
    </p:spTree>
    <p:extLst>
      <p:ext uri="{BB962C8B-B14F-4D97-AF65-F5344CB8AC3E}">
        <p14:creationId xmlns:p14="http://schemas.microsoft.com/office/powerpoint/2010/main" val="31087179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32CE6A6C-24EE-440C-93D9-84663715B1E2}" type="slidenum">
              <a:rPr lang="en-US" altLang="zh-CN" sz="1200" smtClean="0">
                <a:solidFill>
                  <a:srgbClr val="000000"/>
                </a:solidFill>
              </a:rPr>
              <a:pPr eaLnBrk="1" hangingPunct="1"/>
              <a:t>130</a:t>
            </a:fld>
            <a:endParaRPr lang="en-US" altLang="zh-CN" sz="1200" smtClean="0">
              <a:solidFill>
                <a:srgbClr val="000000"/>
              </a:solidFill>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6839732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3E90013-D41A-4DA2-AAB2-6EC7AD38A154}" type="slidenum">
              <a:rPr lang="en-US" altLang="zh-CN" sz="1200" smtClean="0">
                <a:solidFill>
                  <a:srgbClr val="000000"/>
                </a:solidFill>
              </a:rPr>
              <a:pPr eaLnBrk="1" hangingPunct="1"/>
              <a:t>131</a:t>
            </a:fld>
            <a:endParaRPr lang="en-US" altLang="zh-CN" sz="1200" smtClean="0">
              <a:solidFill>
                <a:srgbClr val="000000"/>
              </a:solidFill>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973522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eaLnBrk="1" hangingPunct="1">
              <a:spcBef>
                <a:spcPct val="0"/>
              </a:spcBef>
            </a:pPr>
            <a:fld id="{04486FE1-8EBB-45CE-A1AA-C9CE68E9D984}" type="slidenum">
              <a:rPr lang="zh-CN" altLang="en-US" smtClean="0">
                <a:ea typeface="宋体" charset="-122"/>
              </a:rPr>
              <a:pPr eaLnBrk="1" hangingPunct="1">
                <a:spcBef>
                  <a:spcPct val="0"/>
                </a:spcBef>
              </a:pPr>
              <a:t>132</a:t>
            </a:fld>
            <a:endParaRPr lang="en-US" altLang="zh-CN" smtClean="0">
              <a:ea typeface="宋体" charset="-122"/>
            </a:endParaRPr>
          </a:p>
        </p:txBody>
      </p:sp>
      <p:sp>
        <p:nvSpPr>
          <p:cNvPr id="113667" name="Rectangle 7"/>
          <p:cNvSpPr txBox="1">
            <a:spLocks noGrp="1" noChangeArrowheads="1"/>
          </p:cNvSpPr>
          <p:nvPr/>
        </p:nvSpPr>
        <p:spPr bwMode="auto">
          <a:xfrm>
            <a:off x="3885397" y="8685776"/>
            <a:ext cx="2970998" cy="45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b"/>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algn="r" eaLnBrk="1" hangingPunct="1">
              <a:spcBef>
                <a:spcPct val="0"/>
              </a:spcBef>
            </a:pPr>
            <a:fld id="{E6FBA79F-0914-4B8A-9A67-999EB2DBF26D}" type="slidenum">
              <a:rPr lang="en-US" altLang="zh-CN" sz="1200">
                <a:solidFill>
                  <a:srgbClr val="000000"/>
                </a:solidFill>
                <a:latin typeface="Arial" charset="0"/>
                <a:ea typeface="宋体" charset="-122"/>
              </a:rPr>
              <a:pPr algn="r" eaLnBrk="1" hangingPunct="1">
                <a:spcBef>
                  <a:spcPct val="0"/>
                </a:spcBef>
              </a:pPr>
              <a:t>132</a:t>
            </a:fld>
            <a:endParaRPr lang="en-US" altLang="zh-CN" sz="1200">
              <a:solidFill>
                <a:srgbClr val="000000"/>
              </a:solidFill>
              <a:latin typeface="Arial" charset="0"/>
              <a:ea typeface="宋体" charset="-122"/>
            </a:endParaRPr>
          </a:p>
        </p:txBody>
      </p:sp>
      <p:sp>
        <p:nvSpPr>
          <p:cNvPr id="113668" name="Rectangle 2"/>
          <p:cNvSpPr>
            <a:spLocks noGrp="1" noRot="1" noChangeAspect="1" noChangeArrowheads="1" noTextEdit="1"/>
          </p:cNvSpPr>
          <p:nvPr>
            <p:ph type="sldImg"/>
          </p:nvPr>
        </p:nvSpPr>
        <p:spPr>
          <a:ln/>
        </p:spPr>
      </p:sp>
      <p:sp>
        <p:nvSpPr>
          <p:cNvPr id="113669"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565980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eaLnBrk="1" hangingPunct="1">
              <a:spcBef>
                <a:spcPct val="0"/>
              </a:spcBef>
            </a:pPr>
            <a:fld id="{7DA8DAA8-FD50-462A-8148-D86BA4445D8B}" type="slidenum">
              <a:rPr lang="zh-CN" altLang="en-US" smtClean="0">
                <a:ea typeface="宋体" charset="-122"/>
              </a:rPr>
              <a:pPr eaLnBrk="1" hangingPunct="1">
                <a:spcBef>
                  <a:spcPct val="0"/>
                </a:spcBef>
              </a:pPr>
              <a:t>134</a:t>
            </a:fld>
            <a:endParaRPr lang="en-US" altLang="zh-CN" smtClean="0">
              <a:ea typeface="宋体" charset="-122"/>
            </a:endParaRPr>
          </a:p>
        </p:txBody>
      </p:sp>
      <p:sp>
        <p:nvSpPr>
          <p:cNvPr id="114691" name="Rectangle 7"/>
          <p:cNvSpPr txBox="1">
            <a:spLocks noGrp="1" noChangeArrowheads="1"/>
          </p:cNvSpPr>
          <p:nvPr/>
        </p:nvSpPr>
        <p:spPr bwMode="auto">
          <a:xfrm>
            <a:off x="3885397" y="8685776"/>
            <a:ext cx="2970998" cy="45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b"/>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algn="r" eaLnBrk="1" hangingPunct="1">
              <a:spcBef>
                <a:spcPct val="0"/>
              </a:spcBef>
            </a:pPr>
            <a:fld id="{B3645512-3FD2-4D4A-8C00-319C0ADD8272}" type="slidenum">
              <a:rPr lang="en-US" altLang="zh-CN" sz="1200">
                <a:solidFill>
                  <a:srgbClr val="000000"/>
                </a:solidFill>
                <a:latin typeface="Arial" charset="0"/>
                <a:ea typeface="宋体" charset="-122"/>
              </a:rPr>
              <a:pPr algn="r" eaLnBrk="1" hangingPunct="1">
                <a:spcBef>
                  <a:spcPct val="0"/>
                </a:spcBef>
              </a:pPr>
              <a:t>134</a:t>
            </a:fld>
            <a:endParaRPr lang="en-US" altLang="zh-CN" sz="1200">
              <a:solidFill>
                <a:srgbClr val="000000"/>
              </a:solidFill>
              <a:latin typeface="Arial" charset="0"/>
              <a:ea typeface="宋体" charset="-122"/>
            </a:endParaRPr>
          </a:p>
        </p:txBody>
      </p:sp>
      <p:sp>
        <p:nvSpPr>
          <p:cNvPr id="114692" name="Rectangle 2"/>
          <p:cNvSpPr>
            <a:spLocks noGrp="1" noRot="1" noChangeAspect="1" noChangeArrowheads="1" noTextEdit="1"/>
          </p:cNvSpPr>
          <p:nvPr>
            <p:ph type="sldImg"/>
          </p:nvPr>
        </p:nvSpPr>
        <p:spPr>
          <a:ln/>
        </p:spPr>
      </p:sp>
      <p:sp>
        <p:nvSpPr>
          <p:cNvPr id="114693"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9186742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23206DA-F997-491E-A92E-8F1B6F7488B4}" type="slidenum">
              <a:rPr lang="en-US" altLang="zh-CN" sz="1200" smtClean="0">
                <a:solidFill>
                  <a:srgbClr val="000000"/>
                </a:solidFill>
              </a:rPr>
              <a:pPr eaLnBrk="1" hangingPunct="1"/>
              <a:t>136</a:t>
            </a:fld>
            <a:endParaRPr lang="en-US" altLang="zh-CN" sz="1200" smtClean="0">
              <a:solidFill>
                <a:srgbClr val="000000"/>
              </a:solidFill>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768110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0E83A4A-6858-47E7-9253-769928793162}" type="slidenum">
              <a:rPr lang="en-US" altLang="zh-CN" sz="1200" smtClean="0">
                <a:solidFill>
                  <a:srgbClr val="000000"/>
                </a:solidFill>
              </a:rPr>
              <a:pPr eaLnBrk="1" hangingPunct="1"/>
              <a:t>137</a:t>
            </a:fld>
            <a:endParaRPr lang="en-US" altLang="zh-CN" sz="1200" smtClean="0">
              <a:solidFill>
                <a:srgbClr val="000000"/>
              </a:solidFill>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8661683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9E09F21-2FC5-4508-9A40-A117F43AC101}" type="slidenum">
              <a:rPr lang="en-US" altLang="zh-CN" sz="1200" smtClean="0">
                <a:solidFill>
                  <a:srgbClr val="000000"/>
                </a:solidFill>
              </a:rPr>
              <a:pPr eaLnBrk="1" hangingPunct="1"/>
              <a:t>138</a:t>
            </a:fld>
            <a:endParaRPr lang="en-US" altLang="zh-CN" sz="1200" smtClean="0">
              <a:solidFill>
                <a:srgbClr val="000000"/>
              </a:solidFill>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1927670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551ABC42-5E05-49EF-8B1A-0DECF33BFA85}" type="slidenum">
              <a:rPr lang="en-US" altLang="zh-CN" sz="1200" smtClean="0">
                <a:solidFill>
                  <a:srgbClr val="000000"/>
                </a:solidFill>
              </a:rPr>
              <a:pPr eaLnBrk="1" hangingPunct="1"/>
              <a:t>139</a:t>
            </a:fld>
            <a:endParaRPr lang="en-US" altLang="zh-CN" sz="1200" smtClean="0">
              <a:solidFill>
                <a:srgbClr val="000000"/>
              </a:solidFill>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0302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914400 h 1000"/>
              <a:gd name="T2" fmla="*/ 0 w 1000"/>
              <a:gd name="T3" fmla="*/ 0 h 1000"/>
              <a:gd name="T4" fmla="*/ 79248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78"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20377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8BF08A6A-BF24-42E4-AAEB-8CE9A989633A}" type="slidenum">
              <a:rPr lang="en-US" altLang="zh-CN"/>
              <a:pPr>
                <a:defRPr/>
              </a:pPr>
              <a:t>‹#›</a:t>
            </a:fld>
            <a:endParaRPr lang="en-US" altLang="zh-CN"/>
          </a:p>
        </p:txBody>
      </p:sp>
    </p:spTree>
    <p:extLst>
      <p:ext uri="{BB962C8B-B14F-4D97-AF65-F5344CB8AC3E}">
        <p14:creationId xmlns:p14="http://schemas.microsoft.com/office/powerpoint/2010/main" val="4159900038"/>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A6A2FCD-41FA-4FE0-A25A-9CBC0696F0E0}" type="slidenum">
              <a:rPr lang="en-US" altLang="zh-CN"/>
              <a:pPr>
                <a:defRPr/>
              </a:pPr>
              <a:t>‹#›</a:t>
            </a:fld>
            <a:endParaRPr lang="en-US" altLang="zh-CN"/>
          </a:p>
        </p:txBody>
      </p:sp>
    </p:spTree>
    <p:extLst>
      <p:ext uri="{BB962C8B-B14F-4D97-AF65-F5344CB8AC3E}">
        <p14:creationId xmlns:p14="http://schemas.microsoft.com/office/powerpoint/2010/main" val="1879219838"/>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A8D8A6A-ED0A-4133-AC18-4B33869E1307}" type="slidenum">
              <a:rPr lang="en-US" altLang="zh-CN"/>
              <a:pPr>
                <a:defRPr/>
              </a:pPr>
              <a:t>‹#›</a:t>
            </a:fld>
            <a:endParaRPr lang="en-US" altLang="zh-CN"/>
          </a:p>
        </p:txBody>
      </p:sp>
    </p:spTree>
    <p:extLst>
      <p:ext uri="{BB962C8B-B14F-4D97-AF65-F5344CB8AC3E}">
        <p14:creationId xmlns:p14="http://schemas.microsoft.com/office/powerpoint/2010/main" val="2222558828"/>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A5BAE13-87E0-4DC8-A8B2-496ADC60460A}" type="slidenum">
              <a:rPr lang="en-US" altLang="zh-CN"/>
              <a:pPr>
                <a:defRPr/>
              </a:pPr>
              <a:t>‹#›</a:t>
            </a:fld>
            <a:endParaRPr lang="en-US" altLang="zh-CN"/>
          </a:p>
        </p:txBody>
      </p:sp>
    </p:spTree>
    <p:extLst>
      <p:ext uri="{BB962C8B-B14F-4D97-AF65-F5344CB8AC3E}">
        <p14:creationId xmlns:p14="http://schemas.microsoft.com/office/powerpoint/2010/main" val="3621599730"/>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7" name="Content Placeholder 2"/>
          <p:cNvSpPr>
            <a:spLocks noGrp="1"/>
          </p:cNvSpPr>
          <p:nvPr>
            <p:ph idx="1"/>
          </p:nvPr>
        </p:nvSpPr>
        <p:spPr>
          <a:xfrm>
            <a:off x="179512" y="989013"/>
            <a:ext cx="8712968" cy="5106987"/>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19243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386285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510760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623888" y="4589465"/>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392717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685800" y="1981200"/>
            <a:ext cx="3810000" cy="41148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4938958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7"/>
            <a:ext cx="78867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630239" y="2505075"/>
            <a:ext cx="386873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693783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7" name="Content Placeholder 2"/>
          <p:cNvSpPr>
            <a:spLocks noGrp="1"/>
          </p:cNvSpPr>
          <p:nvPr>
            <p:ph idx="1"/>
          </p:nvPr>
        </p:nvSpPr>
        <p:spPr>
          <a:xfrm>
            <a:off x="179512" y="989013"/>
            <a:ext cx="8712968" cy="5106987"/>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688414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188E31-9810-492C-B4C5-F07CC89B0077}" type="slidenum">
              <a:rPr lang="en-US" altLang="zh-CN"/>
              <a:pPr>
                <a:defRPr/>
              </a:pPr>
              <a:t>‹#›</a:t>
            </a:fld>
            <a:endParaRPr lang="en-US" altLang="zh-CN"/>
          </a:p>
        </p:txBody>
      </p:sp>
    </p:spTree>
    <p:extLst>
      <p:ext uri="{BB962C8B-B14F-4D97-AF65-F5344CB8AC3E}">
        <p14:creationId xmlns:p14="http://schemas.microsoft.com/office/powerpoint/2010/main" val="78087520"/>
      </p:ext>
    </p:extLst>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933330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549007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Text Placeholder 3"/>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462991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136487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789240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246063" y="930275"/>
            <a:ext cx="77724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85800" y="2147888"/>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58081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EEDCE1A-F87A-4705-B671-97FA3B201DCF}" type="slidenum">
              <a:rPr lang="en-US" altLang="zh-CN"/>
              <a:pPr>
                <a:defRPr/>
              </a:pPr>
              <a:t>‹#›</a:t>
            </a:fld>
            <a:endParaRPr lang="en-US" altLang="zh-CN"/>
          </a:p>
        </p:txBody>
      </p:sp>
    </p:spTree>
    <p:extLst>
      <p:ext uri="{BB962C8B-B14F-4D97-AF65-F5344CB8AC3E}">
        <p14:creationId xmlns:p14="http://schemas.microsoft.com/office/powerpoint/2010/main" val="1381111026"/>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E27111C-AD58-4198-A28E-ACA069FFBCF7}" type="slidenum">
              <a:rPr lang="en-US" altLang="zh-CN"/>
              <a:pPr>
                <a:defRPr/>
              </a:pPr>
              <a:t>‹#›</a:t>
            </a:fld>
            <a:endParaRPr lang="en-US" altLang="zh-CN"/>
          </a:p>
        </p:txBody>
      </p:sp>
    </p:spTree>
    <p:extLst>
      <p:ext uri="{BB962C8B-B14F-4D97-AF65-F5344CB8AC3E}">
        <p14:creationId xmlns:p14="http://schemas.microsoft.com/office/powerpoint/2010/main" val="703022421"/>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DA431CF3-8562-437B-B16F-BDE8F56623A1}" type="slidenum">
              <a:rPr lang="en-US" altLang="zh-CN"/>
              <a:pPr>
                <a:defRPr/>
              </a:pPr>
              <a:t>‹#›</a:t>
            </a:fld>
            <a:endParaRPr lang="en-US" altLang="zh-CN"/>
          </a:p>
        </p:txBody>
      </p:sp>
    </p:spTree>
    <p:extLst>
      <p:ext uri="{BB962C8B-B14F-4D97-AF65-F5344CB8AC3E}">
        <p14:creationId xmlns:p14="http://schemas.microsoft.com/office/powerpoint/2010/main" val="2300292536"/>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096014E-3224-4406-942D-AEEE21A2B726}" type="slidenum">
              <a:rPr lang="en-US" altLang="zh-CN"/>
              <a:pPr>
                <a:defRPr/>
              </a:pPr>
              <a:t>‹#›</a:t>
            </a:fld>
            <a:endParaRPr lang="en-US" altLang="zh-CN"/>
          </a:p>
        </p:txBody>
      </p:sp>
    </p:spTree>
    <p:extLst>
      <p:ext uri="{BB962C8B-B14F-4D97-AF65-F5344CB8AC3E}">
        <p14:creationId xmlns:p14="http://schemas.microsoft.com/office/powerpoint/2010/main" val="816726499"/>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4F78EAA8-B019-4354-AA32-AC61FD08A5F6}" type="slidenum">
              <a:rPr lang="en-US" altLang="zh-CN"/>
              <a:pPr>
                <a:defRPr/>
              </a:pPr>
              <a:t>‹#›</a:t>
            </a:fld>
            <a:endParaRPr lang="en-US" altLang="zh-CN"/>
          </a:p>
        </p:txBody>
      </p:sp>
    </p:spTree>
    <p:extLst>
      <p:ext uri="{BB962C8B-B14F-4D97-AF65-F5344CB8AC3E}">
        <p14:creationId xmlns:p14="http://schemas.microsoft.com/office/powerpoint/2010/main" val="2356933036"/>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B12DBE8-AE62-4961-B2EC-7D5E15B565F2}" type="slidenum">
              <a:rPr lang="en-US" altLang="zh-CN"/>
              <a:pPr>
                <a:defRPr/>
              </a:pPr>
              <a:t>‹#›</a:t>
            </a:fld>
            <a:endParaRPr lang="en-US" altLang="zh-CN"/>
          </a:p>
        </p:txBody>
      </p:sp>
    </p:spTree>
    <p:extLst>
      <p:ext uri="{BB962C8B-B14F-4D97-AF65-F5344CB8AC3E}">
        <p14:creationId xmlns:p14="http://schemas.microsoft.com/office/powerpoint/2010/main" val="1419915167"/>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E2C205B-76D1-4167-8D49-FF1D5C4E3257}" type="slidenum">
              <a:rPr lang="en-US" altLang="zh-CN"/>
              <a:pPr>
                <a:defRPr/>
              </a:pPr>
              <a:t>‹#›</a:t>
            </a:fld>
            <a:endParaRPr lang="en-US" altLang="zh-CN"/>
          </a:p>
        </p:txBody>
      </p:sp>
    </p:spTree>
    <p:extLst>
      <p:ext uri="{BB962C8B-B14F-4D97-AF65-F5344CB8AC3E}">
        <p14:creationId xmlns:p14="http://schemas.microsoft.com/office/powerpoint/2010/main" val="3682062044"/>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2756"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ea typeface="宋体" pitchFamily="2" charset="-122"/>
              </a:defRPr>
            </a:lvl1pPr>
          </a:lstStyle>
          <a:p>
            <a:pPr>
              <a:defRPr/>
            </a:pPr>
            <a:endParaRPr lang="en-US" altLang="zh-CN"/>
          </a:p>
        </p:txBody>
      </p:sp>
      <p:sp>
        <p:nvSpPr>
          <p:cNvPr id="20275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ea typeface="宋体" pitchFamily="2" charset="-122"/>
              </a:defRPr>
            </a:lvl1pPr>
          </a:lstStyle>
          <a:p>
            <a:pPr>
              <a:defRPr/>
            </a:pPr>
            <a:endParaRPr lang="en-US" altLang="zh-CN"/>
          </a:p>
        </p:txBody>
      </p:sp>
      <p:sp>
        <p:nvSpPr>
          <p:cNvPr id="202758"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ea typeface="宋体" pitchFamily="2" charset="-122"/>
              </a:defRPr>
            </a:lvl1pPr>
          </a:lstStyle>
          <a:p>
            <a:pPr>
              <a:defRPr/>
            </a:pPr>
            <a:fld id="{2854C3C7-FBA6-4327-831E-D56D6352E5F2}" type="slidenum">
              <a:rPr lang="en-US" altLang="zh-CN"/>
              <a:pPr>
                <a:defRPr/>
              </a:pPr>
              <a:t>‹#›</a:t>
            </a:fld>
            <a:endParaRPr lang="en-US" altLang="zh-CN"/>
          </a:p>
        </p:txBody>
      </p:sp>
      <p:sp>
        <p:nvSpPr>
          <p:cNvPr id="1031" name="Freeform 7"/>
          <p:cNvSpPr>
            <a:spLocks noChangeArrowheads="1"/>
          </p:cNvSpPr>
          <p:nvPr/>
        </p:nvSpPr>
        <p:spPr bwMode="auto">
          <a:xfrm>
            <a:off x="381000" y="2286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062"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63" r:id="rId13"/>
  </p:sldLayoutIdLst>
  <p:transition spd="slow">
    <p:randomBar dir="vert"/>
  </p:transition>
  <p:timing>
    <p:tnLst>
      <p:par>
        <p:cTn id="1" dur="indefinite" restart="never" nodeType="tmRoot"/>
      </p:par>
    </p:tnLst>
  </p:timing>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9144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179388" y="989013"/>
            <a:ext cx="8713787" cy="510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kumimoji="1" lang="en-US" altLang="zh-CN">
              <a:solidFill>
                <a:srgbClr val="000000"/>
              </a:solidFill>
              <a:latin typeface="Times New Roman" panose="02020603050405020304"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kumimoji="1" lang="en-US" altLang="zh-CN">
              <a:solidFill>
                <a:srgbClr val="000000"/>
              </a:solidFill>
              <a:latin typeface="Times New Roman" panose="02020603050405020304" pitchFamily="18" charset="0"/>
            </a:endParaRPr>
          </a:p>
        </p:txBody>
      </p:sp>
      <p:pic>
        <p:nvPicPr>
          <p:cNvPr id="2054" name="Picture 8" descr="jilin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948488" y="6165850"/>
            <a:ext cx="14668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9"/>
          <p:cNvSpPr>
            <a:spLocks noChangeArrowheads="1"/>
          </p:cNvSpPr>
          <p:nvPr userDrawn="1"/>
        </p:nvSpPr>
        <p:spPr bwMode="auto">
          <a:xfrm>
            <a:off x="0" y="765175"/>
            <a:ext cx="9144000" cy="71438"/>
          </a:xfrm>
          <a:prstGeom prst="rect">
            <a:avLst/>
          </a:prstGeom>
          <a:gradFill rotWithShape="1">
            <a:gsLst>
              <a:gs pos="0">
                <a:srgbClr val="0066FF">
                  <a:alpha val="64998"/>
                </a:srgbClr>
              </a:gs>
              <a:gs pos="100000">
                <a:srgbClr val="000D20">
                  <a:alpha val="62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endParaRPr lang="zh-CN" altLang="en-US">
              <a:solidFill>
                <a:srgbClr val="000000"/>
              </a:solidFill>
            </a:endParaRPr>
          </a:p>
        </p:txBody>
      </p:sp>
    </p:spTree>
    <p:extLst>
      <p:ext uri="{BB962C8B-B14F-4D97-AF65-F5344CB8AC3E}">
        <p14:creationId xmlns:p14="http://schemas.microsoft.com/office/powerpoint/2010/main" val="1141247130"/>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ahaiyang@sina.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74.xml"/><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9.wmf"/><Relationship Id="rId4" Type="http://schemas.openxmlformats.org/officeDocument/2006/relationships/oleObject" Target="../embeddings/oleObject7.bin"/><Relationship Id="rId9" Type="http://schemas.openxmlformats.org/officeDocument/2006/relationships/image" Target="../media/image41.w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75.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42.wmf"/><Relationship Id="rId4" Type="http://schemas.openxmlformats.org/officeDocument/2006/relationships/oleObject" Target="../embeddings/oleObject10.bin"/><Relationship Id="rId9" Type="http://schemas.openxmlformats.org/officeDocument/2006/relationships/image" Target="../media/image44.wm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5.wmf"/><Relationship Id="rId4" Type="http://schemas.openxmlformats.org/officeDocument/2006/relationships/oleObject" Target="../embeddings/oleObject13.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50.wmf"/><Relationship Id="rId3" Type="http://schemas.openxmlformats.org/officeDocument/2006/relationships/notesSlide" Target="../notesSlides/notesSlide87.xml"/><Relationship Id="rId7" Type="http://schemas.openxmlformats.org/officeDocument/2006/relationships/image" Target="../media/image47.wmf"/><Relationship Id="rId12"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48.wm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1.wmf"/><Relationship Id="rId4" Type="http://schemas.openxmlformats.org/officeDocument/2006/relationships/oleObject" Target="../embeddings/oleObject19.bin"/></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2.wmf"/><Relationship Id="rId4" Type="http://schemas.openxmlformats.org/officeDocument/2006/relationships/oleObject" Target="../embeddings/oleObject20.bin"/></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93.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2.bin"/><Relationship Id="rId5" Type="http://schemas.openxmlformats.org/officeDocument/2006/relationships/image" Target="../media/image53.wmf"/><Relationship Id="rId4" Type="http://schemas.openxmlformats.org/officeDocument/2006/relationships/oleObject" Target="../embeddings/oleObject21.bin"/><Relationship Id="rId9" Type="http://schemas.openxmlformats.org/officeDocument/2006/relationships/image" Target="../media/image55.wmf"/></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56.wmf"/><Relationship Id="rId4" Type="http://schemas.openxmlformats.org/officeDocument/2006/relationships/oleObject" Target="../embeddings/oleObject24.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57.wmf"/><Relationship Id="rId4" Type="http://schemas.openxmlformats.org/officeDocument/2006/relationships/oleObject" Target="../embeddings/oleObject25.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62.wmf"/><Relationship Id="rId18" Type="http://schemas.openxmlformats.org/officeDocument/2006/relationships/oleObject" Target="../embeddings/oleObject33.bin"/><Relationship Id="rId26" Type="http://schemas.openxmlformats.org/officeDocument/2006/relationships/oleObject" Target="../embeddings/oleObject37.bin"/><Relationship Id="rId3" Type="http://schemas.openxmlformats.org/officeDocument/2006/relationships/notesSlide" Target="../notesSlides/notesSlide99.xml"/><Relationship Id="rId21" Type="http://schemas.openxmlformats.org/officeDocument/2006/relationships/image" Target="../media/image66.wmf"/><Relationship Id="rId7" Type="http://schemas.openxmlformats.org/officeDocument/2006/relationships/image" Target="../media/image59.wmf"/><Relationship Id="rId12" Type="http://schemas.openxmlformats.org/officeDocument/2006/relationships/oleObject" Target="../embeddings/oleObject30.bin"/><Relationship Id="rId17" Type="http://schemas.openxmlformats.org/officeDocument/2006/relationships/image" Target="../media/image64.wmf"/><Relationship Id="rId25" Type="http://schemas.openxmlformats.org/officeDocument/2006/relationships/image" Target="../media/image68.wmf"/><Relationship Id="rId2" Type="http://schemas.openxmlformats.org/officeDocument/2006/relationships/slideLayout" Target="../slideLayouts/slideLayout2.xml"/><Relationship Id="rId16" Type="http://schemas.openxmlformats.org/officeDocument/2006/relationships/oleObject" Target="../embeddings/oleObject32.bin"/><Relationship Id="rId20" Type="http://schemas.openxmlformats.org/officeDocument/2006/relationships/oleObject" Target="../embeddings/oleObject34.bin"/><Relationship Id="rId29" Type="http://schemas.openxmlformats.org/officeDocument/2006/relationships/image" Target="../media/image70.wmf"/><Relationship Id="rId1" Type="http://schemas.openxmlformats.org/officeDocument/2006/relationships/vmlDrawing" Target="../drawings/vmlDrawing14.vml"/><Relationship Id="rId6" Type="http://schemas.openxmlformats.org/officeDocument/2006/relationships/oleObject" Target="../embeddings/oleObject27.bin"/><Relationship Id="rId11" Type="http://schemas.openxmlformats.org/officeDocument/2006/relationships/image" Target="../media/image61.wmf"/><Relationship Id="rId24" Type="http://schemas.openxmlformats.org/officeDocument/2006/relationships/oleObject" Target="../embeddings/oleObject36.bin"/><Relationship Id="rId5" Type="http://schemas.openxmlformats.org/officeDocument/2006/relationships/image" Target="../media/image58.wmf"/><Relationship Id="rId15" Type="http://schemas.openxmlformats.org/officeDocument/2006/relationships/image" Target="../media/image63.wmf"/><Relationship Id="rId23" Type="http://schemas.openxmlformats.org/officeDocument/2006/relationships/image" Target="../media/image67.wmf"/><Relationship Id="rId28" Type="http://schemas.openxmlformats.org/officeDocument/2006/relationships/oleObject" Target="../embeddings/oleObject38.bin"/><Relationship Id="rId10" Type="http://schemas.openxmlformats.org/officeDocument/2006/relationships/oleObject" Target="../embeddings/oleObject29.bin"/><Relationship Id="rId19" Type="http://schemas.openxmlformats.org/officeDocument/2006/relationships/image" Target="../media/image65.wmf"/><Relationship Id="rId31" Type="http://schemas.openxmlformats.org/officeDocument/2006/relationships/image" Target="../media/image71.wmf"/><Relationship Id="rId4" Type="http://schemas.openxmlformats.org/officeDocument/2006/relationships/oleObject" Target="../embeddings/oleObject26.bin"/><Relationship Id="rId9" Type="http://schemas.openxmlformats.org/officeDocument/2006/relationships/image" Target="../media/image60.wmf"/><Relationship Id="rId14" Type="http://schemas.openxmlformats.org/officeDocument/2006/relationships/oleObject" Target="../embeddings/oleObject31.bin"/><Relationship Id="rId22" Type="http://schemas.openxmlformats.org/officeDocument/2006/relationships/oleObject" Target="../embeddings/oleObject35.bin"/><Relationship Id="rId27" Type="http://schemas.openxmlformats.org/officeDocument/2006/relationships/image" Target="../media/image69.wmf"/><Relationship Id="rId30" Type="http://schemas.openxmlformats.org/officeDocument/2006/relationships/oleObject" Target="../embeddings/oleObject39.bin"/></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72.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5.xml"/><Relationship Id="rId6" Type="http://schemas.openxmlformats.org/officeDocument/2006/relationships/image" Target="../media/image10.jpeg"/><Relationship Id="rId5" Type="http://schemas.openxmlformats.org/officeDocument/2006/relationships/image" Target="../media/image7.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Microsoft_Word_97_-_2003___1.doc"/></Relationships>
</file>

<file path=ppt/slides/_rels/slide2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50.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3.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zh-CN" altLang="en-US" sz="7200" b="1" smtClean="0"/>
              <a:t>数据结构</a:t>
            </a:r>
          </a:p>
        </p:txBody>
      </p:sp>
      <p:sp>
        <p:nvSpPr>
          <p:cNvPr id="7171" name="Rectangle 3"/>
          <p:cNvSpPr>
            <a:spLocks noGrp="1" noChangeArrowheads="1"/>
          </p:cNvSpPr>
          <p:nvPr>
            <p:ph type="subTitle" idx="1"/>
          </p:nvPr>
        </p:nvSpPr>
        <p:spPr/>
        <p:txBody>
          <a:bodyPr/>
          <a:lstStyle/>
          <a:p>
            <a:pPr eaLnBrk="1" hangingPunct="1"/>
            <a:r>
              <a:rPr lang="zh-CN" altLang="en-US" sz="4800" b="1" smtClean="0"/>
              <a:t>主讲教师：贾海洋</a:t>
            </a:r>
            <a:endParaRPr lang="en-US" altLang="zh-CN" sz="4800" b="1" smtClean="0"/>
          </a:p>
          <a:p>
            <a:pPr marL="0" lvl="1" indent="0" eaLnBrk="1" hangingPunct="1">
              <a:buClr>
                <a:schemeClr val="accent1"/>
              </a:buClr>
              <a:buSzPct val="65000"/>
              <a:buFont typeface="Wingdings" pitchFamily="2" charset="2"/>
              <a:buNone/>
            </a:pPr>
            <a:r>
              <a:rPr lang="en-US" altLang="zh-CN" sz="4800" b="1" smtClean="0">
                <a:hlinkClick r:id="rId3"/>
              </a:rPr>
              <a:t>jiahaiyang@sina.com</a:t>
            </a:r>
            <a:endParaRPr lang="en-US" altLang="zh-CN" sz="4800" b="1" smtClean="0"/>
          </a:p>
        </p:txBody>
      </p:sp>
    </p:spTree>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z="5700" b="1" smtClean="0">
                <a:solidFill>
                  <a:srgbClr val="3333CC"/>
                </a:solidFill>
                <a:ea typeface="楷体_GB2312" pitchFamily="49" charset="-122"/>
              </a:rPr>
              <a:t>第一章 绪论</a:t>
            </a:r>
          </a:p>
        </p:txBody>
      </p:sp>
      <p:sp>
        <p:nvSpPr>
          <p:cNvPr id="18435" name="Rectangle 3"/>
          <p:cNvSpPr>
            <a:spLocks noGrp="1" noChangeArrowheads="1"/>
          </p:cNvSpPr>
          <p:nvPr>
            <p:ph type="body" idx="1"/>
          </p:nvPr>
        </p:nvSpPr>
        <p:spPr/>
        <p:txBody>
          <a:bodyPr/>
          <a:lstStyle/>
          <a:p>
            <a:pPr eaLnBrk="1" hangingPunct="1"/>
            <a:r>
              <a:rPr lang="en-US" altLang="zh-CN" sz="4300" smtClean="0"/>
              <a:t>1.1     </a:t>
            </a:r>
            <a:r>
              <a:rPr lang="zh-CN" altLang="en-US" sz="4300" smtClean="0"/>
              <a:t>为什么要学习数据结构</a:t>
            </a:r>
          </a:p>
          <a:p>
            <a:pPr eaLnBrk="1" hangingPunct="1"/>
            <a:r>
              <a:rPr lang="en-US" altLang="zh-CN" sz="4300" b="1" smtClean="0"/>
              <a:t>1.2	</a:t>
            </a:r>
            <a:r>
              <a:rPr lang="zh-CN" altLang="en-US" sz="4300" b="1" smtClean="0"/>
              <a:t>数据结构概念</a:t>
            </a:r>
            <a:endParaRPr lang="en-US" altLang="zh-CN" sz="4300" b="1" smtClean="0"/>
          </a:p>
          <a:p>
            <a:pPr eaLnBrk="1" hangingPunct="1"/>
            <a:r>
              <a:rPr lang="en-US" altLang="zh-CN" sz="4300" smtClean="0"/>
              <a:t>1.3	</a:t>
            </a:r>
            <a:r>
              <a:rPr lang="zh-CN" altLang="en-US" sz="4300" smtClean="0"/>
              <a:t>算 法</a:t>
            </a:r>
            <a:endParaRPr lang="en-US" altLang="zh-CN" sz="4300" smtClean="0"/>
          </a:p>
          <a:p>
            <a:pPr eaLnBrk="1" hangingPunct="1"/>
            <a:r>
              <a:rPr lang="en-US" altLang="zh-CN" sz="4300" smtClean="0"/>
              <a:t>1.4	</a:t>
            </a:r>
            <a:r>
              <a:rPr lang="zh-CN" altLang="en-US" sz="4300" smtClean="0"/>
              <a:t>算法的正确性证明</a:t>
            </a:r>
            <a:endParaRPr lang="en-US" altLang="zh-CN" sz="4300" smtClean="0"/>
          </a:p>
          <a:p>
            <a:pPr eaLnBrk="1" hangingPunct="1"/>
            <a:r>
              <a:rPr lang="en-US" altLang="zh-CN" sz="4300" smtClean="0"/>
              <a:t>1.5	</a:t>
            </a:r>
            <a:r>
              <a:rPr lang="zh-CN" altLang="en-US" sz="4300" smtClean="0"/>
              <a:t>算法分析基础</a:t>
            </a:r>
            <a:endParaRPr lang="en-US" altLang="zh-CN" sz="4300" smtClean="0"/>
          </a:p>
        </p:txBody>
      </p:sp>
    </p:spTree>
  </p:cSld>
  <p:clrMapOvr>
    <a:masterClrMapping/>
  </p:clrMapOvr>
  <p:transition spd="slow">
    <p:randomBar dir="ver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57188"/>
            <a:ext cx="8229600" cy="5773737"/>
          </a:xfrm>
        </p:spPr>
        <p:txBody>
          <a:bodyPr/>
          <a:lstStyle/>
          <a:p>
            <a:pPr marL="3175" indent="-3175">
              <a:buFont typeface="Wingdings" pitchFamily="2" charset="2"/>
              <a:buNone/>
              <a:defRPr/>
            </a:pPr>
            <a:r>
              <a:rPr lang="zh-CN" altLang="zh-CN" dirty="0" smtClean="0"/>
              <a:t>设</a:t>
            </a:r>
            <a:r>
              <a:rPr lang="en-US" altLang="zh-CN" dirty="0" smtClean="0"/>
              <a:t>T</a:t>
            </a:r>
            <a:r>
              <a:rPr lang="zh-CN" altLang="zh-CN" dirty="0" smtClean="0"/>
              <a:t>是一个定理，</a:t>
            </a:r>
            <a:r>
              <a:rPr lang="en-US" altLang="zh-CN" i="1" dirty="0" smtClean="0"/>
              <a:t> n</a:t>
            </a:r>
            <a:r>
              <a:rPr lang="zh-CN" altLang="zh-CN" dirty="0" smtClean="0"/>
              <a:t>是</a:t>
            </a:r>
            <a:r>
              <a:rPr lang="en-US" altLang="zh-CN" dirty="0" smtClean="0"/>
              <a:t>T</a:t>
            </a:r>
            <a:r>
              <a:rPr lang="zh-CN" altLang="zh-CN" dirty="0" smtClean="0"/>
              <a:t>中的正参数</a:t>
            </a:r>
            <a:r>
              <a:rPr lang="en-US" altLang="zh-CN" b="1" dirty="0" smtClean="0"/>
              <a:t>. </a:t>
            </a:r>
            <a:r>
              <a:rPr lang="zh-CN" altLang="zh-CN" dirty="0" smtClean="0"/>
              <a:t>数学归纳法表明，如果下面两个条件为真，则对于参数</a:t>
            </a:r>
            <a:r>
              <a:rPr lang="en-US" altLang="zh-CN" i="1" dirty="0" smtClean="0"/>
              <a:t>n</a:t>
            </a:r>
            <a:r>
              <a:rPr lang="zh-CN" altLang="zh-CN" dirty="0" smtClean="0"/>
              <a:t>的任何值，</a:t>
            </a:r>
            <a:r>
              <a:rPr lang="en-US" altLang="zh-CN" dirty="0" smtClean="0"/>
              <a:t>T</a:t>
            </a:r>
            <a:r>
              <a:rPr lang="zh-CN" altLang="zh-CN" dirty="0" smtClean="0"/>
              <a:t>都是正确的：</a:t>
            </a:r>
          </a:p>
          <a:p>
            <a:pPr>
              <a:buFont typeface="Wingdings" pitchFamily="2" charset="2"/>
              <a:buNone/>
              <a:defRPr/>
            </a:pPr>
            <a:r>
              <a:rPr lang="en-US" altLang="zh-CN" dirty="0" smtClean="0"/>
              <a:t>(1) </a:t>
            </a:r>
            <a:r>
              <a:rPr lang="zh-CN" altLang="zh-CN" b="1" dirty="0" smtClean="0"/>
              <a:t>基础归纳：</a:t>
            </a:r>
            <a:r>
              <a:rPr lang="en-US" altLang="zh-CN" i="1" dirty="0" smtClean="0"/>
              <a:t>n</a:t>
            </a:r>
            <a:r>
              <a:rPr lang="en-US" altLang="zh-CN" dirty="0" smtClean="0"/>
              <a:t> </a:t>
            </a:r>
            <a:r>
              <a:rPr lang="en-US" altLang="zh-CN" dirty="0" smtClean="0">
                <a:sym typeface="Symbol"/>
              </a:rPr>
              <a:t></a:t>
            </a:r>
            <a:r>
              <a:rPr lang="en-US" altLang="zh-CN" dirty="0" smtClean="0"/>
              <a:t> </a:t>
            </a:r>
            <a:r>
              <a:rPr lang="en-US" altLang="zh-CN" i="1" dirty="0" smtClean="0"/>
              <a:t>c</a:t>
            </a:r>
            <a:r>
              <a:rPr lang="en-US" altLang="zh-CN" dirty="0" smtClean="0"/>
              <a:t> </a:t>
            </a:r>
            <a:r>
              <a:rPr lang="zh-CN" altLang="zh-CN" dirty="0" smtClean="0"/>
              <a:t>时，</a:t>
            </a:r>
            <a:r>
              <a:rPr lang="en-US" altLang="zh-CN" dirty="0" smtClean="0"/>
              <a:t>T</a:t>
            </a:r>
            <a:r>
              <a:rPr lang="zh-CN" altLang="zh-CN" dirty="0" smtClean="0"/>
              <a:t>成立。</a:t>
            </a:r>
          </a:p>
          <a:p>
            <a:pPr>
              <a:buFont typeface="Wingdings" pitchFamily="2" charset="2"/>
              <a:buNone/>
              <a:defRPr/>
            </a:pPr>
            <a:r>
              <a:rPr lang="en-US" altLang="zh-CN" dirty="0" smtClean="0"/>
              <a:t>(2) </a:t>
            </a:r>
            <a:r>
              <a:rPr lang="zh-CN" altLang="zh-CN" b="1" dirty="0" smtClean="0"/>
              <a:t>归纳步骤：</a:t>
            </a:r>
            <a:r>
              <a:rPr lang="zh-CN" altLang="zh-CN" dirty="0" smtClean="0"/>
              <a:t>如果</a:t>
            </a:r>
            <a:r>
              <a:rPr lang="en-US" altLang="zh-CN" i="1" dirty="0" smtClean="0"/>
              <a:t>n = k</a:t>
            </a:r>
            <a:r>
              <a:rPr lang="en-US" altLang="zh-CN" dirty="0" smtClean="0"/>
              <a:t> </a:t>
            </a:r>
            <a:r>
              <a:rPr lang="en-US" altLang="zh-CN" dirty="0" smtClean="0">
                <a:sym typeface="Symbol"/>
              </a:rPr>
              <a:t></a:t>
            </a:r>
            <a:r>
              <a:rPr lang="en-US" altLang="zh-CN" dirty="0" smtClean="0"/>
              <a:t> 1 </a:t>
            </a:r>
            <a:r>
              <a:rPr lang="zh-CN" altLang="zh-CN" dirty="0" smtClean="0"/>
              <a:t>时</a:t>
            </a:r>
            <a:r>
              <a:rPr lang="en-US" altLang="zh-CN" dirty="0" smtClean="0"/>
              <a:t>T </a:t>
            </a:r>
            <a:r>
              <a:rPr lang="zh-CN" altLang="zh-CN" dirty="0" smtClean="0"/>
              <a:t>成立，则</a:t>
            </a:r>
            <a:r>
              <a:rPr lang="en-US" altLang="zh-CN" i="1" dirty="0" smtClean="0"/>
              <a:t>n = k </a:t>
            </a:r>
            <a:r>
              <a:rPr lang="zh-CN" altLang="zh-CN" dirty="0" smtClean="0"/>
              <a:t>时</a:t>
            </a:r>
            <a:r>
              <a:rPr lang="en-US" altLang="zh-CN" dirty="0" smtClean="0"/>
              <a:t>T</a:t>
            </a:r>
            <a:r>
              <a:rPr lang="zh-CN" altLang="zh-CN" dirty="0" smtClean="0"/>
              <a:t>也成立。</a:t>
            </a:r>
          </a:p>
          <a:p>
            <a:pPr>
              <a:buFont typeface="Wingdings" pitchFamily="2" charset="2"/>
              <a:buNone/>
              <a:defRPr/>
            </a:pPr>
            <a:r>
              <a:rPr lang="zh-CN" altLang="zh-CN" dirty="0" smtClean="0"/>
              <a:t>其中，</a:t>
            </a:r>
            <a:r>
              <a:rPr lang="en-US" altLang="zh-CN" i="1" dirty="0" smtClean="0"/>
              <a:t>c</a:t>
            </a:r>
            <a:r>
              <a:rPr lang="zh-CN" altLang="zh-CN" dirty="0" smtClean="0"/>
              <a:t>是一个较小的常量，</a:t>
            </a:r>
            <a:r>
              <a:rPr lang="en-US" altLang="zh-CN" i="1" dirty="0" smtClean="0"/>
              <a:t>n</a:t>
            </a:r>
            <a:r>
              <a:rPr lang="en-US" altLang="zh-CN" dirty="0" smtClean="0"/>
              <a:t> </a:t>
            </a:r>
            <a:r>
              <a:rPr lang="en-US" altLang="zh-CN" dirty="0" smtClean="0">
                <a:sym typeface="Symbol"/>
              </a:rPr>
              <a:t></a:t>
            </a:r>
            <a:r>
              <a:rPr lang="en-US" altLang="zh-CN" dirty="0" smtClean="0"/>
              <a:t> </a:t>
            </a:r>
            <a:r>
              <a:rPr lang="en-US" altLang="zh-CN" i="1" dirty="0" smtClean="0"/>
              <a:t>c</a:t>
            </a:r>
            <a:r>
              <a:rPr lang="en-US" altLang="zh-CN" b="1" dirty="0" smtClean="0"/>
              <a:t> .  </a:t>
            </a:r>
            <a:r>
              <a:rPr lang="zh-CN" altLang="zh-CN" dirty="0" smtClean="0"/>
              <a:t>通常，证明初始归纳很容易，而证明归纳步骤很难。</a:t>
            </a:r>
          </a:p>
          <a:p>
            <a:pPr>
              <a:buFont typeface="Wingdings" pitchFamily="2" charset="2"/>
              <a:buNone/>
              <a:defRPr/>
            </a:pPr>
            <a:r>
              <a:rPr lang="zh-CN" altLang="zh-CN" dirty="0" smtClean="0"/>
              <a:t>以上是一般意义下的数学归纳法，而</a:t>
            </a:r>
            <a:r>
              <a:rPr lang="zh-CN" altLang="zh-CN" b="1" dirty="0" smtClean="0"/>
              <a:t>强归纳法</a:t>
            </a:r>
            <a:r>
              <a:rPr lang="zh-CN" altLang="zh-CN" dirty="0" smtClean="0"/>
              <a:t>在归纳步骤上有所变化：</a:t>
            </a:r>
            <a:r>
              <a:rPr lang="en-US" altLang="zh-CN" dirty="0" smtClean="0"/>
              <a:t> </a:t>
            </a: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57188"/>
            <a:ext cx="8229600" cy="5773737"/>
          </a:xfrm>
        </p:spPr>
        <p:txBody>
          <a:bodyPr/>
          <a:lstStyle/>
          <a:p>
            <a:pPr marL="3175" indent="-3175">
              <a:buFont typeface="Wingdings" pitchFamily="2" charset="2"/>
              <a:buNone/>
              <a:defRPr/>
            </a:pPr>
            <a:r>
              <a:rPr lang="zh-CN" altLang="zh-CN" dirty="0" smtClean="0"/>
              <a:t>设</a:t>
            </a:r>
            <a:r>
              <a:rPr lang="en-US" altLang="zh-CN" dirty="0" smtClean="0"/>
              <a:t>T</a:t>
            </a:r>
            <a:r>
              <a:rPr lang="zh-CN" altLang="zh-CN" dirty="0" smtClean="0"/>
              <a:t>是一个定理，</a:t>
            </a:r>
            <a:r>
              <a:rPr lang="en-US" altLang="zh-CN" i="1" dirty="0" smtClean="0"/>
              <a:t> n</a:t>
            </a:r>
            <a:r>
              <a:rPr lang="zh-CN" altLang="zh-CN" dirty="0" smtClean="0"/>
              <a:t>是</a:t>
            </a:r>
            <a:r>
              <a:rPr lang="en-US" altLang="zh-CN" dirty="0" smtClean="0"/>
              <a:t>T</a:t>
            </a:r>
            <a:r>
              <a:rPr lang="zh-CN" altLang="zh-CN" dirty="0" smtClean="0"/>
              <a:t>中的正参数</a:t>
            </a:r>
            <a:r>
              <a:rPr lang="en-US" altLang="zh-CN" b="1" dirty="0" smtClean="0"/>
              <a:t>. </a:t>
            </a:r>
            <a:r>
              <a:rPr lang="zh-CN" altLang="zh-CN" dirty="0" smtClean="0"/>
              <a:t>数学归纳法表明，如果下面两个条件为真，则对于参数</a:t>
            </a:r>
            <a:r>
              <a:rPr lang="en-US" altLang="zh-CN" i="1" dirty="0" smtClean="0"/>
              <a:t>n</a:t>
            </a:r>
            <a:r>
              <a:rPr lang="zh-CN" altLang="zh-CN" dirty="0" smtClean="0"/>
              <a:t>的任何值，</a:t>
            </a:r>
            <a:r>
              <a:rPr lang="en-US" altLang="zh-CN" dirty="0" smtClean="0"/>
              <a:t>T</a:t>
            </a:r>
            <a:r>
              <a:rPr lang="zh-CN" altLang="zh-CN" dirty="0" smtClean="0"/>
              <a:t>都是正确的：</a:t>
            </a:r>
          </a:p>
          <a:p>
            <a:pPr>
              <a:buFont typeface="Wingdings" pitchFamily="2" charset="2"/>
              <a:buNone/>
              <a:defRPr/>
            </a:pPr>
            <a:r>
              <a:rPr lang="en-US" altLang="zh-CN" dirty="0" smtClean="0"/>
              <a:t>(1) </a:t>
            </a:r>
            <a:r>
              <a:rPr lang="zh-CN" altLang="zh-CN" b="1" dirty="0" smtClean="0"/>
              <a:t>基础归纳：</a:t>
            </a:r>
            <a:r>
              <a:rPr lang="en-US" altLang="zh-CN" i="1" dirty="0" smtClean="0"/>
              <a:t>n</a:t>
            </a:r>
            <a:r>
              <a:rPr lang="en-US" altLang="zh-CN" dirty="0" smtClean="0"/>
              <a:t> </a:t>
            </a:r>
            <a:r>
              <a:rPr lang="en-US" altLang="zh-CN" dirty="0" smtClean="0">
                <a:sym typeface="Symbol"/>
              </a:rPr>
              <a:t></a:t>
            </a:r>
            <a:r>
              <a:rPr lang="en-US" altLang="zh-CN" dirty="0" smtClean="0"/>
              <a:t> </a:t>
            </a:r>
            <a:r>
              <a:rPr lang="en-US" altLang="zh-CN" i="1" dirty="0" smtClean="0"/>
              <a:t>c</a:t>
            </a:r>
            <a:r>
              <a:rPr lang="en-US" altLang="zh-CN" dirty="0" smtClean="0"/>
              <a:t> </a:t>
            </a:r>
            <a:r>
              <a:rPr lang="zh-CN" altLang="zh-CN" dirty="0" smtClean="0"/>
              <a:t>时，</a:t>
            </a:r>
            <a:r>
              <a:rPr lang="en-US" altLang="zh-CN" dirty="0" smtClean="0"/>
              <a:t>T</a:t>
            </a:r>
            <a:r>
              <a:rPr lang="zh-CN" altLang="zh-CN" dirty="0" smtClean="0"/>
              <a:t>成立。</a:t>
            </a:r>
          </a:p>
          <a:p>
            <a:pPr>
              <a:buFont typeface="Wingdings" pitchFamily="2" charset="2"/>
              <a:buNone/>
              <a:defRPr/>
            </a:pPr>
            <a:r>
              <a:rPr lang="en-US" altLang="zh-CN" dirty="0" smtClean="0">
                <a:solidFill>
                  <a:schemeClr val="bg1">
                    <a:lumMod val="75000"/>
                  </a:schemeClr>
                </a:solidFill>
              </a:rPr>
              <a:t>(2) </a:t>
            </a:r>
            <a:r>
              <a:rPr lang="zh-CN" altLang="zh-CN" b="1" dirty="0" smtClean="0">
                <a:solidFill>
                  <a:schemeClr val="bg1">
                    <a:lumMod val="75000"/>
                  </a:schemeClr>
                </a:solidFill>
              </a:rPr>
              <a:t>归纳步骤：</a:t>
            </a:r>
            <a:r>
              <a:rPr lang="zh-CN" altLang="zh-CN" dirty="0" smtClean="0">
                <a:solidFill>
                  <a:schemeClr val="bg1">
                    <a:lumMod val="75000"/>
                  </a:schemeClr>
                </a:solidFill>
              </a:rPr>
              <a:t>如果</a:t>
            </a:r>
            <a:r>
              <a:rPr lang="en-US" altLang="zh-CN" i="1" dirty="0" smtClean="0">
                <a:solidFill>
                  <a:schemeClr val="bg1">
                    <a:lumMod val="75000"/>
                  </a:schemeClr>
                </a:solidFill>
              </a:rPr>
              <a:t>n = k</a:t>
            </a:r>
            <a:r>
              <a:rPr lang="en-US" altLang="zh-CN" dirty="0" smtClean="0">
                <a:solidFill>
                  <a:schemeClr val="bg1">
                    <a:lumMod val="75000"/>
                  </a:schemeClr>
                </a:solidFill>
              </a:rPr>
              <a:t> </a:t>
            </a:r>
            <a:r>
              <a:rPr lang="en-US" altLang="zh-CN" dirty="0" smtClean="0">
                <a:solidFill>
                  <a:schemeClr val="bg1">
                    <a:lumMod val="75000"/>
                  </a:schemeClr>
                </a:solidFill>
                <a:sym typeface="Symbol"/>
              </a:rPr>
              <a:t></a:t>
            </a:r>
            <a:r>
              <a:rPr lang="en-US" altLang="zh-CN" dirty="0" smtClean="0">
                <a:solidFill>
                  <a:schemeClr val="bg1">
                    <a:lumMod val="75000"/>
                  </a:schemeClr>
                </a:solidFill>
              </a:rPr>
              <a:t> 1 </a:t>
            </a:r>
            <a:r>
              <a:rPr lang="zh-CN" altLang="zh-CN" dirty="0" smtClean="0">
                <a:solidFill>
                  <a:schemeClr val="bg1">
                    <a:lumMod val="75000"/>
                  </a:schemeClr>
                </a:solidFill>
              </a:rPr>
              <a:t>时</a:t>
            </a:r>
            <a:r>
              <a:rPr lang="en-US" altLang="zh-CN" dirty="0" smtClean="0">
                <a:solidFill>
                  <a:schemeClr val="bg1">
                    <a:lumMod val="75000"/>
                  </a:schemeClr>
                </a:solidFill>
              </a:rPr>
              <a:t>T </a:t>
            </a:r>
            <a:r>
              <a:rPr lang="zh-CN" altLang="zh-CN" dirty="0" smtClean="0">
                <a:solidFill>
                  <a:schemeClr val="bg1">
                    <a:lumMod val="75000"/>
                  </a:schemeClr>
                </a:solidFill>
              </a:rPr>
              <a:t>成立，则</a:t>
            </a:r>
            <a:r>
              <a:rPr lang="en-US" altLang="zh-CN" i="1" dirty="0" smtClean="0">
                <a:solidFill>
                  <a:schemeClr val="bg1">
                    <a:lumMod val="75000"/>
                  </a:schemeClr>
                </a:solidFill>
              </a:rPr>
              <a:t>n = k </a:t>
            </a:r>
            <a:r>
              <a:rPr lang="zh-CN" altLang="zh-CN" dirty="0" smtClean="0">
                <a:solidFill>
                  <a:schemeClr val="bg1">
                    <a:lumMod val="75000"/>
                  </a:schemeClr>
                </a:solidFill>
              </a:rPr>
              <a:t>时</a:t>
            </a:r>
            <a:r>
              <a:rPr lang="en-US" altLang="zh-CN" dirty="0" smtClean="0">
                <a:solidFill>
                  <a:schemeClr val="bg1">
                    <a:lumMod val="75000"/>
                  </a:schemeClr>
                </a:solidFill>
              </a:rPr>
              <a:t>T</a:t>
            </a:r>
            <a:r>
              <a:rPr lang="zh-CN" altLang="zh-CN" dirty="0" smtClean="0">
                <a:solidFill>
                  <a:schemeClr val="bg1">
                    <a:lumMod val="75000"/>
                  </a:schemeClr>
                </a:solidFill>
              </a:rPr>
              <a:t>也成立</a:t>
            </a:r>
            <a:endParaRPr lang="en-US" altLang="zh-CN" dirty="0" smtClean="0">
              <a:solidFill>
                <a:schemeClr val="bg1">
                  <a:lumMod val="75000"/>
                </a:schemeClr>
              </a:solidFill>
            </a:endParaRPr>
          </a:p>
          <a:p>
            <a:pPr algn="ctr">
              <a:buFont typeface="Wingdings" pitchFamily="2" charset="2"/>
              <a:buNone/>
              <a:defRPr/>
            </a:pPr>
            <a:r>
              <a:rPr lang="zh-CN" altLang="en-US" sz="3600" dirty="0" smtClean="0">
                <a:solidFill>
                  <a:srgbClr val="3333FF"/>
                </a:solidFill>
              </a:rPr>
              <a:t>↓</a:t>
            </a:r>
            <a:endParaRPr lang="zh-CN" altLang="zh-CN" sz="3600" dirty="0" smtClean="0">
              <a:solidFill>
                <a:srgbClr val="3333FF"/>
              </a:solidFill>
            </a:endParaRPr>
          </a:p>
          <a:p>
            <a:pPr>
              <a:buFont typeface="Wingdings" pitchFamily="2" charset="2"/>
              <a:buNone/>
              <a:defRPr/>
            </a:pPr>
            <a:r>
              <a:rPr lang="en-US" altLang="zh-CN" dirty="0" smtClean="0"/>
              <a:t>(2) </a:t>
            </a:r>
            <a:r>
              <a:rPr lang="zh-CN" altLang="zh-CN" b="1" dirty="0" smtClean="0"/>
              <a:t>归纳步骤：</a:t>
            </a:r>
            <a:r>
              <a:rPr lang="zh-CN" altLang="zh-CN" dirty="0" smtClean="0"/>
              <a:t>如果对于所有的</a:t>
            </a:r>
            <a:r>
              <a:rPr lang="en-US" altLang="zh-CN" i="1" dirty="0" smtClean="0"/>
              <a:t>k</a:t>
            </a:r>
            <a:r>
              <a:rPr lang="en-US" altLang="zh-CN" dirty="0" smtClean="0"/>
              <a:t> ( </a:t>
            </a:r>
            <a:r>
              <a:rPr lang="en-US" altLang="zh-CN" i="1" dirty="0" smtClean="0"/>
              <a:t>c</a:t>
            </a:r>
            <a:r>
              <a:rPr lang="en-US" altLang="zh-CN" dirty="0" smtClean="0"/>
              <a:t> </a:t>
            </a:r>
            <a:r>
              <a:rPr lang="en-US" altLang="zh-CN" dirty="0" smtClean="0">
                <a:sym typeface="Symbol"/>
              </a:rPr>
              <a:t></a:t>
            </a:r>
            <a:r>
              <a:rPr lang="en-US" altLang="zh-CN" dirty="0" smtClean="0"/>
              <a:t> </a:t>
            </a:r>
            <a:r>
              <a:rPr lang="en-US" altLang="zh-CN" i="1" dirty="0" smtClean="0"/>
              <a:t>k</a:t>
            </a:r>
            <a:r>
              <a:rPr lang="en-US" altLang="zh-CN" dirty="0" smtClean="0"/>
              <a:t> </a:t>
            </a:r>
            <a:r>
              <a:rPr lang="en-US" altLang="zh-CN" dirty="0" smtClean="0">
                <a:sym typeface="Symbol"/>
              </a:rPr>
              <a:t></a:t>
            </a:r>
            <a:r>
              <a:rPr lang="en-US" altLang="zh-CN" dirty="0" smtClean="0"/>
              <a:t> </a:t>
            </a:r>
            <a:r>
              <a:rPr lang="en-US" altLang="zh-CN" i="1" dirty="0" smtClean="0"/>
              <a:t>n</a:t>
            </a:r>
            <a:r>
              <a:rPr lang="en-US" altLang="zh-CN" dirty="0" smtClean="0"/>
              <a:t> ) T </a:t>
            </a:r>
            <a:r>
              <a:rPr lang="zh-CN" altLang="zh-CN" dirty="0" smtClean="0"/>
              <a:t>都成立，则</a:t>
            </a:r>
            <a:r>
              <a:rPr lang="en-US" altLang="zh-CN" dirty="0" smtClean="0"/>
              <a:t>T </a:t>
            </a:r>
            <a:r>
              <a:rPr lang="zh-CN" altLang="zh-CN" dirty="0" smtClean="0"/>
              <a:t>对于 </a:t>
            </a:r>
            <a:r>
              <a:rPr lang="en-US" altLang="zh-CN" i="1" dirty="0" smtClean="0"/>
              <a:t>n</a:t>
            </a:r>
            <a:r>
              <a:rPr lang="en-US" altLang="zh-CN" dirty="0" smtClean="0"/>
              <a:t> </a:t>
            </a:r>
            <a:r>
              <a:rPr lang="zh-CN" altLang="zh-CN" dirty="0" smtClean="0"/>
              <a:t>也成立。</a:t>
            </a:r>
            <a:endParaRPr lang="zh-CN" altLang="en-US" dirty="0"/>
          </a:p>
        </p:txBody>
      </p:sp>
    </p:spTree>
  </p:cSld>
  <p:clrMapOvr>
    <a:masterClrMapping/>
  </p:clrMapOvr>
  <p:transition spd="slow">
    <p:randomBar dir="ver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28625" y="285750"/>
            <a:ext cx="8229600" cy="5786438"/>
          </a:xfrm>
        </p:spPr>
        <p:txBody>
          <a:bodyPr/>
          <a:lstStyle/>
          <a:p>
            <a:pPr marL="0" indent="0" eaLnBrk="1" hangingPunct="1">
              <a:buFont typeface="Wingdings" pitchFamily="2" charset="2"/>
              <a:buNone/>
              <a:defRPr/>
            </a:pPr>
            <a:r>
              <a:rPr lang="zh-CN" altLang="zh-CN" sz="2750" b="1" dirty="0" smtClean="0">
                <a:solidFill>
                  <a:srgbClr val="3333FF"/>
                </a:solidFill>
                <a:effectLst/>
                <a:latin typeface="Times New Roman" pitchFamily="18" charset="0"/>
              </a:rPr>
              <a:t>例</a:t>
            </a:r>
            <a:r>
              <a:rPr lang="en-US" altLang="zh-CN" sz="2750" b="1" dirty="0" smtClean="0">
                <a:solidFill>
                  <a:srgbClr val="3333FF"/>
                </a:solidFill>
                <a:effectLst/>
                <a:latin typeface="Times New Roman" pitchFamily="18" charset="0"/>
              </a:rPr>
              <a:t>:</a:t>
            </a:r>
            <a:r>
              <a:rPr lang="zh-CN" altLang="en-US" sz="2750" b="1" dirty="0" smtClean="0">
                <a:solidFill>
                  <a:srgbClr val="3333FF"/>
                </a:solidFill>
                <a:latin typeface="Times New Roman" pitchFamily="18" charset="0"/>
              </a:rPr>
              <a:t> </a:t>
            </a:r>
            <a:r>
              <a:rPr lang="zh-CN" altLang="en-US" sz="2750" b="1" dirty="0">
                <a:latin typeface="Times New Roman" pitchFamily="18" charset="0"/>
              </a:rPr>
              <a:t>证明</a:t>
            </a:r>
            <a:r>
              <a:rPr lang="zh-CN" altLang="zh-CN" sz="2750" b="1" dirty="0">
                <a:latin typeface="Times New Roman" pitchFamily="18" charset="0"/>
              </a:rPr>
              <a:t>由递归</a:t>
            </a:r>
            <a:r>
              <a:rPr lang="zh-CN" altLang="zh-CN" sz="2750" b="1" dirty="0" smtClean="0">
                <a:latin typeface="Times New Roman" pitchFamily="18" charset="0"/>
              </a:rPr>
              <a:t>关系式</a:t>
            </a:r>
            <a:r>
              <a:rPr lang="en-US" altLang="zh-CN" sz="2750" b="1" i="1" dirty="0" smtClean="0">
                <a:latin typeface="Times New Roman" pitchFamily="18" charset="0"/>
              </a:rPr>
              <a:t>T</a:t>
            </a:r>
            <a:r>
              <a:rPr lang="en-US" altLang="zh-CN" sz="2750" b="1" dirty="0" smtClean="0">
                <a:latin typeface="Times New Roman" pitchFamily="18" charset="0"/>
              </a:rPr>
              <a:t> </a:t>
            </a:r>
            <a:r>
              <a:rPr lang="en-US" altLang="zh-CN" sz="2750" b="1" dirty="0">
                <a:latin typeface="Times New Roman" pitchFamily="18" charset="0"/>
              </a:rPr>
              <a:t>( </a:t>
            </a:r>
            <a:r>
              <a:rPr lang="en-US" altLang="zh-CN" sz="2750" b="1" i="1" dirty="0">
                <a:latin typeface="Times New Roman" pitchFamily="18" charset="0"/>
              </a:rPr>
              <a:t>n</a:t>
            </a:r>
            <a:r>
              <a:rPr lang="en-US" altLang="zh-CN" sz="2750" b="1" dirty="0">
                <a:latin typeface="Times New Roman" pitchFamily="18" charset="0"/>
              </a:rPr>
              <a:t> ) </a:t>
            </a:r>
            <a:r>
              <a:rPr lang="en-US" altLang="zh-CN" sz="2750" b="1" dirty="0">
                <a:latin typeface="Times New Roman" pitchFamily="18" charset="0"/>
                <a:sym typeface="Symbol" pitchFamily="18" charset="2"/>
              </a:rPr>
              <a:t></a:t>
            </a:r>
            <a:r>
              <a:rPr lang="en-US" altLang="zh-CN" sz="2750" b="1" dirty="0">
                <a:latin typeface="Times New Roman" pitchFamily="18" charset="0"/>
              </a:rPr>
              <a:t> </a:t>
            </a:r>
            <a:r>
              <a:rPr lang="en-US" altLang="zh-CN" sz="2750" b="1" i="1" dirty="0">
                <a:latin typeface="Times New Roman" pitchFamily="18" charset="0"/>
              </a:rPr>
              <a:t>T</a:t>
            </a:r>
            <a:r>
              <a:rPr lang="en-US" altLang="zh-CN" sz="2750" b="1" dirty="0">
                <a:latin typeface="Times New Roman" pitchFamily="18" charset="0"/>
              </a:rPr>
              <a:t> ( </a:t>
            </a:r>
            <a:r>
              <a:rPr lang="en-US" altLang="zh-CN" sz="2750" b="1" i="1" dirty="0">
                <a:latin typeface="Times New Roman" pitchFamily="18" charset="0"/>
              </a:rPr>
              <a:t>n</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1 ) </a:t>
            </a:r>
            <a:r>
              <a:rPr lang="en-US" altLang="zh-CN" sz="2750" b="1" dirty="0">
                <a:latin typeface="Times New Roman" pitchFamily="18" charset="0"/>
                <a:sym typeface="Symbol" pitchFamily="18" charset="2"/>
              </a:rPr>
              <a:t></a:t>
            </a:r>
            <a:r>
              <a:rPr lang="en-US" altLang="zh-CN" sz="2750" b="1" dirty="0">
                <a:latin typeface="Times New Roman" pitchFamily="18" charset="0"/>
              </a:rPr>
              <a:t> 1</a:t>
            </a:r>
            <a:r>
              <a:rPr lang="zh-CN" altLang="zh-CN" sz="2750" b="1" dirty="0">
                <a:latin typeface="Times New Roman" pitchFamily="18" charset="0"/>
              </a:rPr>
              <a:t>，</a:t>
            </a:r>
            <a:r>
              <a:rPr lang="en-US" altLang="zh-CN" sz="2750" b="1" i="1" dirty="0" smtClean="0">
                <a:latin typeface="Times New Roman" pitchFamily="18" charset="0"/>
              </a:rPr>
              <a:t>T</a:t>
            </a:r>
            <a:r>
              <a:rPr lang="en-US" altLang="zh-CN" sz="2750" b="1" dirty="0" smtClean="0">
                <a:latin typeface="Times New Roman" pitchFamily="18" charset="0"/>
              </a:rPr>
              <a:t>(1)</a:t>
            </a:r>
            <a:r>
              <a:rPr lang="en-US" altLang="zh-CN" sz="2750" b="1" dirty="0" smtClean="0">
                <a:latin typeface="Times New Roman" pitchFamily="18" charset="0"/>
                <a:sym typeface="Symbol" pitchFamily="18" charset="2"/>
              </a:rPr>
              <a:t></a:t>
            </a:r>
            <a:r>
              <a:rPr lang="en-US" altLang="zh-CN" sz="2750" b="1" dirty="0" smtClean="0">
                <a:latin typeface="Times New Roman" pitchFamily="18" charset="0"/>
              </a:rPr>
              <a:t> </a:t>
            </a:r>
            <a:r>
              <a:rPr lang="en-US" altLang="zh-CN" sz="2750" b="1" dirty="0">
                <a:latin typeface="Times New Roman" pitchFamily="18" charset="0"/>
              </a:rPr>
              <a:t>0</a:t>
            </a:r>
            <a:r>
              <a:rPr lang="zh-CN" altLang="zh-CN" sz="2750" b="1" dirty="0" smtClean="0">
                <a:latin typeface="Times New Roman" pitchFamily="18" charset="0"/>
              </a:rPr>
              <a:t>，可推出</a:t>
            </a:r>
            <a:r>
              <a:rPr lang="en-US" altLang="zh-CN" sz="2750" b="1" i="1" dirty="0" smtClean="0">
                <a:latin typeface="Times New Roman" pitchFamily="18" charset="0"/>
              </a:rPr>
              <a:t>T</a:t>
            </a:r>
            <a:r>
              <a:rPr lang="en-US" altLang="zh-CN" sz="2750" b="1" dirty="0" smtClean="0">
                <a:latin typeface="Times New Roman" pitchFamily="18" charset="0"/>
              </a:rPr>
              <a:t>(</a:t>
            </a:r>
            <a:r>
              <a:rPr lang="en-US" altLang="zh-CN" sz="2750" b="1" i="1" dirty="0" smtClean="0">
                <a:latin typeface="Times New Roman" pitchFamily="18" charset="0"/>
              </a:rPr>
              <a:t>n</a:t>
            </a:r>
            <a:r>
              <a:rPr lang="en-US" altLang="zh-CN" sz="2750" b="1" dirty="0">
                <a:latin typeface="Times New Roman" pitchFamily="18" charset="0"/>
              </a:rPr>
              <a:t>)</a:t>
            </a:r>
            <a:r>
              <a:rPr lang="en-US" altLang="zh-CN" sz="2750" b="1" dirty="0" smtClean="0">
                <a:latin typeface="Times New Roman" pitchFamily="18" charset="0"/>
                <a:sym typeface="Symbol" pitchFamily="18" charset="2"/>
              </a:rPr>
              <a:t></a:t>
            </a:r>
            <a:r>
              <a:rPr lang="en-US" altLang="zh-CN" sz="2750" b="1" i="1" dirty="0" smtClean="0">
                <a:latin typeface="Times New Roman" pitchFamily="18" charset="0"/>
              </a:rPr>
              <a:t>n </a:t>
            </a:r>
            <a:r>
              <a:rPr lang="en-US" altLang="zh-CN" sz="2750" b="1" dirty="0">
                <a:latin typeface="Times New Roman" pitchFamily="18" charset="0"/>
                <a:sym typeface="Symbol" pitchFamily="18" charset="2"/>
              </a:rPr>
              <a:t></a:t>
            </a:r>
            <a:r>
              <a:rPr lang="en-US" altLang="zh-CN" sz="2750" b="1" dirty="0">
                <a:latin typeface="Times New Roman" pitchFamily="18" charset="0"/>
              </a:rPr>
              <a:t> 1</a:t>
            </a:r>
            <a:r>
              <a:rPr lang="zh-CN" altLang="zh-CN" sz="2750" b="1" dirty="0">
                <a:latin typeface="Times New Roman" pitchFamily="18" charset="0"/>
              </a:rPr>
              <a:t>，其中，</a:t>
            </a:r>
            <a:r>
              <a:rPr lang="en-US" altLang="zh-CN" sz="2750" b="1" i="1" dirty="0">
                <a:latin typeface="Times New Roman" pitchFamily="18" charset="0"/>
              </a:rPr>
              <a:t>n</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1 </a:t>
            </a:r>
            <a:r>
              <a:rPr lang="en-US" altLang="zh-CN" sz="2750" b="1" dirty="0" smtClean="0">
                <a:latin typeface="Times New Roman" pitchFamily="18" charset="0"/>
              </a:rPr>
              <a:t>.</a:t>
            </a:r>
            <a:endParaRPr lang="en-US" altLang="zh-CN" sz="2750" b="1" dirty="0">
              <a:latin typeface="Times New Roman" pitchFamily="18" charset="0"/>
            </a:endParaRPr>
          </a:p>
          <a:p>
            <a:pPr marL="0" indent="0" eaLnBrk="1" hangingPunct="1">
              <a:buFont typeface="Wingdings" pitchFamily="2" charset="2"/>
              <a:buNone/>
              <a:defRPr/>
            </a:pPr>
            <a:r>
              <a:rPr lang="zh-CN" altLang="zh-CN" sz="2750" b="1" dirty="0">
                <a:solidFill>
                  <a:srgbClr val="3333FF"/>
                </a:solidFill>
                <a:effectLst/>
                <a:latin typeface="Times New Roman" pitchFamily="18" charset="0"/>
              </a:rPr>
              <a:t>证明：</a:t>
            </a:r>
          </a:p>
          <a:p>
            <a:pPr marL="0" indent="0" eaLnBrk="1" hangingPunct="1">
              <a:buFont typeface="Wingdings" pitchFamily="2" charset="2"/>
              <a:buNone/>
              <a:defRPr/>
            </a:pPr>
            <a:r>
              <a:rPr lang="zh-CN" altLang="zh-CN" sz="2750" b="1" dirty="0">
                <a:solidFill>
                  <a:srgbClr val="3333FF"/>
                </a:solidFill>
                <a:latin typeface="Times New Roman" pitchFamily="18" charset="0"/>
              </a:rPr>
              <a:t>基础归纳</a:t>
            </a:r>
            <a:r>
              <a:rPr lang="zh-CN" altLang="zh-CN" sz="2750" b="1" dirty="0">
                <a:latin typeface="Times New Roman" pitchFamily="18" charset="0"/>
              </a:rPr>
              <a:t>：</a:t>
            </a:r>
            <a:r>
              <a:rPr lang="en-US" altLang="zh-CN" sz="2750" b="1" i="1" dirty="0">
                <a:latin typeface="Times New Roman" pitchFamily="18" charset="0"/>
              </a:rPr>
              <a:t>n</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1 </a:t>
            </a:r>
            <a:r>
              <a:rPr lang="zh-CN" altLang="zh-CN" sz="2750" b="1" dirty="0">
                <a:latin typeface="Times New Roman" pitchFamily="18" charset="0"/>
              </a:rPr>
              <a:t>时，</a:t>
            </a:r>
            <a:r>
              <a:rPr lang="en-US" altLang="zh-CN" sz="2750" b="1" i="1" dirty="0">
                <a:latin typeface="Times New Roman" pitchFamily="18" charset="0"/>
              </a:rPr>
              <a:t>T</a:t>
            </a:r>
            <a:r>
              <a:rPr lang="en-US" altLang="zh-CN" sz="2750" b="1" dirty="0">
                <a:latin typeface="Times New Roman" pitchFamily="18" charset="0"/>
              </a:rPr>
              <a:t> ( 1</a:t>
            </a:r>
            <a:r>
              <a:rPr lang="en-US" altLang="zh-CN" sz="2750" b="1" i="1" dirty="0">
                <a:latin typeface="Times New Roman" pitchFamily="18" charset="0"/>
              </a:rPr>
              <a:t> </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1</a:t>
            </a:r>
            <a:r>
              <a:rPr lang="en-US" altLang="zh-CN" sz="2750" b="1" i="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1 </a:t>
            </a:r>
            <a:r>
              <a:rPr lang="en-US" altLang="zh-CN" sz="2750" b="1" dirty="0">
                <a:latin typeface="Times New Roman" pitchFamily="18" charset="0"/>
                <a:sym typeface="Symbol" pitchFamily="18" charset="2"/>
              </a:rPr>
              <a:t></a:t>
            </a:r>
            <a:r>
              <a:rPr lang="en-US" altLang="zh-CN" sz="2750" b="1" dirty="0">
                <a:latin typeface="Times New Roman" pitchFamily="18" charset="0"/>
              </a:rPr>
              <a:t> 0</a:t>
            </a:r>
            <a:r>
              <a:rPr lang="zh-CN" altLang="zh-CN" sz="2750" b="1" dirty="0">
                <a:latin typeface="Times New Roman" pitchFamily="18" charset="0"/>
              </a:rPr>
              <a:t>，结论成立</a:t>
            </a:r>
            <a:r>
              <a:rPr lang="zh-CN" altLang="zh-CN" sz="2750" b="1" dirty="0" smtClean="0">
                <a:latin typeface="Times New Roman" pitchFamily="18" charset="0"/>
              </a:rPr>
              <a:t>。</a:t>
            </a:r>
            <a:endParaRPr lang="en-US" altLang="zh-CN" sz="2750" b="1" dirty="0" smtClean="0">
              <a:latin typeface="Times New Roman" pitchFamily="18" charset="0"/>
            </a:endParaRPr>
          </a:p>
          <a:p>
            <a:pPr eaLnBrk="1" hangingPunct="1">
              <a:lnSpc>
                <a:spcPct val="110000"/>
              </a:lnSpc>
              <a:spcBef>
                <a:spcPts val="0"/>
              </a:spcBef>
              <a:buFont typeface="Wingdings" pitchFamily="2" charset="2"/>
              <a:buNone/>
              <a:defRPr/>
            </a:pPr>
            <a:r>
              <a:rPr lang="zh-CN" altLang="zh-CN" sz="2750" b="1" dirty="0">
                <a:solidFill>
                  <a:srgbClr val="3333FF"/>
                </a:solidFill>
                <a:latin typeface="Times New Roman" pitchFamily="18" charset="0"/>
              </a:rPr>
              <a:t>归纳步骤：</a:t>
            </a:r>
          </a:p>
          <a:p>
            <a:pPr eaLnBrk="1" hangingPunct="1">
              <a:lnSpc>
                <a:spcPct val="110000"/>
              </a:lnSpc>
              <a:spcBef>
                <a:spcPts val="0"/>
              </a:spcBef>
              <a:buFont typeface="Wingdings" pitchFamily="2" charset="2"/>
              <a:buNone/>
              <a:defRPr/>
            </a:pPr>
            <a:r>
              <a:rPr lang="zh-CN" altLang="zh-CN" sz="2750" b="1" dirty="0">
                <a:latin typeface="Times New Roman" pitchFamily="18" charset="0"/>
              </a:rPr>
              <a:t>假设 </a:t>
            </a:r>
            <a:r>
              <a:rPr lang="en-US" altLang="zh-CN" sz="2750" b="1" i="1" dirty="0">
                <a:latin typeface="Times New Roman" pitchFamily="18" charset="0"/>
              </a:rPr>
              <a:t>T </a:t>
            </a:r>
            <a:r>
              <a:rPr lang="en-US" altLang="zh-CN" sz="2750" b="1" dirty="0">
                <a:latin typeface="Times New Roman" pitchFamily="18" charset="0"/>
              </a:rPr>
              <a:t>( </a:t>
            </a:r>
            <a:r>
              <a:rPr lang="en-US" altLang="zh-CN" sz="2750" b="1" i="1" dirty="0">
                <a:latin typeface="Times New Roman" pitchFamily="18" charset="0"/>
              </a:rPr>
              <a:t>n </a:t>
            </a:r>
            <a:r>
              <a:rPr lang="en-US" altLang="zh-CN" sz="2750" b="1" dirty="0">
                <a:latin typeface="Times New Roman" pitchFamily="18" charset="0"/>
                <a:sym typeface="Symbol" pitchFamily="18" charset="2"/>
              </a:rPr>
              <a:t></a:t>
            </a:r>
            <a:r>
              <a:rPr lang="en-US" altLang="zh-CN" sz="2750" b="1" dirty="0">
                <a:latin typeface="Times New Roman" pitchFamily="18" charset="0"/>
              </a:rPr>
              <a:t> 1 ) </a:t>
            </a:r>
            <a:r>
              <a:rPr lang="en-US" altLang="zh-CN" sz="2750" b="1" dirty="0">
                <a:latin typeface="Times New Roman" pitchFamily="18" charset="0"/>
                <a:sym typeface="Symbol" pitchFamily="18" charset="2"/>
              </a:rPr>
              <a:t></a:t>
            </a:r>
            <a:r>
              <a:rPr lang="en-US" altLang="zh-CN" sz="2750" b="1" dirty="0">
                <a:latin typeface="Times New Roman" pitchFamily="18" charset="0"/>
              </a:rPr>
              <a:t> </a:t>
            </a:r>
            <a:r>
              <a:rPr lang="en-US" altLang="zh-CN" sz="2750" b="1" i="1" dirty="0">
                <a:latin typeface="Times New Roman" pitchFamily="18" charset="0"/>
              </a:rPr>
              <a:t>n </a:t>
            </a:r>
            <a:r>
              <a:rPr lang="en-US" altLang="zh-CN" sz="2750" b="1" dirty="0">
                <a:latin typeface="Times New Roman" pitchFamily="18" charset="0"/>
                <a:sym typeface="Symbol" pitchFamily="18" charset="2"/>
              </a:rPr>
              <a:t></a:t>
            </a:r>
            <a:r>
              <a:rPr lang="en-US" altLang="zh-CN" sz="2750" b="1" dirty="0">
                <a:latin typeface="Times New Roman" pitchFamily="18" charset="0"/>
              </a:rPr>
              <a:t> 2 </a:t>
            </a:r>
            <a:r>
              <a:rPr lang="zh-CN" altLang="zh-CN" sz="2750" b="1" dirty="0">
                <a:latin typeface="Times New Roman" pitchFamily="18" charset="0"/>
              </a:rPr>
              <a:t>成立（归纳假设）</a:t>
            </a:r>
          </a:p>
          <a:p>
            <a:pPr eaLnBrk="1" latinLnBrk="1" hangingPunct="1">
              <a:lnSpc>
                <a:spcPct val="110000"/>
              </a:lnSpc>
              <a:spcBef>
                <a:spcPts val="0"/>
              </a:spcBef>
              <a:buFont typeface="Wingdings" pitchFamily="2" charset="2"/>
              <a:buNone/>
              <a:defRPr/>
            </a:pPr>
            <a:r>
              <a:rPr lang="zh-CN" altLang="en-US" sz="2750" b="1" dirty="0">
                <a:latin typeface="Times New Roman" pitchFamily="18" charset="0"/>
              </a:rPr>
              <a:t>往证</a:t>
            </a:r>
            <a:r>
              <a:rPr lang="zh-CN" altLang="en-US" sz="2750" b="1" i="1" dirty="0">
                <a:latin typeface="Times New Roman" pitchFamily="18" charset="0"/>
              </a:rPr>
              <a:t> </a:t>
            </a:r>
            <a:r>
              <a:rPr lang="en-US" altLang="zh-CN" sz="2750" b="1" i="1" dirty="0">
                <a:latin typeface="Times New Roman" pitchFamily="18" charset="0"/>
              </a:rPr>
              <a:t>T </a:t>
            </a:r>
            <a:r>
              <a:rPr lang="en-US" altLang="zh-CN" sz="2750" b="1" dirty="0">
                <a:latin typeface="Times New Roman" pitchFamily="18" charset="0"/>
              </a:rPr>
              <a:t>( </a:t>
            </a:r>
            <a:r>
              <a:rPr lang="en-US" altLang="zh-CN" sz="2750" b="1" i="1" dirty="0">
                <a:latin typeface="Times New Roman" pitchFamily="18" charset="0"/>
              </a:rPr>
              <a:t>n </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a:t>
            </a:r>
            <a:r>
              <a:rPr lang="en-US" altLang="zh-CN" sz="2750" b="1" i="1" dirty="0">
                <a:latin typeface="Times New Roman" pitchFamily="18" charset="0"/>
              </a:rPr>
              <a:t>n</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1 </a:t>
            </a:r>
            <a:r>
              <a:rPr lang="zh-CN" altLang="zh-CN" sz="2750" b="1" dirty="0">
                <a:latin typeface="Times New Roman" pitchFamily="18" charset="0"/>
              </a:rPr>
              <a:t>成立。</a:t>
            </a:r>
          </a:p>
          <a:p>
            <a:pPr eaLnBrk="1" hangingPunct="1">
              <a:lnSpc>
                <a:spcPct val="110000"/>
              </a:lnSpc>
              <a:spcBef>
                <a:spcPts val="0"/>
              </a:spcBef>
              <a:buFont typeface="Wingdings" pitchFamily="2" charset="2"/>
              <a:buNone/>
              <a:defRPr/>
            </a:pPr>
            <a:r>
              <a:rPr lang="zh-CN" altLang="zh-CN" sz="2750" b="1" dirty="0">
                <a:latin typeface="Times New Roman" pitchFamily="18" charset="0"/>
              </a:rPr>
              <a:t>由</a:t>
            </a:r>
            <a:r>
              <a:rPr lang="zh-CN" altLang="zh-CN" sz="2750" b="1" dirty="0" smtClean="0">
                <a:latin typeface="Times New Roman" pitchFamily="18" charset="0"/>
              </a:rPr>
              <a:t>递归</a:t>
            </a:r>
            <a:r>
              <a:rPr lang="zh-CN" altLang="en-US" sz="2750" b="1" dirty="0" smtClean="0">
                <a:latin typeface="Times New Roman" pitchFamily="18" charset="0"/>
              </a:rPr>
              <a:t>关系式</a:t>
            </a:r>
            <a:r>
              <a:rPr lang="zh-CN" altLang="zh-CN" sz="2750" b="1" dirty="0" smtClean="0">
                <a:latin typeface="Times New Roman" pitchFamily="18" charset="0"/>
              </a:rPr>
              <a:t>可知</a:t>
            </a:r>
            <a:r>
              <a:rPr lang="zh-CN" altLang="zh-CN" sz="2750" b="1" dirty="0">
                <a:latin typeface="Times New Roman" pitchFamily="18" charset="0"/>
              </a:rPr>
              <a:t>：</a:t>
            </a:r>
            <a:endParaRPr lang="en-US" altLang="zh-CN" sz="2750" b="1" dirty="0">
              <a:latin typeface="Times New Roman" pitchFamily="18" charset="0"/>
            </a:endParaRPr>
          </a:p>
          <a:p>
            <a:pPr eaLnBrk="1" hangingPunct="1">
              <a:lnSpc>
                <a:spcPct val="110000"/>
              </a:lnSpc>
              <a:spcBef>
                <a:spcPts val="0"/>
              </a:spcBef>
              <a:buFont typeface="Wingdings" pitchFamily="2" charset="2"/>
              <a:buNone/>
              <a:defRPr/>
            </a:pPr>
            <a:r>
              <a:rPr lang="en-US" altLang="zh-CN" sz="2750" b="1" i="1" dirty="0">
                <a:latin typeface="Times New Roman" pitchFamily="18" charset="0"/>
              </a:rPr>
              <a:t>	n</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1 </a:t>
            </a:r>
            <a:r>
              <a:rPr lang="zh-CN" altLang="zh-CN" sz="2750" b="1" dirty="0">
                <a:latin typeface="Times New Roman" pitchFamily="18" charset="0"/>
              </a:rPr>
              <a:t>时，有</a:t>
            </a:r>
            <a:r>
              <a:rPr lang="en-US" altLang="zh-CN" sz="2750" b="1" i="1" dirty="0">
                <a:latin typeface="Times New Roman" pitchFamily="18" charset="0"/>
              </a:rPr>
              <a:t>T</a:t>
            </a:r>
            <a:r>
              <a:rPr lang="en-US" altLang="zh-CN" sz="2750" b="1" dirty="0">
                <a:latin typeface="Times New Roman" pitchFamily="18" charset="0"/>
              </a:rPr>
              <a:t> ( </a:t>
            </a:r>
            <a:r>
              <a:rPr lang="en-US" altLang="zh-CN" sz="2750" b="1" i="1" dirty="0">
                <a:latin typeface="Times New Roman" pitchFamily="18" charset="0"/>
              </a:rPr>
              <a:t>n</a:t>
            </a:r>
            <a:r>
              <a:rPr lang="en-US" altLang="zh-CN" sz="2750" b="1" dirty="0">
                <a:latin typeface="Times New Roman" pitchFamily="18" charset="0"/>
              </a:rPr>
              <a:t> ) </a:t>
            </a:r>
            <a:r>
              <a:rPr lang="en-US" altLang="zh-CN" sz="2750" b="1" dirty="0">
                <a:latin typeface="Times New Roman" pitchFamily="18" charset="0"/>
                <a:sym typeface="Symbol" pitchFamily="18" charset="2"/>
              </a:rPr>
              <a:t></a:t>
            </a:r>
            <a:r>
              <a:rPr lang="en-US" altLang="zh-CN" sz="2750" b="1" dirty="0">
                <a:latin typeface="Times New Roman" pitchFamily="18" charset="0"/>
              </a:rPr>
              <a:t> </a:t>
            </a:r>
            <a:r>
              <a:rPr lang="en-US" altLang="zh-CN" sz="2750" b="1" i="1" dirty="0">
                <a:latin typeface="Times New Roman" pitchFamily="18" charset="0"/>
              </a:rPr>
              <a:t>T</a:t>
            </a:r>
            <a:r>
              <a:rPr lang="en-US" altLang="zh-CN" sz="2750" b="1" dirty="0">
                <a:latin typeface="Times New Roman" pitchFamily="18" charset="0"/>
              </a:rPr>
              <a:t> ( </a:t>
            </a:r>
            <a:r>
              <a:rPr lang="en-US" altLang="zh-CN" sz="2750" b="1" i="1" dirty="0">
                <a:latin typeface="Times New Roman" pitchFamily="18" charset="0"/>
              </a:rPr>
              <a:t>n</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1 ) </a:t>
            </a:r>
            <a:r>
              <a:rPr lang="en-US" altLang="zh-CN" sz="2750" b="1" dirty="0">
                <a:latin typeface="Times New Roman" pitchFamily="18" charset="0"/>
                <a:sym typeface="Symbol" pitchFamily="18" charset="2"/>
              </a:rPr>
              <a:t></a:t>
            </a:r>
            <a:r>
              <a:rPr lang="en-US" altLang="zh-CN" sz="2750" b="1" dirty="0">
                <a:latin typeface="Times New Roman" pitchFamily="18" charset="0"/>
              </a:rPr>
              <a:t> 1 </a:t>
            </a:r>
            <a:endParaRPr lang="zh-CN" altLang="zh-CN" sz="2750" b="1" dirty="0">
              <a:latin typeface="Times New Roman" pitchFamily="18" charset="0"/>
            </a:endParaRPr>
          </a:p>
          <a:p>
            <a:pPr eaLnBrk="1" hangingPunct="1">
              <a:lnSpc>
                <a:spcPct val="110000"/>
              </a:lnSpc>
              <a:spcBef>
                <a:spcPts val="0"/>
              </a:spcBef>
              <a:buFont typeface="Wingdings" pitchFamily="2" charset="2"/>
              <a:buNone/>
              <a:defRPr/>
            </a:pPr>
            <a:r>
              <a:rPr lang="zh-CN" altLang="en-US" sz="2750" b="1" dirty="0">
                <a:latin typeface="Times New Roman" pitchFamily="18" charset="0"/>
              </a:rPr>
              <a:t>再</a:t>
            </a:r>
            <a:r>
              <a:rPr lang="zh-CN" altLang="zh-CN" sz="2750" b="1" dirty="0">
                <a:latin typeface="Times New Roman" pitchFamily="18" charset="0"/>
              </a:rPr>
              <a:t>由归纳假设：</a:t>
            </a:r>
            <a:endParaRPr lang="en-US" altLang="zh-CN" sz="2750" b="1" dirty="0">
              <a:latin typeface="Times New Roman" pitchFamily="18" charset="0"/>
            </a:endParaRPr>
          </a:p>
          <a:p>
            <a:pPr eaLnBrk="1" hangingPunct="1">
              <a:lnSpc>
                <a:spcPct val="110000"/>
              </a:lnSpc>
              <a:spcBef>
                <a:spcPts val="0"/>
              </a:spcBef>
              <a:buFont typeface="Wingdings" pitchFamily="2" charset="2"/>
              <a:buNone/>
              <a:defRPr/>
            </a:pPr>
            <a:r>
              <a:rPr lang="en-US" altLang="zh-CN" sz="2750" b="1" i="1" dirty="0">
                <a:latin typeface="Times New Roman" pitchFamily="18" charset="0"/>
              </a:rPr>
              <a:t>	T</a:t>
            </a:r>
            <a:r>
              <a:rPr lang="en-US" altLang="zh-CN" sz="2750" b="1" dirty="0">
                <a:latin typeface="Times New Roman" pitchFamily="18" charset="0"/>
              </a:rPr>
              <a:t> ( </a:t>
            </a:r>
            <a:r>
              <a:rPr lang="en-US" altLang="zh-CN" sz="2750" b="1" i="1" dirty="0">
                <a:latin typeface="Times New Roman" pitchFamily="18" charset="0"/>
              </a:rPr>
              <a:t>n</a:t>
            </a:r>
            <a:r>
              <a:rPr lang="en-US" altLang="zh-CN" sz="2750" b="1" dirty="0">
                <a:latin typeface="Times New Roman" pitchFamily="18" charset="0"/>
              </a:rPr>
              <a:t> ) </a:t>
            </a:r>
            <a:r>
              <a:rPr lang="en-US" altLang="zh-CN" sz="2750" b="1" dirty="0">
                <a:latin typeface="Times New Roman" pitchFamily="18" charset="0"/>
                <a:sym typeface="Symbol" pitchFamily="18" charset="2"/>
              </a:rPr>
              <a:t></a:t>
            </a:r>
            <a:r>
              <a:rPr lang="en-US" altLang="zh-CN" sz="2750" b="1" dirty="0">
                <a:latin typeface="Times New Roman" pitchFamily="18" charset="0"/>
              </a:rPr>
              <a:t> </a:t>
            </a:r>
            <a:r>
              <a:rPr lang="en-US" altLang="zh-CN" sz="2750" b="1" i="1" dirty="0">
                <a:latin typeface="Times New Roman" pitchFamily="18" charset="0"/>
              </a:rPr>
              <a:t>T</a:t>
            </a:r>
            <a:r>
              <a:rPr lang="en-US" altLang="zh-CN" sz="2750" b="1" dirty="0">
                <a:latin typeface="Times New Roman" pitchFamily="18" charset="0"/>
              </a:rPr>
              <a:t> ( </a:t>
            </a:r>
            <a:r>
              <a:rPr lang="en-US" altLang="zh-CN" sz="2750" b="1" i="1" dirty="0">
                <a:latin typeface="Times New Roman" pitchFamily="18" charset="0"/>
              </a:rPr>
              <a:t>n</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1 ) </a:t>
            </a:r>
            <a:r>
              <a:rPr lang="en-US" altLang="zh-CN" sz="2750" b="1" dirty="0">
                <a:latin typeface="Times New Roman" pitchFamily="18" charset="0"/>
                <a:sym typeface="Symbol" pitchFamily="18" charset="2"/>
              </a:rPr>
              <a:t></a:t>
            </a:r>
            <a:r>
              <a:rPr lang="en-US" altLang="zh-CN" sz="2750" b="1" dirty="0">
                <a:latin typeface="Times New Roman" pitchFamily="18" charset="0"/>
              </a:rPr>
              <a:t> 1 </a:t>
            </a:r>
            <a:r>
              <a:rPr lang="en-US" altLang="zh-CN" sz="2750" b="1" dirty="0">
                <a:latin typeface="Times New Roman" pitchFamily="18" charset="0"/>
                <a:sym typeface="Symbol" pitchFamily="18" charset="2"/>
              </a:rPr>
              <a:t></a:t>
            </a:r>
            <a:r>
              <a:rPr lang="en-US" altLang="zh-CN" sz="2750" b="1" dirty="0">
                <a:latin typeface="Times New Roman" pitchFamily="18" charset="0"/>
              </a:rPr>
              <a:t> </a:t>
            </a:r>
            <a:r>
              <a:rPr lang="en-US" altLang="zh-CN" sz="2750" b="1" i="1" dirty="0">
                <a:latin typeface="Times New Roman" pitchFamily="18" charset="0"/>
              </a:rPr>
              <a:t>n</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2 </a:t>
            </a:r>
            <a:r>
              <a:rPr lang="en-US" altLang="zh-CN" sz="2750" b="1" dirty="0">
                <a:latin typeface="Times New Roman" pitchFamily="18" charset="0"/>
                <a:sym typeface="Symbol" pitchFamily="18" charset="2"/>
              </a:rPr>
              <a:t></a:t>
            </a:r>
            <a:r>
              <a:rPr lang="en-US" altLang="zh-CN" sz="2750" b="1" dirty="0">
                <a:latin typeface="Times New Roman" pitchFamily="18" charset="0"/>
              </a:rPr>
              <a:t> 1 </a:t>
            </a:r>
            <a:r>
              <a:rPr lang="en-US" altLang="zh-CN" sz="2750" b="1" dirty="0">
                <a:latin typeface="Times New Roman" pitchFamily="18" charset="0"/>
                <a:sym typeface="Symbol" pitchFamily="18" charset="2"/>
              </a:rPr>
              <a:t></a:t>
            </a:r>
            <a:r>
              <a:rPr lang="en-US" altLang="zh-CN" sz="2750" b="1" dirty="0">
                <a:latin typeface="Times New Roman" pitchFamily="18" charset="0"/>
              </a:rPr>
              <a:t> </a:t>
            </a:r>
            <a:r>
              <a:rPr lang="en-US" altLang="zh-CN" sz="2750" b="1" i="1" dirty="0">
                <a:latin typeface="Times New Roman" pitchFamily="18" charset="0"/>
              </a:rPr>
              <a:t>n </a:t>
            </a:r>
            <a:r>
              <a:rPr lang="en-US" altLang="zh-CN" sz="2750" b="1" i="1" dirty="0" smtClean="0">
                <a:latin typeface="Times New Roman" pitchFamily="18" charset="0"/>
                <a:sym typeface="Symbol"/>
              </a:rPr>
              <a:t></a:t>
            </a:r>
            <a:r>
              <a:rPr lang="en-US" altLang="zh-CN" sz="2750" b="1" dirty="0" smtClean="0">
                <a:latin typeface="Times New Roman" pitchFamily="18" charset="0"/>
              </a:rPr>
              <a:t> </a:t>
            </a:r>
            <a:r>
              <a:rPr lang="en-US" altLang="zh-CN" sz="2750" b="1" dirty="0">
                <a:latin typeface="Times New Roman" pitchFamily="18" charset="0"/>
              </a:rPr>
              <a:t>1</a:t>
            </a:r>
          </a:p>
          <a:p>
            <a:pPr eaLnBrk="1" hangingPunct="1">
              <a:lnSpc>
                <a:spcPct val="110000"/>
              </a:lnSpc>
              <a:spcBef>
                <a:spcPts val="0"/>
              </a:spcBef>
              <a:buFont typeface="Wingdings" pitchFamily="2" charset="2"/>
              <a:buNone/>
              <a:defRPr/>
            </a:pPr>
            <a:r>
              <a:rPr lang="zh-CN" altLang="zh-CN" sz="2750" b="1" dirty="0">
                <a:latin typeface="Times New Roman" pitchFamily="18" charset="0"/>
              </a:rPr>
              <a:t>由数学归纳法推出</a:t>
            </a:r>
            <a:r>
              <a:rPr lang="en-US" altLang="zh-CN" sz="2750" b="1" i="1" dirty="0">
                <a:latin typeface="Times New Roman" pitchFamily="18" charset="0"/>
              </a:rPr>
              <a:t>T</a:t>
            </a:r>
            <a:r>
              <a:rPr lang="en-US" altLang="zh-CN" sz="2750" b="1" dirty="0">
                <a:latin typeface="Times New Roman" pitchFamily="18" charset="0"/>
              </a:rPr>
              <a:t> (</a:t>
            </a:r>
            <a:r>
              <a:rPr lang="en-US" altLang="zh-CN" sz="2750" b="1" i="1" dirty="0">
                <a:latin typeface="Times New Roman" pitchFamily="18" charset="0"/>
              </a:rPr>
              <a:t>n</a:t>
            </a:r>
            <a:r>
              <a:rPr lang="en-US" altLang="zh-CN" sz="2750" b="1" dirty="0">
                <a:latin typeface="Times New Roman" pitchFamily="18" charset="0"/>
              </a:rPr>
              <a:t>) </a:t>
            </a:r>
            <a:r>
              <a:rPr lang="en-US" altLang="zh-CN" sz="2750" b="1" dirty="0">
                <a:latin typeface="Times New Roman" pitchFamily="18" charset="0"/>
                <a:sym typeface="Symbol" pitchFamily="18" charset="2"/>
              </a:rPr>
              <a:t></a:t>
            </a:r>
            <a:r>
              <a:rPr lang="en-US" altLang="zh-CN" sz="2750" b="1" dirty="0">
                <a:latin typeface="Times New Roman" pitchFamily="18" charset="0"/>
              </a:rPr>
              <a:t> </a:t>
            </a:r>
            <a:r>
              <a:rPr lang="en-US" altLang="zh-CN" sz="2750" b="1" i="1" dirty="0">
                <a:latin typeface="Times New Roman" pitchFamily="18" charset="0"/>
              </a:rPr>
              <a:t>n </a:t>
            </a:r>
            <a:r>
              <a:rPr lang="en-US" altLang="zh-CN" sz="2750" b="1" dirty="0">
                <a:latin typeface="Times New Roman" pitchFamily="18" charset="0"/>
                <a:sym typeface="Symbol" pitchFamily="18" charset="2"/>
              </a:rPr>
              <a:t></a:t>
            </a:r>
            <a:r>
              <a:rPr lang="en-US" altLang="zh-CN" sz="2750" b="1" dirty="0">
                <a:latin typeface="Times New Roman" pitchFamily="18" charset="0"/>
              </a:rPr>
              <a:t> 1</a:t>
            </a:r>
            <a:r>
              <a:rPr lang="zh-CN" altLang="zh-CN" sz="2750" b="1" dirty="0" smtClean="0">
                <a:latin typeface="Times New Roman" pitchFamily="18" charset="0"/>
              </a:rPr>
              <a:t>成立</a:t>
            </a:r>
            <a:r>
              <a:rPr lang="zh-CN" altLang="en-US" sz="2750" b="1" dirty="0" smtClean="0">
                <a:latin typeface="Times New Roman" pitchFamily="18" charset="0"/>
              </a:rPr>
              <a:t>，</a:t>
            </a:r>
            <a:r>
              <a:rPr lang="zh-CN" altLang="zh-CN" sz="2750" b="1" dirty="0" smtClean="0">
                <a:latin typeface="Times New Roman" pitchFamily="18" charset="0"/>
              </a:rPr>
              <a:t>证</a:t>
            </a:r>
            <a:r>
              <a:rPr lang="zh-CN" altLang="zh-CN" sz="2750" b="1" dirty="0">
                <a:latin typeface="Times New Roman" pitchFamily="18" charset="0"/>
              </a:rPr>
              <a:t>毕</a:t>
            </a:r>
            <a:r>
              <a:rPr lang="en-US" altLang="zh-CN" sz="2750" b="1" dirty="0">
                <a:latin typeface="Times New Roman" pitchFamily="18" charset="0"/>
              </a:rPr>
              <a:t>▐</a:t>
            </a:r>
            <a:endParaRPr lang="zh-CN" altLang="en-US" sz="2750" b="1" dirty="0">
              <a:latin typeface="Times New Roman" pitchFamily="18" charset="0"/>
            </a:endParaRPr>
          </a:p>
          <a:p>
            <a:pPr marL="0" indent="0" eaLnBrk="1" hangingPunct="1">
              <a:buFont typeface="Wingdings" pitchFamily="2" charset="2"/>
              <a:buNone/>
              <a:defRPr/>
            </a:pPr>
            <a:endParaRPr lang="zh-CN" altLang="zh-CN" sz="2750" b="1" dirty="0">
              <a:latin typeface="Times New Roman" pitchFamily="18" charset="0"/>
            </a:endParaRPr>
          </a:p>
        </p:txBody>
      </p:sp>
      <p:sp>
        <p:nvSpPr>
          <p:cNvPr id="4"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34F7EC32-1D43-45E3-8D27-C0019B876206}" type="slidenum">
              <a:rPr lang="zh-CN" altLang="en-US" sz="1500"/>
              <a:pPr algn="ctr">
                <a:lnSpc>
                  <a:spcPts val="1300"/>
                </a:lnSpc>
                <a:defRPr/>
              </a:pPr>
              <a:t>102</a:t>
            </a:fld>
            <a:endParaRPr lang="en-US" altLang="zh-CN" sz="1500" dirty="0"/>
          </a:p>
        </p:txBody>
      </p:sp>
    </p:spTree>
    <p:extLst>
      <p:ext uri="{BB962C8B-B14F-4D97-AF65-F5344CB8AC3E}">
        <p14:creationId xmlns:p14="http://schemas.microsoft.com/office/powerpoint/2010/main" val="5509572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amond(in)">
                                      <p:cBhvr>
                                        <p:cTn id="7" dur="500"/>
                                        <p:tgtEl>
                                          <p:spTgt spid="3">
                                            <p:txEl>
                                              <p:pRg st="1" end="1"/>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amond(in)">
                                      <p:cBhvr>
                                        <p:cTn id="10" dur="500"/>
                                        <p:tgtEl>
                                          <p:spTgt spid="3">
                                            <p:txEl>
                                              <p:pRg st="2" end="2"/>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amond(in)">
                                      <p:cBhvr>
                                        <p:cTn id="13" dur="500"/>
                                        <p:tgtEl>
                                          <p:spTgt spid="3">
                                            <p:txEl>
                                              <p:pRg st="3" end="3"/>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amond(in)">
                                      <p:cBhvr>
                                        <p:cTn id="16" dur="500"/>
                                        <p:tgtEl>
                                          <p:spTgt spid="3">
                                            <p:txEl>
                                              <p:pRg st="4" end="4"/>
                                            </p:txEl>
                                          </p:spTgt>
                                        </p:tgtEl>
                                      </p:cBhvr>
                                    </p:animEffect>
                                  </p:childTnLst>
                                </p:cTn>
                              </p:par>
                              <p:par>
                                <p:cTn id="17" presetID="8"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amond(in)">
                                      <p:cBhvr>
                                        <p:cTn id="19" dur="500"/>
                                        <p:tgtEl>
                                          <p:spTgt spid="3">
                                            <p:txEl>
                                              <p:pRg st="5" end="5"/>
                                            </p:txEl>
                                          </p:spTgt>
                                        </p:tgtEl>
                                      </p:cBhvr>
                                    </p:animEffect>
                                  </p:childTnLst>
                                </p:cTn>
                              </p:par>
                              <p:par>
                                <p:cTn id="20" presetID="8" presetClass="entr" presetSubtype="16"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amond(in)">
                                      <p:cBhvr>
                                        <p:cTn id="22" dur="500"/>
                                        <p:tgtEl>
                                          <p:spTgt spid="3">
                                            <p:txEl>
                                              <p:pRg st="6" end="6"/>
                                            </p:txEl>
                                          </p:spTgt>
                                        </p:tgtEl>
                                      </p:cBhvr>
                                    </p:animEffect>
                                  </p:childTnLst>
                                </p:cTn>
                              </p:par>
                              <p:par>
                                <p:cTn id="23" presetID="8" presetClass="entr" presetSubtype="16"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amond(in)">
                                      <p:cBhvr>
                                        <p:cTn id="25" dur="500"/>
                                        <p:tgtEl>
                                          <p:spTgt spid="3">
                                            <p:txEl>
                                              <p:pRg st="7" end="7"/>
                                            </p:txEl>
                                          </p:spTgt>
                                        </p:tgtEl>
                                      </p:cBhvr>
                                    </p:animEffect>
                                  </p:childTnLst>
                                </p:cTn>
                              </p:par>
                              <p:par>
                                <p:cTn id="26" presetID="8" presetClass="entr" presetSubtype="16"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amond(in)">
                                      <p:cBhvr>
                                        <p:cTn id="28" dur="500"/>
                                        <p:tgtEl>
                                          <p:spTgt spid="3">
                                            <p:txEl>
                                              <p:pRg st="8" end="8"/>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diamond(in)">
                                      <p:cBhvr>
                                        <p:cTn id="31" dur="500"/>
                                        <p:tgtEl>
                                          <p:spTgt spid="3">
                                            <p:txEl>
                                              <p:pRg st="9" end="9"/>
                                            </p:txEl>
                                          </p:spTgt>
                                        </p:tgtEl>
                                      </p:cBhvr>
                                    </p:animEffect>
                                  </p:childTnLst>
                                </p:cTn>
                              </p:par>
                              <p:par>
                                <p:cTn id="32" presetID="8" presetClass="entr" presetSubtype="16"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diamond(in)">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zh-CN" altLang="en-US" sz="5700" b="1" smtClean="0">
                <a:solidFill>
                  <a:srgbClr val="3333CC"/>
                </a:solidFill>
                <a:ea typeface="楷体_GB2312" pitchFamily="49" charset="-122"/>
              </a:rPr>
              <a:t>第一章 绪论</a:t>
            </a:r>
          </a:p>
        </p:txBody>
      </p:sp>
      <p:sp>
        <p:nvSpPr>
          <p:cNvPr id="106499" name="Rectangle 3"/>
          <p:cNvSpPr>
            <a:spLocks noGrp="1" noChangeArrowheads="1"/>
          </p:cNvSpPr>
          <p:nvPr>
            <p:ph idx="1"/>
          </p:nvPr>
        </p:nvSpPr>
        <p:spPr/>
        <p:txBody>
          <a:bodyPr/>
          <a:lstStyle/>
          <a:p>
            <a:pPr eaLnBrk="1" hangingPunct="1"/>
            <a:r>
              <a:rPr lang="en-US" altLang="zh-CN" sz="4300" smtClean="0"/>
              <a:t>1.2	</a:t>
            </a:r>
            <a:r>
              <a:rPr lang="zh-CN" altLang="en-US" sz="4300" smtClean="0"/>
              <a:t>数据结构概念</a:t>
            </a:r>
            <a:endParaRPr lang="en-US" altLang="zh-CN" sz="4300" smtClean="0"/>
          </a:p>
          <a:p>
            <a:pPr eaLnBrk="1" hangingPunct="1"/>
            <a:r>
              <a:rPr lang="en-US" altLang="zh-CN" sz="4300" smtClean="0"/>
              <a:t>1.3	</a:t>
            </a:r>
            <a:r>
              <a:rPr lang="zh-CN" altLang="en-US" sz="4300" smtClean="0"/>
              <a:t>算 法</a:t>
            </a:r>
            <a:endParaRPr lang="en-US" altLang="zh-CN" sz="4300" smtClean="0"/>
          </a:p>
          <a:p>
            <a:pPr eaLnBrk="1" hangingPunct="1"/>
            <a:r>
              <a:rPr lang="en-US" altLang="zh-CN" sz="4300" smtClean="0"/>
              <a:t>1.4	</a:t>
            </a:r>
            <a:r>
              <a:rPr lang="zh-CN" altLang="en-US" sz="4300" smtClean="0"/>
              <a:t>算法的正确性证明</a:t>
            </a:r>
            <a:endParaRPr lang="en-US" altLang="zh-CN" sz="4300" smtClean="0"/>
          </a:p>
          <a:p>
            <a:pPr eaLnBrk="1" hangingPunct="1"/>
            <a:r>
              <a:rPr lang="en-US" altLang="zh-CN" sz="4300" b="1" smtClean="0"/>
              <a:t>1.5	</a:t>
            </a:r>
            <a:r>
              <a:rPr lang="zh-CN" altLang="en-US" sz="4300" b="1" smtClean="0"/>
              <a:t>算法分析基础</a:t>
            </a:r>
            <a:endParaRPr lang="en-US" altLang="zh-CN" sz="4300" b="1" smtClean="0"/>
          </a:p>
        </p:txBody>
      </p:sp>
    </p:spTree>
  </p:cSld>
  <p:clrMapOvr>
    <a:masterClrMapping/>
  </p:clrMapOvr>
  <p:transition spd="slow">
    <p:randomBar dir="ver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Rot="1" noChangeArrowheads="1"/>
          </p:cNvSpPr>
          <p:nvPr>
            <p:ph idx="1"/>
          </p:nvPr>
        </p:nvSpPr>
        <p:spPr>
          <a:xfrm>
            <a:off x="304800" y="620713"/>
            <a:ext cx="8540750" cy="5761037"/>
          </a:xfrm>
        </p:spPr>
        <p:txBody>
          <a:bodyPr/>
          <a:lstStyle/>
          <a:p>
            <a:pPr eaLnBrk="1" hangingPunct="1">
              <a:lnSpc>
                <a:spcPct val="90000"/>
              </a:lnSpc>
              <a:spcBef>
                <a:spcPct val="0"/>
              </a:spcBef>
              <a:buFont typeface="Wingdings" pitchFamily="2" charset="2"/>
              <a:buNone/>
            </a:pPr>
            <a:r>
              <a:rPr lang="zh-CN" altLang="en-US" b="1" smtClean="0">
                <a:latin typeface="Times New Roman" pitchFamily="18" charset="0"/>
                <a:ea typeface="楷体_GB2312" pitchFamily="49" charset="-122"/>
              </a:rPr>
              <a:t>实数数组</a:t>
            </a:r>
            <a:r>
              <a:rPr lang="en-US" altLang="zh-CN" b="1" smtClean="0">
                <a:latin typeface="Times New Roman" pitchFamily="18" charset="0"/>
                <a:ea typeface="楷体_GB2312" pitchFamily="49" charset="-122"/>
              </a:rPr>
              <a:t>R</a:t>
            </a:r>
            <a:r>
              <a:rPr lang="zh-CN" altLang="en-US" b="1" smtClean="0">
                <a:latin typeface="Times New Roman" pitchFamily="18" charset="0"/>
                <a:ea typeface="楷体_GB2312" pitchFamily="49" charset="-122"/>
              </a:rPr>
              <a:t>由</a:t>
            </a:r>
            <a:r>
              <a:rPr lang="en-US" altLang="zh-CN" b="1" smtClean="0">
                <a:latin typeface="Times New Roman" pitchFamily="18" charset="0"/>
                <a:ea typeface="楷体_GB2312" pitchFamily="49" charset="-122"/>
              </a:rPr>
              <a:t>n</a:t>
            </a:r>
            <a:r>
              <a:rPr lang="zh-CN" altLang="en-US" b="1" smtClean="0">
                <a:latin typeface="Times New Roman" pitchFamily="18" charset="0"/>
                <a:ea typeface="楷体_GB2312" pitchFamily="49" charset="-122"/>
              </a:rPr>
              <a:t>个元素组成，给定一个实数</a:t>
            </a:r>
            <a:r>
              <a:rPr lang="en-US" altLang="zh-CN" b="1" smtClean="0">
                <a:latin typeface="Times New Roman" pitchFamily="18" charset="0"/>
                <a:ea typeface="楷体_GB2312" pitchFamily="49" charset="-122"/>
              </a:rPr>
              <a:t>K</a:t>
            </a:r>
            <a:r>
              <a:rPr lang="zh-CN" altLang="en-US" b="1" smtClean="0">
                <a:latin typeface="Times New Roman" pitchFamily="18" charset="0"/>
                <a:ea typeface="楷体_GB2312" pitchFamily="49" charset="-122"/>
              </a:rPr>
              <a:t>，试确定</a:t>
            </a:r>
            <a:r>
              <a:rPr lang="en-US" altLang="zh-CN" b="1" smtClean="0">
                <a:latin typeface="Times New Roman" pitchFamily="18" charset="0"/>
                <a:ea typeface="楷体_GB2312" pitchFamily="49" charset="-122"/>
              </a:rPr>
              <a:t>K</a:t>
            </a:r>
            <a:r>
              <a:rPr lang="zh-CN" altLang="en-US" b="1" smtClean="0">
                <a:latin typeface="Times New Roman" pitchFamily="18" charset="0"/>
                <a:ea typeface="楷体_GB2312" pitchFamily="49" charset="-122"/>
              </a:rPr>
              <a:t>是否是</a:t>
            </a:r>
            <a:r>
              <a:rPr lang="en-US" altLang="zh-CN" b="1" smtClean="0">
                <a:latin typeface="Times New Roman" pitchFamily="18" charset="0"/>
                <a:ea typeface="楷体_GB2312" pitchFamily="49" charset="-122"/>
              </a:rPr>
              <a:t>R</a:t>
            </a:r>
            <a:r>
              <a:rPr lang="zh-CN" altLang="en-US" b="1" smtClean="0">
                <a:latin typeface="Times New Roman" pitchFamily="18" charset="0"/>
                <a:ea typeface="楷体_GB2312" pitchFamily="49" charset="-122"/>
              </a:rPr>
              <a:t>的元素</a:t>
            </a:r>
          </a:p>
          <a:p>
            <a:pPr eaLnBrk="1" hangingPunct="1">
              <a:lnSpc>
                <a:spcPct val="90000"/>
              </a:lnSpc>
              <a:spcBef>
                <a:spcPct val="30000"/>
              </a:spcBef>
              <a:buFont typeface="Wingdings" pitchFamily="2" charset="2"/>
              <a:buNone/>
            </a:pPr>
            <a:r>
              <a:rPr lang="zh-CN" altLang="en-US" sz="2800" b="1" smtClean="0">
                <a:latin typeface="Times New Roman" pitchFamily="18" charset="0"/>
                <a:ea typeface="楷体_GB2312" pitchFamily="49" charset="-122"/>
              </a:rPr>
              <a:t>算法</a:t>
            </a:r>
            <a:r>
              <a:rPr lang="en-US" altLang="zh-CN" sz="2800" b="1" smtClean="0">
                <a:latin typeface="Times New Roman" pitchFamily="18" charset="0"/>
                <a:ea typeface="楷体_GB2312" pitchFamily="49" charset="-122"/>
              </a:rPr>
              <a:t>F(R, n, K. i)</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F1. [</a:t>
            </a:r>
            <a:r>
              <a:rPr lang="zh-CN" altLang="en-US" sz="2800" b="1" smtClean="0">
                <a:latin typeface="Times New Roman" pitchFamily="18" charset="0"/>
                <a:ea typeface="楷体_GB2312" pitchFamily="49" charset="-122"/>
              </a:rPr>
              <a:t>初始化</a:t>
            </a:r>
            <a:r>
              <a:rPr lang="en-US" altLang="zh-CN" sz="2800" b="1" smtClean="0">
                <a:latin typeface="Times New Roman" pitchFamily="18" charset="0"/>
                <a:ea typeface="楷体_GB2312" pitchFamily="49" charset="-122"/>
              </a:rPr>
              <a:t>]</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i ←1.</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F2 .[</a:t>
            </a:r>
            <a:r>
              <a:rPr lang="zh-CN" altLang="en-US" sz="2800" b="1" smtClean="0">
                <a:latin typeface="Times New Roman" pitchFamily="18" charset="0"/>
                <a:ea typeface="楷体_GB2312" pitchFamily="49" charset="-122"/>
              </a:rPr>
              <a:t>比较</a:t>
            </a:r>
            <a:r>
              <a:rPr lang="en-US" altLang="zh-CN" sz="2800" b="1" smtClean="0">
                <a:latin typeface="Times New Roman" pitchFamily="18" charset="0"/>
                <a:ea typeface="楷体_GB2312" pitchFamily="49" charset="-122"/>
              </a:rPr>
              <a:t>]</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WHILE  i≤n DO</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 IF </a:t>
            </a:r>
            <a:r>
              <a:rPr lang="en-US" altLang="zh-CN" b="1" smtClean="0">
                <a:latin typeface="黑体" pitchFamily="49" charset="-122"/>
                <a:ea typeface="黑体" pitchFamily="49" charset="-122"/>
              </a:rPr>
              <a:t>R[i]=K</a:t>
            </a:r>
            <a:r>
              <a:rPr lang="en-US" altLang="zh-CN" sz="2800" b="1" smtClean="0">
                <a:latin typeface="Times New Roman" pitchFamily="18" charset="0"/>
                <a:ea typeface="楷体_GB2312" pitchFamily="49" charset="-122"/>
              </a:rPr>
              <a:t> THEN  RETURN.</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i ← i+1) .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blinds(horizontal)">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blinds(horizontal)">
                                      <p:cBhvr>
                                        <p:cTn id="12" dur="500"/>
                                        <p:tgtEl>
                                          <p:spTgt spid="215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507">
                                            <p:txEl>
                                              <p:pRg st="3" end="3"/>
                                            </p:txEl>
                                          </p:spTgt>
                                        </p:tgtEl>
                                        <p:attrNameLst>
                                          <p:attrName>style.visibility</p:attrName>
                                        </p:attrNameLst>
                                      </p:cBhvr>
                                      <p:to>
                                        <p:strVal val="visible"/>
                                      </p:to>
                                    </p:set>
                                    <p:animEffect transition="in" filter="blinds(horizontal)">
                                      <p:cBhvr>
                                        <p:cTn id="17" dur="500"/>
                                        <p:tgtEl>
                                          <p:spTgt spid="2150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1507">
                                            <p:txEl>
                                              <p:pRg st="4" end="4"/>
                                            </p:txEl>
                                          </p:spTgt>
                                        </p:tgtEl>
                                        <p:attrNameLst>
                                          <p:attrName>style.visibility</p:attrName>
                                        </p:attrNameLst>
                                      </p:cBhvr>
                                      <p:to>
                                        <p:strVal val="visible"/>
                                      </p:to>
                                    </p:set>
                                    <p:animEffect transition="in" filter="blinds(horizontal)">
                                      <p:cBhvr>
                                        <p:cTn id="22" dur="500"/>
                                        <p:tgtEl>
                                          <p:spTgt spid="2150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1507">
                                            <p:txEl>
                                              <p:pRg st="5" end="5"/>
                                            </p:txEl>
                                          </p:spTgt>
                                        </p:tgtEl>
                                        <p:attrNameLst>
                                          <p:attrName>style.visibility</p:attrName>
                                        </p:attrNameLst>
                                      </p:cBhvr>
                                      <p:to>
                                        <p:strVal val="visible"/>
                                      </p:to>
                                    </p:set>
                                    <p:animEffect transition="in" filter="blinds(horizontal)">
                                      <p:cBhvr>
                                        <p:cTn id="27" dur="500"/>
                                        <p:tgtEl>
                                          <p:spTgt spid="2150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1507">
                                            <p:txEl>
                                              <p:pRg st="6" end="6"/>
                                            </p:txEl>
                                          </p:spTgt>
                                        </p:tgtEl>
                                        <p:attrNameLst>
                                          <p:attrName>style.visibility</p:attrName>
                                        </p:attrNameLst>
                                      </p:cBhvr>
                                      <p:to>
                                        <p:strVal val="visible"/>
                                      </p:to>
                                    </p:set>
                                    <p:animEffect transition="in" filter="blinds(horizontal)">
                                      <p:cBhvr>
                                        <p:cTn id="32" dur="500"/>
                                        <p:tgtEl>
                                          <p:spTgt spid="21507">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1507">
                                            <p:txEl>
                                              <p:pRg st="7" end="7"/>
                                            </p:txEl>
                                          </p:spTgt>
                                        </p:tgtEl>
                                        <p:attrNameLst>
                                          <p:attrName>style.visibility</p:attrName>
                                        </p:attrNameLst>
                                      </p:cBhvr>
                                      <p:to>
                                        <p:strVal val="visible"/>
                                      </p:to>
                                    </p:set>
                                    <p:animEffect transition="in" filter="blinds(horizontal)">
                                      <p:cBhvr>
                                        <p:cTn id="37"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Rot="1" noChangeArrowheads="1"/>
          </p:cNvSpPr>
          <p:nvPr>
            <p:ph idx="1"/>
          </p:nvPr>
        </p:nvSpPr>
        <p:spPr>
          <a:xfrm>
            <a:off x="304800" y="620713"/>
            <a:ext cx="8540750" cy="5761037"/>
          </a:xfrm>
        </p:spPr>
        <p:txBody>
          <a:bodyPr/>
          <a:lstStyle/>
          <a:p>
            <a:pPr eaLnBrk="1" hangingPunct="1">
              <a:lnSpc>
                <a:spcPct val="90000"/>
              </a:lnSpc>
              <a:spcBef>
                <a:spcPct val="0"/>
              </a:spcBef>
              <a:buFont typeface="Wingdings" pitchFamily="2" charset="2"/>
              <a:buNone/>
            </a:pPr>
            <a:r>
              <a:rPr lang="zh-CN" altLang="en-US" b="1" smtClean="0">
                <a:latin typeface="Times New Roman" pitchFamily="18" charset="0"/>
                <a:ea typeface="楷体_GB2312" pitchFamily="49" charset="-122"/>
              </a:rPr>
              <a:t>实数数组</a:t>
            </a:r>
            <a:r>
              <a:rPr lang="en-US" altLang="zh-CN" b="1" smtClean="0">
                <a:latin typeface="Times New Roman" pitchFamily="18" charset="0"/>
                <a:ea typeface="楷体_GB2312" pitchFamily="49" charset="-122"/>
              </a:rPr>
              <a:t>R</a:t>
            </a:r>
            <a:r>
              <a:rPr lang="zh-CN" altLang="en-US" b="1" smtClean="0">
                <a:latin typeface="Times New Roman" pitchFamily="18" charset="0"/>
                <a:ea typeface="楷体_GB2312" pitchFamily="49" charset="-122"/>
              </a:rPr>
              <a:t>由</a:t>
            </a:r>
            <a:r>
              <a:rPr lang="en-US" altLang="zh-CN" b="1" smtClean="0">
                <a:latin typeface="Times New Roman" pitchFamily="18" charset="0"/>
                <a:ea typeface="楷体_GB2312" pitchFamily="49" charset="-122"/>
              </a:rPr>
              <a:t>n</a:t>
            </a:r>
            <a:r>
              <a:rPr lang="zh-CN" altLang="en-US" b="1" smtClean="0">
                <a:latin typeface="Times New Roman" pitchFamily="18" charset="0"/>
                <a:ea typeface="楷体_GB2312" pitchFamily="49" charset="-122"/>
              </a:rPr>
              <a:t>个元素组成，给定一个实数</a:t>
            </a:r>
            <a:r>
              <a:rPr lang="en-US" altLang="zh-CN" b="1" smtClean="0">
                <a:latin typeface="Times New Roman" pitchFamily="18" charset="0"/>
                <a:ea typeface="楷体_GB2312" pitchFamily="49" charset="-122"/>
              </a:rPr>
              <a:t>K</a:t>
            </a:r>
            <a:r>
              <a:rPr lang="zh-CN" altLang="en-US" b="1" smtClean="0">
                <a:latin typeface="Times New Roman" pitchFamily="18" charset="0"/>
                <a:ea typeface="楷体_GB2312" pitchFamily="49" charset="-122"/>
              </a:rPr>
              <a:t>，试确定</a:t>
            </a:r>
            <a:r>
              <a:rPr lang="en-US" altLang="zh-CN" b="1" smtClean="0">
                <a:latin typeface="Times New Roman" pitchFamily="18" charset="0"/>
                <a:ea typeface="楷体_GB2312" pitchFamily="49" charset="-122"/>
              </a:rPr>
              <a:t>K</a:t>
            </a:r>
            <a:r>
              <a:rPr lang="zh-CN" altLang="en-US" b="1" smtClean="0">
                <a:latin typeface="Times New Roman" pitchFamily="18" charset="0"/>
                <a:ea typeface="楷体_GB2312" pitchFamily="49" charset="-122"/>
              </a:rPr>
              <a:t>是否是</a:t>
            </a:r>
            <a:r>
              <a:rPr lang="en-US" altLang="zh-CN" b="1" smtClean="0">
                <a:latin typeface="Times New Roman" pitchFamily="18" charset="0"/>
                <a:ea typeface="楷体_GB2312" pitchFamily="49" charset="-122"/>
              </a:rPr>
              <a:t>R</a:t>
            </a:r>
            <a:r>
              <a:rPr lang="zh-CN" altLang="en-US" b="1" smtClean="0">
                <a:latin typeface="Times New Roman" pitchFamily="18" charset="0"/>
                <a:ea typeface="楷体_GB2312" pitchFamily="49" charset="-122"/>
              </a:rPr>
              <a:t>的元素</a:t>
            </a:r>
          </a:p>
          <a:p>
            <a:pPr eaLnBrk="1" hangingPunct="1">
              <a:lnSpc>
                <a:spcPct val="90000"/>
              </a:lnSpc>
              <a:spcBef>
                <a:spcPct val="30000"/>
              </a:spcBef>
              <a:buFont typeface="Wingdings" pitchFamily="2" charset="2"/>
              <a:buNone/>
            </a:pPr>
            <a:r>
              <a:rPr lang="zh-CN" altLang="en-US" sz="2800" b="1" smtClean="0">
                <a:latin typeface="Times New Roman" pitchFamily="18" charset="0"/>
                <a:ea typeface="楷体_GB2312" pitchFamily="49" charset="-122"/>
              </a:rPr>
              <a:t>算法</a:t>
            </a:r>
            <a:r>
              <a:rPr lang="en-US" altLang="zh-CN" sz="2800" b="1" smtClean="0">
                <a:latin typeface="Times New Roman" pitchFamily="18" charset="0"/>
                <a:ea typeface="楷体_GB2312" pitchFamily="49" charset="-122"/>
              </a:rPr>
              <a:t>F(R, n, K. i)</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F1. [</a:t>
            </a:r>
            <a:r>
              <a:rPr lang="zh-CN" altLang="en-US" sz="2800" b="1" smtClean="0">
                <a:latin typeface="Times New Roman" pitchFamily="18" charset="0"/>
                <a:ea typeface="楷体_GB2312" pitchFamily="49" charset="-122"/>
              </a:rPr>
              <a:t>初始化</a:t>
            </a:r>
            <a:r>
              <a:rPr lang="en-US" altLang="zh-CN" sz="2800" b="1" smtClean="0">
                <a:latin typeface="Times New Roman" pitchFamily="18" charset="0"/>
                <a:ea typeface="楷体_GB2312" pitchFamily="49" charset="-122"/>
              </a:rPr>
              <a:t>]</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i ←1.</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F2 .[</a:t>
            </a:r>
            <a:r>
              <a:rPr lang="zh-CN" altLang="en-US" sz="2800" b="1" smtClean="0">
                <a:latin typeface="Times New Roman" pitchFamily="18" charset="0"/>
                <a:ea typeface="楷体_GB2312" pitchFamily="49" charset="-122"/>
              </a:rPr>
              <a:t>比较</a:t>
            </a:r>
            <a:r>
              <a:rPr lang="en-US" altLang="zh-CN" sz="2800" b="1" smtClean="0">
                <a:latin typeface="Times New Roman" pitchFamily="18" charset="0"/>
                <a:ea typeface="楷体_GB2312" pitchFamily="49" charset="-122"/>
              </a:rPr>
              <a:t>]</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WHILE  i≤n DO</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 IF </a:t>
            </a:r>
            <a:r>
              <a:rPr lang="en-US" altLang="zh-CN" b="1" smtClean="0">
                <a:solidFill>
                  <a:srgbClr val="FF0000"/>
                </a:solidFill>
                <a:latin typeface="黑体" pitchFamily="49" charset="-122"/>
                <a:ea typeface="黑体" pitchFamily="49" charset="-122"/>
              </a:rPr>
              <a:t>R[i]=K</a:t>
            </a:r>
            <a:r>
              <a:rPr lang="en-US" altLang="zh-CN" sz="2800" b="1" smtClean="0">
                <a:solidFill>
                  <a:srgbClr val="FF0000"/>
                </a:solidFill>
                <a:latin typeface="Times New Roman" pitchFamily="18" charset="0"/>
                <a:ea typeface="楷体_GB2312" pitchFamily="49" charset="-122"/>
              </a:rPr>
              <a:t> </a:t>
            </a:r>
            <a:r>
              <a:rPr lang="en-US" altLang="zh-CN" sz="2800" b="1" smtClean="0">
                <a:latin typeface="Times New Roman" pitchFamily="18" charset="0"/>
                <a:ea typeface="楷体_GB2312" pitchFamily="49" charset="-122"/>
              </a:rPr>
              <a:t>THEN  RETURN.</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i ← i+1) . ■</a:t>
            </a:r>
          </a:p>
          <a:p>
            <a:pPr eaLnBrk="1" hangingPunct="1">
              <a:lnSpc>
                <a:spcPct val="90000"/>
              </a:lnSpc>
              <a:spcBef>
                <a:spcPct val="30000"/>
              </a:spcBef>
            </a:pPr>
            <a:endParaRPr lang="en-US" altLang="zh-CN" sz="2800" b="1" smtClean="0">
              <a:latin typeface="Times New Roman" pitchFamily="18" charset="0"/>
              <a:ea typeface="楷体_GB2312" pitchFamily="49" charset="-122"/>
            </a:endParaRPr>
          </a:p>
          <a:p>
            <a:pPr eaLnBrk="1" hangingPunct="1">
              <a:lnSpc>
                <a:spcPct val="90000"/>
              </a:lnSpc>
              <a:spcBef>
                <a:spcPct val="30000"/>
              </a:spcBef>
              <a:buFont typeface="Wingdings" pitchFamily="2" charset="2"/>
              <a:buNone/>
            </a:pPr>
            <a:r>
              <a:rPr lang="en-US" altLang="zh-CN" sz="2800" b="1" smtClean="0">
                <a:latin typeface="Times New Roman" pitchFamily="18" charset="0"/>
                <a:ea typeface="楷体_GB2312" pitchFamily="49" charset="-122"/>
              </a:rPr>
              <a:t> n 〉=1</a:t>
            </a:r>
            <a:r>
              <a:rPr lang="zh-CN" altLang="en-US" sz="2800" b="1" smtClean="0">
                <a:latin typeface="Times New Roman" pitchFamily="18" charset="0"/>
                <a:ea typeface="楷体_GB2312" pitchFamily="49" charset="-122"/>
              </a:rPr>
              <a:t>时</a:t>
            </a:r>
          </a:p>
          <a:p>
            <a:pPr eaLnBrk="1" hangingPunct="1">
              <a:lnSpc>
                <a:spcPct val="90000"/>
              </a:lnSpc>
              <a:spcBef>
                <a:spcPct val="0"/>
              </a:spcBef>
              <a:buFont typeface="Wingdings" pitchFamily="2" charset="2"/>
              <a:buNone/>
            </a:pPr>
            <a:r>
              <a:rPr lang="zh-CN" altLang="en-US" sz="2800" b="1" smtClean="0">
                <a:latin typeface="Times New Roman" pitchFamily="18" charset="0"/>
                <a:ea typeface="楷体_GB2312" pitchFamily="49" charset="-122"/>
              </a:rPr>
              <a:t>  </a:t>
            </a:r>
            <a:r>
              <a:rPr lang="zh-CN" altLang="en-US" sz="2800" b="1" smtClean="0">
                <a:solidFill>
                  <a:schemeClr val="hlink"/>
                </a:solidFill>
                <a:latin typeface="Times New Roman" pitchFamily="18" charset="0"/>
                <a:ea typeface="楷体_GB2312" pitchFamily="49" charset="-122"/>
              </a:rPr>
              <a:t>最少比较次数：</a:t>
            </a:r>
            <a:r>
              <a:rPr lang="en-US" altLang="zh-CN" sz="2800" b="1" smtClean="0">
                <a:solidFill>
                  <a:schemeClr val="hlink"/>
                </a:solidFill>
                <a:latin typeface="Times New Roman" pitchFamily="18" charset="0"/>
                <a:ea typeface="楷体_GB2312" pitchFamily="49" charset="-122"/>
              </a:rPr>
              <a:t>1</a:t>
            </a:r>
            <a:r>
              <a:rPr lang="en-US" altLang="zh-CN" sz="2800" b="1" smtClean="0">
                <a:solidFill>
                  <a:schemeClr val="hlink"/>
                </a:solidFill>
                <a:latin typeface="Times New Roman" pitchFamily="18" charset="0"/>
                <a:ea typeface="楷体_GB2312" pitchFamily="49" charset="-122"/>
                <a:sym typeface="Wingdings" pitchFamily="2" charset="2"/>
              </a:rPr>
              <a:t></a:t>
            </a:r>
            <a:r>
              <a:rPr lang="zh-CN" altLang="en-US" sz="2800" b="1" smtClean="0">
                <a:solidFill>
                  <a:schemeClr val="hlink"/>
                </a:solidFill>
                <a:latin typeface="Times New Roman" pitchFamily="18" charset="0"/>
                <a:ea typeface="楷体_GB2312" pitchFamily="49" charset="-122"/>
                <a:sym typeface="Wingdings" pitchFamily="2" charset="2"/>
              </a:rPr>
              <a:t>成功</a:t>
            </a:r>
            <a:endParaRPr lang="zh-CN" altLang="en-US" sz="2800" b="1" smtClean="0">
              <a:solidFill>
                <a:schemeClr val="hlink"/>
              </a:solidFill>
              <a:latin typeface="Times New Roman" pitchFamily="18" charset="0"/>
              <a:ea typeface="楷体_GB2312" pitchFamily="49" charset="-122"/>
            </a:endParaRPr>
          </a:p>
          <a:p>
            <a:pPr eaLnBrk="1" hangingPunct="1">
              <a:lnSpc>
                <a:spcPct val="90000"/>
              </a:lnSpc>
              <a:spcBef>
                <a:spcPct val="0"/>
              </a:spcBef>
              <a:buFont typeface="Wingdings" pitchFamily="2" charset="2"/>
              <a:buNone/>
            </a:pPr>
            <a:r>
              <a:rPr lang="zh-CN" altLang="en-US" sz="2800" b="1" smtClean="0">
                <a:solidFill>
                  <a:schemeClr val="hlink"/>
                </a:solidFill>
                <a:latin typeface="Times New Roman" pitchFamily="18" charset="0"/>
                <a:ea typeface="楷体_GB2312" pitchFamily="49" charset="-122"/>
              </a:rPr>
              <a:t>  最大比较次数：</a:t>
            </a:r>
            <a:r>
              <a:rPr lang="en-US" altLang="zh-CN" sz="2800" b="1" smtClean="0">
                <a:solidFill>
                  <a:schemeClr val="hlink"/>
                </a:solidFill>
                <a:latin typeface="Times New Roman" pitchFamily="18" charset="0"/>
                <a:ea typeface="楷体_GB2312" pitchFamily="49" charset="-122"/>
              </a:rPr>
              <a:t>n:</a:t>
            </a:r>
            <a:r>
              <a:rPr lang="zh-CN" altLang="en-US" sz="2800" b="1" smtClean="0">
                <a:solidFill>
                  <a:schemeClr val="hlink"/>
                </a:solidFill>
                <a:latin typeface="Times New Roman" pitchFamily="18" charset="0"/>
                <a:ea typeface="楷体_GB2312" pitchFamily="49" charset="-122"/>
              </a:rPr>
              <a:t>成功，失败（最坏复杂性）</a:t>
            </a:r>
            <a:endParaRPr lang="zh-CN" altLang="en-US" sz="2800" b="1" smtClean="0">
              <a:latin typeface="Times New Roman" pitchFamily="18" charset="0"/>
            </a:endParaRPr>
          </a:p>
          <a:p>
            <a:pPr eaLnBrk="1" hangingPunct="1">
              <a:lnSpc>
                <a:spcPct val="90000"/>
              </a:lnSpc>
            </a:pPr>
            <a:endParaRPr lang="en-US" altLang="zh-CN" sz="28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7">
                                            <p:txEl>
                                              <p:pRg st="9" end="9"/>
                                            </p:txEl>
                                          </p:spTgt>
                                        </p:tgtEl>
                                        <p:attrNameLst>
                                          <p:attrName>style.visibility</p:attrName>
                                        </p:attrNameLst>
                                      </p:cBhvr>
                                      <p:to>
                                        <p:strVal val="visible"/>
                                      </p:to>
                                    </p:set>
                                    <p:animEffect transition="in" filter="blinds(horizontal)">
                                      <p:cBhvr>
                                        <p:cTn id="7" dur="500"/>
                                        <p:tgtEl>
                                          <p:spTgt spid="21507">
                                            <p:txEl>
                                              <p:pRg st="9" end="9"/>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507">
                                            <p:txEl>
                                              <p:pRg st="10" end="10"/>
                                            </p:txEl>
                                          </p:spTgt>
                                        </p:tgtEl>
                                        <p:attrNameLst>
                                          <p:attrName>style.visibility</p:attrName>
                                        </p:attrNameLst>
                                      </p:cBhvr>
                                      <p:to>
                                        <p:strVal val="visible"/>
                                      </p:to>
                                    </p:set>
                                    <p:animEffect transition="in" filter="blinds(horizontal)">
                                      <p:cBhvr>
                                        <p:cTn id="12" dur="500"/>
                                        <p:tgtEl>
                                          <p:spTgt spid="21507">
                                            <p:txEl>
                                              <p:pRg st="10" end="1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1507">
                                            <p:txEl>
                                              <p:pRg st="11" end="11"/>
                                            </p:txEl>
                                          </p:spTgt>
                                        </p:tgtEl>
                                        <p:attrNameLst>
                                          <p:attrName>style.visibility</p:attrName>
                                        </p:attrNameLst>
                                      </p:cBhvr>
                                      <p:to>
                                        <p:strVal val="visible"/>
                                      </p:to>
                                    </p:set>
                                    <p:animEffect transition="in" filter="box(in)">
                                      <p:cBhvr>
                                        <p:cTn id="17" dur="500"/>
                                        <p:tgtEl>
                                          <p:spTgt spid="2150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defRPr/>
            </a:pPr>
            <a:r>
              <a:rPr lang="zh-CN" altLang="en-US" sz="4500" b="1" dirty="0" smtClean="0">
                <a:effectLst>
                  <a:outerShdw blurRad="38100" dist="38100" dir="2700000" algn="tl">
                    <a:srgbClr val="C0C0C0"/>
                  </a:outerShdw>
                </a:effectLst>
                <a:ea typeface="楷体_GB2312" pitchFamily="49" charset="-122"/>
              </a:rPr>
              <a:t>算法时间复杂性的分析方法</a:t>
            </a:r>
          </a:p>
        </p:txBody>
      </p:sp>
      <p:sp>
        <p:nvSpPr>
          <p:cNvPr id="19459" name="Rectangle 3"/>
          <p:cNvSpPr>
            <a:spLocks noGrp="1" noRot="1" noChangeArrowheads="1"/>
          </p:cNvSpPr>
          <p:nvPr>
            <p:ph idx="1"/>
          </p:nvPr>
        </p:nvSpPr>
        <p:spPr>
          <a:xfrm>
            <a:off x="304800" y="1857375"/>
            <a:ext cx="8540750" cy="4451350"/>
          </a:xfrm>
        </p:spPr>
        <p:txBody>
          <a:bodyPr/>
          <a:lstStyle/>
          <a:p>
            <a:pPr eaLnBrk="1" hangingPunct="1">
              <a:lnSpc>
                <a:spcPct val="80000"/>
              </a:lnSpc>
              <a:buFont typeface="Wingdings" pitchFamily="2" charset="2"/>
              <a:buNone/>
              <a:defRPr/>
            </a:pPr>
            <a:r>
              <a:rPr lang="zh-CN" altLang="en-US" sz="2500" b="1" dirty="0" smtClean="0">
                <a:effectLst>
                  <a:outerShdw blurRad="38100" dist="38100" dir="2700000" algn="tl">
                    <a:srgbClr val="C0C0C0"/>
                  </a:outerShdw>
                </a:effectLst>
                <a:ea typeface="楷体_GB2312" pitchFamily="49" charset="-122"/>
              </a:rPr>
              <a:t>问题：决定算法（程序）运行时间的因素有哪些？</a:t>
            </a:r>
          </a:p>
          <a:p>
            <a:pPr eaLnBrk="1" hangingPunct="1">
              <a:lnSpc>
                <a:spcPct val="80000"/>
              </a:lnSpc>
              <a:buFont typeface="Wingdings" pitchFamily="2" charset="2"/>
              <a:buNone/>
              <a:defRPr/>
            </a:pPr>
            <a:endParaRPr lang="zh-CN" altLang="en-US" sz="2500" b="1" dirty="0" smtClean="0">
              <a:effectLst>
                <a:outerShdw blurRad="38100" dist="38100" dir="2700000" algn="tl">
                  <a:srgbClr val="C0C0C0"/>
                </a:outerShdw>
              </a:effectLst>
              <a:ea typeface="楷体_GB2312" pitchFamily="49" charset="-122"/>
            </a:endParaRPr>
          </a:p>
          <a:p>
            <a:pPr eaLnBrk="1" hangingPunct="1">
              <a:lnSpc>
                <a:spcPct val="80000"/>
              </a:lnSpc>
              <a:buFont typeface="Wingdings" pitchFamily="2" charset="2"/>
              <a:buNone/>
              <a:defRPr/>
            </a:pPr>
            <a:r>
              <a:rPr lang="zh-CN" altLang="en-US" sz="2500" b="1" dirty="0" smtClean="0">
                <a:solidFill>
                  <a:srgbClr val="FF33CC"/>
                </a:solidFill>
                <a:effectLst>
                  <a:outerShdw blurRad="38100" dist="38100" dir="2700000" algn="tl">
                    <a:srgbClr val="C0C0C0"/>
                  </a:outerShdw>
                </a:effectLst>
                <a:ea typeface="楷体_GB2312" pitchFamily="49" charset="-122"/>
              </a:rPr>
              <a:t>         基本运算次数</a:t>
            </a:r>
          </a:p>
        </p:txBody>
      </p:sp>
      <p:sp>
        <p:nvSpPr>
          <p:cNvPr id="19461" name="Text Box 5"/>
          <p:cNvSpPr txBox="1">
            <a:spLocks noChangeArrowheads="1"/>
          </p:cNvSpPr>
          <p:nvPr/>
        </p:nvSpPr>
        <p:spPr bwMode="auto">
          <a:xfrm>
            <a:off x="3117448" y="2595885"/>
            <a:ext cx="2808287" cy="473075"/>
          </a:xfrm>
          <a:prstGeom prst="rect">
            <a:avLst/>
          </a:prstGeom>
          <a:noFill/>
          <a:ln w="9525">
            <a:noFill/>
            <a:miter lim="800000"/>
            <a:headEnd/>
            <a:tailEnd/>
          </a:ln>
          <a:effectLst/>
        </p:spPr>
        <p:txBody>
          <a:bodyPr>
            <a:spAutoFit/>
          </a:bodyPr>
          <a:lstStyle/>
          <a:p>
            <a:pPr>
              <a:spcBef>
                <a:spcPct val="50000"/>
              </a:spcBef>
              <a:defRPr/>
            </a:pPr>
            <a:r>
              <a:rPr lang="zh-CN" altLang="en-US" sz="2500" b="1" dirty="0">
                <a:solidFill>
                  <a:srgbClr val="0033CC"/>
                </a:solidFill>
                <a:effectLst>
                  <a:outerShdw blurRad="38100" dist="38100" dir="2700000" algn="tl">
                    <a:srgbClr val="C0C0C0"/>
                  </a:outerShdw>
                </a:effectLst>
                <a:ea typeface="楷体_GB2312" pitchFamily="49" charset="-122"/>
              </a:rPr>
              <a:t>－</a:t>
            </a:r>
            <a:r>
              <a:rPr lang="en-US" altLang="zh-CN" sz="2500" b="1" dirty="0">
                <a:solidFill>
                  <a:srgbClr val="0033CC"/>
                </a:solidFill>
                <a:effectLst>
                  <a:outerShdw blurRad="38100" dist="38100" dir="2700000" algn="tl">
                    <a:srgbClr val="C0C0C0"/>
                  </a:outerShdw>
                </a:effectLst>
                <a:ea typeface="楷体_GB2312" pitchFamily="49" charset="-122"/>
              </a:rPr>
              <a:t>&gt;</a:t>
            </a:r>
            <a:r>
              <a:rPr lang="zh-CN" altLang="en-US" sz="2500" b="1" dirty="0">
                <a:solidFill>
                  <a:srgbClr val="FF33CC"/>
                </a:solidFill>
                <a:effectLst>
                  <a:outerShdw blurRad="38100" dist="38100" dir="2700000" algn="tl">
                    <a:srgbClr val="C0C0C0"/>
                  </a:outerShdw>
                </a:effectLst>
                <a:ea typeface="楷体_GB2312" pitchFamily="49" charset="-122"/>
              </a:rPr>
              <a:t>平均运算次数</a:t>
            </a:r>
          </a:p>
        </p:txBody>
      </p:sp>
      <p:sp>
        <p:nvSpPr>
          <p:cNvPr id="19462" name="Text Box 6"/>
          <p:cNvSpPr txBox="1">
            <a:spLocks noChangeArrowheads="1"/>
          </p:cNvSpPr>
          <p:nvPr/>
        </p:nvSpPr>
        <p:spPr bwMode="auto">
          <a:xfrm>
            <a:off x="5580136" y="2595885"/>
            <a:ext cx="2808288" cy="473075"/>
          </a:xfrm>
          <a:prstGeom prst="rect">
            <a:avLst/>
          </a:prstGeom>
          <a:noFill/>
          <a:ln w="9525">
            <a:noFill/>
            <a:miter lim="800000"/>
            <a:headEnd/>
            <a:tailEnd/>
          </a:ln>
          <a:effectLst/>
        </p:spPr>
        <p:txBody>
          <a:bodyPr>
            <a:spAutoFit/>
          </a:bodyPr>
          <a:lstStyle/>
          <a:p>
            <a:pPr>
              <a:spcBef>
                <a:spcPct val="50000"/>
              </a:spcBef>
              <a:defRPr/>
            </a:pPr>
            <a:r>
              <a:rPr lang="zh-CN" altLang="en-US" sz="2500" b="1" dirty="0">
                <a:solidFill>
                  <a:srgbClr val="0033CC"/>
                </a:solidFill>
                <a:effectLst>
                  <a:outerShdw blurRad="38100" dist="38100" dir="2700000" algn="tl">
                    <a:srgbClr val="C0C0C0"/>
                  </a:outerShdw>
                </a:effectLst>
                <a:ea typeface="楷体_GB2312" pitchFamily="49" charset="-122"/>
              </a:rPr>
              <a:t>－</a:t>
            </a:r>
            <a:r>
              <a:rPr lang="en-US" altLang="zh-CN" sz="2500" b="1" dirty="0">
                <a:solidFill>
                  <a:srgbClr val="0033CC"/>
                </a:solidFill>
                <a:effectLst>
                  <a:outerShdw blurRad="38100" dist="38100" dir="2700000" algn="tl">
                    <a:srgbClr val="C0C0C0"/>
                  </a:outerShdw>
                </a:effectLst>
                <a:ea typeface="楷体_GB2312" pitchFamily="49" charset="-122"/>
              </a:rPr>
              <a:t>&gt;</a:t>
            </a:r>
            <a:r>
              <a:rPr lang="zh-CN" altLang="en-US" sz="2500" b="1" dirty="0">
                <a:solidFill>
                  <a:srgbClr val="FF33CC"/>
                </a:solidFill>
                <a:effectLst>
                  <a:outerShdw blurRad="38100" dist="38100" dir="2700000" algn="tl">
                    <a:srgbClr val="C0C0C0"/>
                  </a:outerShdw>
                </a:effectLst>
                <a:ea typeface="楷体_GB2312" pitchFamily="49" charset="-122"/>
              </a:rPr>
              <a:t>加权平均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blinds(horizontal)">
                                      <p:cBhvr>
                                        <p:cTn id="7" dur="500"/>
                                        <p:tgtEl>
                                          <p:spTgt spid="194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2"/>
                                        </p:tgtEl>
                                        <p:attrNameLst>
                                          <p:attrName>style.visibility</p:attrName>
                                        </p:attrNameLst>
                                      </p:cBhvr>
                                      <p:to>
                                        <p:strVal val="visible"/>
                                      </p:to>
                                    </p:set>
                                    <p:animEffect transition="in" filter="blinds(horizontal)">
                                      <p:cBhvr>
                                        <p:cTn id="12"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1946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defRPr/>
            </a:pPr>
            <a:r>
              <a:rPr lang="zh-CN" altLang="en-US" sz="4500" b="1" dirty="0" smtClean="0">
                <a:effectLst>
                  <a:outerShdw blurRad="38100" dist="38100" dir="2700000" algn="tl">
                    <a:srgbClr val="C0C0C0"/>
                  </a:outerShdw>
                </a:effectLst>
                <a:ea typeface="楷体_GB2312" pitchFamily="49" charset="-122"/>
              </a:rPr>
              <a:t>算法时间复杂性的分析方法</a:t>
            </a:r>
          </a:p>
        </p:txBody>
      </p:sp>
      <p:sp>
        <p:nvSpPr>
          <p:cNvPr id="19459" name="Rectangle 3"/>
          <p:cNvSpPr>
            <a:spLocks noGrp="1" noRot="1" noChangeArrowheads="1"/>
          </p:cNvSpPr>
          <p:nvPr>
            <p:ph idx="1"/>
          </p:nvPr>
        </p:nvSpPr>
        <p:spPr>
          <a:xfrm>
            <a:off x="304800" y="1857375"/>
            <a:ext cx="8540750" cy="4451350"/>
          </a:xfrm>
        </p:spPr>
        <p:txBody>
          <a:bodyPr/>
          <a:lstStyle/>
          <a:p>
            <a:pPr marL="0" indent="360363" eaLnBrk="1" hangingPunct="1">
              <a:lnSpc>
                <a:spcPct val="80000"/>
              </a:lnSpc>
              <a:buFont typeface="Wingdings" pitchFamily="2" charset="2"/>
              <a:buNone/>
              <a:defRPr/>
            </a:pPr>
            <a:r>
              <a:rPr lang="zh-CN" altLang="en-US" sz="2500" b="1" dirty="0" smtClean="0">
                <a:effectLst>
                  <a:outerShdw blurRad="38100" dist="38100" dir="2700000" algn="tl">
                    <a:srgbClr val="C0C0C0"/>
                  </a:outerShdw>
                </a:effectLst>
                <a:latin typeface="Times New Roman" pitchFamily="18" charset="0"/>
                <a:ea typeface="楷体_GB2312" pitchFamily="49" charset="-122"/>
              </a:rPr>
              <a:t>设一个领域问题的输入的规模为</a:t>
            </a:r>
            <a:r>
              <a:rPr lang="en-US" altLang="zh-CN" sz="2500" b="1" dirty="0" smtClean="0">
                <a:effectLst>
                  <a:outerShdw blurRad="38100" dist="38100" dir="2700000" algn="tl">
                    <a:srgbClr val="C0C0C0"/>
                  </a:outerShdw>
                </a:effectLst>
                <a:latin typeface="Times New Roman" pitchFamily="18" charset="0"/>
                <a:ea typeface="楷体_GB2312" pitchFamily="49" charset="-122"/>
              </a:rPr>
              <a:t>n</a:t>
            </a:r>
            <a:r>
              <a:rPr lang="zh-CN" altLang="en-US" sz="2500" b="1" dirty="0" smtClean="0">
                <a:effectLst>
                  <a:outerShdw blurRad="38100" dist="38100" dir="2700000" algn="tl">
                    <a:srgbClr val="C0C0C0"/>
                  </a:outerShdw>
                </a:effectLst>
                <a:latin typeface="Times New Roman" pitchFamily="18" charset="0"/>
                <a:ea typeface="楷体_GB2312" pitchFamily="49" charset="-122"/>
              </a:rPr>
              <a:t>，</a:t>
            </a:r>
            <a:endParaRPr lang="en-US" altLang="zh-CN" sz="2500" b="1" dirty="0" smtClean="0">
              <a:effectLst>
                <a:outerShdw blurRad="38100" dist="38100" dir="2700000" algn="tl">
                  <a:srgbClr val="C0C0C0"/>
                </a:outerShdw>
              </a:effectLst>
              <a:latin typeface="Times New Roman" pitchFamily="18" charset="0"/>
              <a:ea typeface="楷体_GB2312" pitchFamily="49" charset="-122"/>
            </a:endParaRPr>
          </a:p>
          <a:p>
            <a:pPr marL="0" indent="360363" eaLnBrk="1" hangingPunct="1">
              <a:buFont typeface="Wingdings" pitchFamily="2" charset="2"/>
              <a:buNone/>
              <a:defRPr/>
            </a:pPr>
            <a:r>
              <a:rPr lang="en-US" altLang="zh-CN" sz="2500" b="1" dirty="0" err="1" smtClean="0">
                <a:effectLst>
                  <a:outerShdw blurRad="38100" dist="38100" dir="2700000" algn="tl">
                    <a:srgbClr val="C0C0C0"/>
                  </a:outerShdw>
                </a:effectLst>
                <a:latin typeface="Times New Roman" pitchFamily="18" charset="0"/>
                <a:ea typeface="楷体_GB2312" pitchFamily="49" charset="-122"/>
              </a:rPr>
              <a:t>D</a:t>
            </a:r>
            <a:r>
              <a:rPr lang="en-US" altLang="zh-CN" sz="2500" b="1" baseline="-25000" dirty="0" err="1" smtClean="0">
                <a:effectLst>
                  <a:outerShdw blurRad="38100" dist="38100" dir="2700000" algn="tl">
                    <a:srgbClr val="C0C0C0"/>
                  </a:outerShdw>
                </a:effectLst>
                <a:latin typeface="Times New Roman" pitchFamily="18" charset="0"/>
                <a:ea typeface="楷体_GB2312" pitchFamily="49" charset="-122"/>
              </a:rPr>
              <a:t>n</a:t>
            </a:r>
            <a:r>
              <a:rPr lang="zh-CN" altLang="en-US" sz="2500" b="1" dirty="0" smtClean="0">
                <a:effectLst>
                  <a:outerShdw blurRad="38100" dist="38100" dir="2700000" algn="tl">
                    <a:srgbClr val="C0C0C0"/>
                  </a:outerShdw>
                </a:effectLst>
                <a:latin typeface="Times New Roman" pitchFamily="18" charset="0"/>
                <a:ea typeface="楷体_GB2312" pitchFamily="49" charset="-122"/>
              </a:rPr>
              <a:t>是该领域问题的所有输入的集合，任一输入 </a:t>
            </a:r>
            <a:r>
              <a:rPr lang="en-US" altLang="zh-CN" sz="2500" b="1" dirty="0" err="1" smtClean="0">
                <a:effectLst>
                  <a:outerShdw blurRad="38100" dist="38100" dir="2700000" algn="tl">
                    <a:srgbClr val="C0C0C0"/>
                  </a:outerShdw>
                </a:effectLst>
                <a:latin typeface="Times New Roman" pitchFamily="18" charset="0"/>
                <a:ea typeface="楷体_GB2312" pitchFamily="49" charset="-122"/>
              </a:rPr>
              <a:t>I∈D</a:t>
            </a:r>
            <a:r>
              <a:rPr lang="en-US" altLang="zh-CN" sz="2500" b="1" baseline="-25000" dirty="0" err="1" smtClean="0">
                <a:effectLst>
                  <a:outerShdw blurRad="38100" dist="38100" dir="2700000" algn="tl">
                    <a:srgbClr val="C0C0C0"/>
                  </a:outerShdw>
                </a:effectLst>
                <a:latin typeface="Times New Roman" pitchFamily="18" charset="0"/>
                <a:ea typeface="楷体_GB2312" pitchFamily="49" charset="-122"/>
              </a:rPr>
              <a:t>n</a:t>
            </a:r>
            <a:r>
              <a:rPr lang="zh-CN" altLang="en-US" sz="2500" b="1" dirty="0" smtClean="0">
                <a:effectLst>
                  <a:outerShdw blurRad="38100" dist="38100" dir="2700000" algn="tl">
                    <a:srgbClr val="C0C0C0"/>
                  </a:outerShdw>
                </a:effectLst>
                <a:latin typeface="Times New Roman" pitchFamily="18" charset="0"/>
                <a:ea typeface="楷体_GB2312" pitchFamily="49" charset="-122"/>
              </a:rPr>
              <a:t>，</a:t>
            </a:r>
            <a:r>
              <a:rPr lang="en-US" altLang="zh-CN" sz="2500" b="1" dirty="0" smtClean="0">
                <a:effectLst>
                  <a:outerShdw blurRad="38100" dist="38100" dir="2700000" algn="tl">
                    <a:srgbClr val="C0C0C0"/>
                  </a:outerShdw>
                </a:effectLst>
                <a:latin typeface="Times New Roman" pitchFamily="18" charset="0"/>
                <a:ea typeface="楷体_GB2312" pitchFamily="49" charset="-122"/>
              </a:rPr>
              <a:t>P(I)</a:t>
            </a:r>
            <a:r>
              <a:rPr lang="zh-CN" altLang="en-US" sz="2500" b="1" dirty="0" smtClean="0">
                <a:effectLst>
                  <a:outerShdw blurRad="38100" dist="38100" dir="2700000" algn="tl">
                    <a:srgbClr val="C0C0C0"/>
                  </a:outerShdw>
                </a:effectLst>
                <a:latin typeface="Times New Roman" pitchFamily="18" charset="0"/>
                <a:ea typeface="楷体_GB2312" pitchFamily="49" charset="-122"/>
              </a:rPr>
              <a:t>是</a:t>
            </a:r>
            <a:r>
              <a:rPr lang="en-US" altLang="zh-CN" sz="2500" b="1" dirty="0" smtClean="0">
                <a:effectLst>
                  <a:outerShdw blurRad="38100" dist="38100" dir="2700000" algn="tl">
                    <a:srgbClr val="C0C0C0"/>
                  </a:outerShdw>
                </a:effectLst>
                <a:latin typeface="Times New Roman" pitchFamily="18" charset="0"/>
                <a:ea typeface="楷体_GB2312" pitchFamily="49" charset="-122"/>
              </a:rPr>
              <a:t>I</a:t>
            </a:r>
            <a:r>
              <a:rPr lang="zh-CN" altLang="en-US" sz="2500" b="1" dirty="0" smtClean="0">
                <a:effectLst>
                  <a:outerShdw blurRad="38100" dist="38100" dir="2700000" algn="tl">
                    <a:srgbClr val="C0C0C0"/>
                  </a:outerShdw>
                </a:effectLst>
                <a:latin typeface="Times New Roman" pitchFamily="18" charset="0"/>
                <a:ea typeface="楷体_GB2312" pitchFamily="49" charset="-122"/>
              </a:rPr>
              <a:t>出现的频率，∑ </a:t>
            </a:r>
            <a:r>
              <a:rPr lang="en-US" altLang="zh-CN" sz="2500" b="1" dirty="0" smtClean="0">
                <a:effectLst>
                  <a:outerShdw blurRad="38100" dist="38100" dir="2700000" algn="tl">
                    <a:srgbClr val="C0C0C0"/>
                  </a:outerShdw>
                </a:effectLst>
                <a:latin typeface="Times New Roman" pitchFamily="18" charset="0"/>
                <a:ea typeface="楷体_GB2312" pitchFamily="49" charset="-122"/>
              </a:rPr>
              <a:t>P(I)=1</a:t>
            </a:r>
            <a:r>
              <a:rPr lang="zh-CN" altLang="en-US" sz="2500" b="1" dirty="0" smtClean="0">
                <a:effectLst>
                  <a:outerShdw blurRad="38100" dist="38100" dir="2700000" algn="tl">
                    <a:srgbClr val="C0C0C0"/>
                  </a:outerShdw>
                </a:effectLst>
                <a:latin typeface="Times New Roman" pitchFamily="18" charset="0"/>
                <a:ea typeface="楷体_GB2312" pitchFamily="49" charset="-122"/>
              </a:rPr>
              <a:t>，</a:t>
            </a:r>
            <a:r>
              <a:rPr lang="en-US" altLang="zh-CN" sz="2500" b="1" u="sng" dirty="0" smtClean="0">
                <a:effectLst>
                  <a:outerShdw blurRad="38100" dist="38100" dir="2700000" algn="tl">
                    <a:srgbClr val="C0C0C0"/>
                  </a:outerShdw>
                </a:effectLst>
                <a:latin typeface="黑体" pitchFamily="49" charset="-122"/>
                <a:ea typeface="黑体" pitchFamily="49" charset="-122"/>
              </a:rPr>
              <a:t>T(I)</a:t>
            </a:r>
            <a:r>
              <a:rPr lang="zh-CN" altLang="en-US" sz="2500" b="1" u="sng" dirty="0" smtClean="0">
                <a:effectLst>
                  <a:outerShdw blurRad="38100" dist="38100" dir="2700000" algn="tl">
                    <a:srgbClr val="C0C0C0"/>
                  </a:outerShdw>
                </a:effectLst>
                <a:latin typeface="黑体" pitchFamily="49" charset="-122"/>
                <a:ea typeface="黑体" pitchFamily="49" charset="-122"/>
              </a:rPr>
              <a:t>是（解决该领域问题的）算法在输入</a:t>
            </a:r>
            <a:r>
              <a:rPr lang="en-US" altLang="zh-CN" sz="2500" b="1" u="sng" dirty="0" smtClean="0">
                <a:effectLst>
                  <a:outerShdw blurRad="38100" dist="38100" dir="2700000" algn="tl">
                    <a:srgbClr val="C0C0C0"/>
                  </a:outerShdw>
                </a:effectLst>
                <a:latin typeface="黑体" pitchFamily="49" charset="-122"/>
                <a:ea typeface="黑体" pitchFamily="49" charset="-122"/>
              </a:rPr>
              <a:t>I</a:t>
            </a:r>
            <a:r>
              <a:rPr lang="zh-CN" altLang="en-US" sz="2500" b="1" u="sng" dirty="0" smtClean="0">
                <a:effectLst>
                  <a:outerShdw blurRad="38100" dist="38100" dir="2700000" algn="tl">
                    <a:srgbClr val="C0C0C0"/>
                  </a:outerShdw>
                </a:effectLst>
                <a:latin typeface="黑体" pitchFamily="49" charset="-122"/>
                <a:ea typeface="黑体" pitchFamily="49" charset="-122"/>
              </a:rPr>
              <a:t>下所执行的基本运算次数</a:t>
            </a:r>
            <a:r>
              <a:rPr lang="zh-CN" altLang="en-US" sz="2500" b="1" dirty="0" smtClean="0">
                <a:effectLst>
                  <a:outerShdw blurRad="38100" dist="38100" dir="2700000" algn="tl">
                    <a:srgbClr val="C0C0C0"/>
                  </a:outerShdw>
                </a:effectLst>
                <a:latin typeface="Times New Roman" pitchFamily="18" charset="0"/>
                <a:ea typeface="楷体_GB2312" pitchFamily="49" charset="-122"/>
              </a:rPr>
              <a:t>。</a:t>
            </a:r>
            <a:endParaRPr lang="en-US" altLang="zh-CN" sz="2500" b="1" dirty="0" smtClean="0">
              <a:effectLst>
                <a:outerShdw blurRad="38100" dist="38100" dir="2700000" algn="tl">
                  <a:srgbClr val="C0C0C0"/>
                </a:outerShdw>
              </a:effectLst>
              <a:latin typeface="Times New Roman" pitchFamily="18" charset="0"/>
              <a:ea typeface="楷体_GB2312" pitchFamily="49" charset="-122"/>
            </a:endParaRPr>
          </a:p>
          <a:p>
            <a:pPr marL="0" indent="360363" eaLnBrk="1" hangingPunct="1">
              <a:buFont typeface="Wingdings" pitchFamily="2" charset="2"/>
              <a:buNone/>
              <a:defRPr/>
            </a:pPr>
            <a:r>
              <a:rPr lang="zh-CN" altLang="en-US" sz="2500" b="1" dirty="0" smtClean="0">
                <a:effectLst>
                  <a:outerShdw blurRad="38100" dist="38100" dir="2700000" algn="tl">
                    <a:srgbClr val="C0C0C0"/>
                  </a:outerShdw>
                </a:effectLst>
                <a:latin typeface="Times New Roman" pitchFamily="18" charset="0"/>
                <a:ea typeface="楷体_GB2312" pitchFamily="49" charset="-122"/>
              </a:rPr>
              <a:t>该算法的最坏复杂性为：</a:t>
            </a:r>
          </a:p>
          <a:p>
            <a:pPr eaLnBrk="1" hangingPunct="1">
              <a:lnSpc>
                <a:spcPct val="80000"/>
              </a:lnSpc>
              <a:buFont typeface="Wingdings" pitchFamily="2" charset="2"/>
              <a:buNone/>
              <a:defRPr/>
            </a:pPr>
            <a:r>
              <a:rPr lang="zh-CN" altLang="en-US" sz="2500" b="1" dirty="0" smtClean="0">
                <a:effectLst>
                  <a:outerShdw blurRad="38100" dist="38100" dir="2700000" algn="tl">
                    <a:srgbClr val="C0C0C0"/>
                  </a:outerShdw>
                </a:effectLst>
                <a:latin typeface="Times New Roman" pitchFamily="18" charset="0"/>
                <a:ea typeface="楷体_GB2312" pitchFamily="49" charset="-122"/>
              </a:rPr>
              <a:t>                 </a:t>
            </a:r>
            <a:r>
              <a:rPr lang="en-US" altLang="zh-CN" sz="2500" b="1" dirty="0" smtClean="0">
                <a:effectLst>
                  <a:outerShdw blurRad="38100" dist="38100" dir="2700000" algn="tl">
                    <a:srgbClr val="C0C0C0"/>
                  </a:outerShdw>
                </a:effectLst>
                <a:latin typeface="Times New Roman" pitchFamily="18" charset="0"/>
                <a:ea typeface="楷体_GB2312" pitchFamily="49" charset="-122"/>
              </a:rPr>
              <a:t>W(n)=max{T(I)}</a:t>
            </a:r>
          </a:p>
          <a:p>
            <a:pPr eaLnBrk="1" hangingPunct="1">
              <a:lnSpc>
                <a:spcPct val="80000"/>
              </a:lnSpc>
              <a:buFont typeface="Wingdings" pitchFamily="2" charset="2"/>
              <a:buNone/>
              <a:defRPr/>
            </a:pPr>
            <a:r>
              <a:rPr lang="en-US" altLang="zh-CN" sz="2500" b="1" dirty="0" smtClean="0">
                <a:effectLst>
                  <a:outerShdw blurRad="38100" dist="38100" dir="2700000" algn="tl">
                    <a:srgbClr val="C0C0C0"/>
                  </a:outerShdw>
                </a:effectLst>
                <a:latin typeface="Times New Roman" pitchFamily="18" charset="0"/>
                <a:ea typeface="楷体_GB2312" pitchFamily="49" charset="-122"/>
              </a:rPr>
              <a:t>	</a:t>
            </a:r>
            <a:r>
              <a:rPr lang="zh-CN" altLang="zh-CN" sz="2500" b="1" dirty="0" smtClean="0">
                <a:effectLst>
                  <a:outerShdw blurRad="38100" dist="38100" dir="2700000" algn="tl">
                    <a:srgbClr val="C0C0C0"/>
                  </a:outerShdw>
                </a:effectLst>
                <a:latin typeface="Times New Roman" pitchFamily="18" charset="0"/>
                <a:ea typeface="楷体_GB2312" pitchFamily="49" charset="-122"/>
              </a:rPr>
              <a:t>该算法的最好复杂性为：</a:t>
            </a:r>
            <a:endParaRPr lang="en-US" altLang="zh-CN" sz="2500" b="1" dirty="0" smtClean="0">
              <a:effectLst>
                <a:outerShdw blurRad="38100" dist="38100" dir="2700000" algn="tl">
                  <a:srgbClr val="C0C0C0"/>
                </a:outerShdw>
              </a:effectLst>
              <a:latin typeface="Times New Roman" pitchFamily="18" charset="0"/>
              <a:ea typeface="楷体_GB2312" pitchFamily="49" charset="-122"/>
            </a:endParaRPr>
          </a:p>
          <a:p>
            <a:pPr eaLnBrk="1" hangingPunct="1">
              <a:lnSpc>
                <a:spcPct val="80000"/>
              </a:lnSpc>
              <a:buFont typeface="Wingdings" pitchFamily="2" charset="2"/>
              <a:buNone/>
              <a:defRPr/>
            </a:pPr>
            <a:r>
              <a:rPr lang="zh-CN" altLang="en-US" sz="2500" b="1" dirty="0" smtClean="0">
                <a:effectLst>
                  <a:outerShdw blurRad="38100" dist="38100" dir="2700000" algn="tl">
                    <a:srgbClr val="C0C0C0"/>
                  </a:outerShdw>
                </a:effectLst>
                <a:latin typeface="Times New Roman" pitchFamily="18" charset="0"/>
                <a:ea typeface="楷体_GB2312" pitchFamily="49" charset="-122"/>
              </a:rPr>
              <a:t> </a:t>
            </a:r>
            <a:r>
              <a:rPr lang="en-US" altLang="zh-CN" sz="2500" b="1" dirty="0" smtClean="0">
                <a:effectLst>
                  <a:outerShdw blurRad="38100" dist="38100" dir="2700000" algn="tl">
                    <a:srgbClr val="C0C0C0"/>
                  </a:outerShdw>
                </a:effectLst>
                <a:latin typeface="Times New Roman" pitchFamily="18" charset="0"/>
                <a:ea typeface="楷体_GB2312" pitchFamily="49" charset="-122"/>
              </a:rPr>
              <a:t>		     W(n)=min{T(I)}</a:t>
            </a:r>
            <a:endParaRPr lang="zh-CN" altLang="zh-CN" sz="2500" b="1" dirty="0" smtClean="0">
              <a:effectLst>
                <a:outerShdw blurRad="38100" dist="38100" dir="2700000" algn="tl">
                  <a:srgbClr val="C0C0C0"/>
                </a:outerShdw>
              </a:effectLst>
              <a:latin typeface="Times New Roman" pitchFamily="18" charset="0"/>
              <a:ea typeface="楷体_GB2312" pitchFamily="49" charset="-122"/>
            </a:endParaRPr>
          </a:p>
          <a:p>
            <a:pPr marL="0" indent="360363" eaLnBrk="1" hangingPunct="1">
              <a:buFont typeface="Wingdings" pitchFamily="2" charset="2"/>
              <a:buNone/>
              <a:defRPr/>
            </a:pPr>
            <a:r>
              <a:rPr lang="zh-CN" altLang="en-US" sz="2400" b="1" dirty="0" smtClean="0">
                <a:effectLst>
                  <a:outerShdw blurRad="38100" dist="38100" dir="2700000" algn="tl">
                    <a:srgbClr val="C0C0C0"/>
                  </a:outerShdw>
                </a:effectLst>
                <a:latin typeface="Times New Roman" pitchFamily="18" charset="0"/>
                <a:ea typeface="楷体_GB2312" pitchFamily="49" charset="-122"/>
              </a:rPr>
              <a:t>该算法的期望复杂性为：</a:t>
            </a:r>
          </a:p>
          <a:p>
            <a:pPr eaLnBrk="1" hangingPunct="1">
              <a:lnSpc>
                <a:spcPct val="80000"/>
              </a:lnSpc>
              <a:buFont typeface="Wingdings" pitchFamily="2" charset="2"/>
              <a:buNone/>
              <a:defRPr/>
            </a:pPr>
            <a:r>
              <a:rPr lang="zh-CN" altLang="en-US" sz="2400" b="1" dirty="0" smtClean="0">
                <a:effectLst>
                  <a:outerShdw blurRad="38100" dist="38100" dir="2700000" algn="tl">
                    <a:srgbClr val="C0C0C0"/>
                  </a:outerShdw>
                </a:effectLst>
                <a:latin typeface="Times New Roman" pitchFamily="18" charset="0"/>
                <a:ea typeface="楷体_GB2312" pitchFamily="49" charset="-122"/>
              </a:rPr>
              <a:t>                </a:t>
            </a:r>
            <a:r>
              <a:rPr lang="en-US" altLang="zh-CN" sz="2400" b="1" dirty="0" smtClean="0">
                <a:effectLst>
                  <a:outerShdw blurRad="38100" dist="38100" dir="2700000" algn="tl">
                    <a:srgbClr val="C0C0C0"/>
                  </a:outerShdw>
                </a:effectLst>
                <a:latin typeface="Times New Roman" pitchFamily="18" charset="0"/>
                <a:ea typeface="楷体_GB2312" pitchFamily="49" charset="-122"/>
              </a:rPr>
              <a:t>E(n)= ∑{P(I)*T(I)}</a:t>
            </a:r>
          </a:p>
          <a:p>
            <a:pPr eaLnBrk="1" hangingPunct="1">
              <a:lnSpc>
                <a:spcPct val="80000"/>
              </a:lnSpc>
              <a:buFont typeface="Wingdings" pitchFamily="2" charset="2"/>
              <a:buNone/>
              <a:defRPr/>
            </a:pPr>
            <a:endParaRPr lang="en-US" altLang="zh-CN" sz="2400" dirty="0" smtClean="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diamond(out)">
                                      <p:cBhvr>
                                        <p:cTn id="7" dur="500"/>
                                        <p:tgtEl>
                                          <p:spTgt spid="19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diamond(out)">
                                      <p:cBhvr>
                                        <p:cTn id="12" dur="500"/>
                                        <p:tgtEl>
                                          <p:spTgt spid="194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32" fill="hold"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diamond(out)">
                                      <p:cBhvr>
                                        <p:cTn id="17" dur="500"/>
                                        <p:tgtEl>
                                          <p:spTgt spid="19459">
                                            <p:txEl>
                                              <p:pRg st="2" end="2"/>
                                            </p:txEl>
                                          </p:spTgt>
                                        </p:tgtEl>
                                      </p:cBhvr>
                                    </p:animEffect>
                                  </p:childTnLst>
                                </p:cTn>
                              </p:par>
                              <p:par>
                                <p:cTn id="18" presetID="8" presetClass="entr" presetSubtype="32" fill="hold" nodeType="withEffect">
                                  <p:stCondLst>
                                    <p:cond delay="0"/>
                                  </p:stCondLst>
                                  <p:childTnLst>
                                    <p:set>
                                      <p:cBhvr>
                                        <p:cTn id="19" dur="1" fill="hold">
                                          <p:stCondLst>
                                            <p:cond delay="0"/>
                                          </p:stCondLst>
                                        </p:cTn>
                                        <p:tgtEl>
                                          <p:spTgt spid="19459">
                                            <p:txEl>
                                              <p:pRg st="3" end="3"/>
                                            </p:txEl>
                                          </p:spTgt>
                                        </p:tgtEl>
                                        <p:attrNameLst>
                                          <p:attrName>style.visibility</p:attrName>
                                        </p:attrNameLst>
                                      </p:cBhvr>
                                      <p:to>
                                        <p:strVal val="visible"/>
                                      </p:to>
                                    </p:set>
                                    <p:animEffect transition="in" filter="diamond(out)">
                                      <p:cBhvr>
                                        <p:cTn id="20" dur="500"/>
                                        <p:tgtEl>
                                          <p:spTgt spid="1945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32" fill="hold" nodeType="clickEffect">
                                  <p:stCondLst>
                                    <p:cond delay="0"/>
                                  </p:stCondLst>
                                  <p:childTnLst>
                                    <p:set>
                                      <p:cBhvr>
                                        <p:cTn id="24" dur="1" fill="hold">
                                          <p:stCondLst>
                                            <p:cond delay="0"/>
                                          </p:stCondLst>
                                        </p:cTn>
                                        <p:tgtEl>
                                          <p:spTgt spid="19459">
                                            <p:txEl>
                                              <p:pRg st="4" end="4"/>
                                            </p:txEl>
                                          </p:spTgt>
                                        </p:tgtEl>
                                        <p:attrNameLst>
                                          <p:attrName>style.visibility</p:attrName>
                                        </p:attrNameLst>
                                      </p:cBhvr>
                                      <p:to>
                                        <p:strVal val="visible"/>
                                      </p:to>
                                    </p:set>
                                    <p:animEffect transition="in" filter="diamond(out)">
                                      <p:cBhvr>
                                        <p:cTn id="25" dur="500"/>
                                        <p:tgtEl>
                                          <p:spTgt spid="19459">
                                            <p:txEl>
                                              <p:pRg st="4" end="4"/>
                                            </p:txEl>
                                          </p:spTgt>
                                        </p:tgtEl>
                                      </p:cBhvr>
                                    </p:animEffect>
                                  </p:childTnLst>
                                </p:cTn>
                              </p:par>
                              <p:par>
                                <p:cTn id="26" presetID="8" presetClass="entr" presetSubtype="32" fill="hold" nodeType="withEffect">
                                  <p:stCondLst>
                                    <p:cond delay="0"/>
                                  </p:stCondLst>
                                  <p:childTnLst>
                                    <p:set>
                                      <p:cBhvr>
                                        <p:cTn id="27" dur="1" fill="hold">
                                          <p:stCondLst>
                                            <p:cond delay="0"/>
                                          </p:stCondLst>
                                        </p:cTn>
                                        <p:tgtEl>
                                          <p:spTgt spid="19459">
                                            <p:txEl>
                                              <p:pRg st="5" end="5"/>
                                            </p:txEl>
                                          </p:spTgt>
                                        </p:tgtEl>
                                        <p:attrNameLst>
                                          <p:attrName>style.visibility</p:attrName>
                                        </p:attrNameLst>
                                      </p:cBhvr>
                                      <p:to>
                                        <p:strVal val="visible"/>
                                      </p:to>
                                    </p:set>
                                    <p:animEffect transition="in" filter="diamond(out)">
                                      <p:cBhvr>
                                        <p:cTn id="28" dur="500"/>
                                        <p:tgtEl>
                                          <p:spTgt spid="19459">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32" fill="hold" nodeType="clickEffect">
                                  <p:stCondLst>
                                    <p:cond delay="0"/>
                                  </p:stCondLst>
                                  <p:childTnLst>
                                    <p:set>
                                      <p:cBhvr>
                                        <p:cTn id="32" dur="1" fill="hold">
                                          <p:stCondLst>
                                            <p:cond delay="0"/>
                                          </p:stCondLst>
                                        </p:cTn>
                                        <p:tgtEl>
                                          <p:spTgt spid="19459">
                                            <p:txEl>
                                              <p:pRg st="6" end="6"/>
                                            </p:txEl>
                                          </p:spTgt>
                                        </p:tgtEl>
                                        <p:attrNameLst>
                                          <p:attrName>style.visibility</p:attrName>
                                        </p:attrNameLst>
                                      </p:cBhvr>
                                      <p:to>
                                        <p:strVal val="visible"/>
                                      </p:to>
                                    </p:set>
                                    <p:animEffect transition="in" filter="diamond(out)">
                                      <p:cBhvr>
                                        <p:cTn id="33" dur="500"/>
                                        <p:tgtEl>
                                          <p:spTgt spid="19459">
                                            <p:txEl>
                                              <p:pRg st="6" end="6"/>
                                            </p:txEl>
                                          </p:spTgt>
                                        </p:tgtEl>
                                      </p:cBhvr>
                                    </p:animEffect>
                                  </p:childTnLst>
                                </p:cTn>
                              </p:par>
                              <p:par>
                                <p:cTn id="34" presetID="8" presetClass="entr" presetSubtype="32" fill="hold" nodeType="withEffect">
                                  <p:stCondLst>
                                    <p:cond delay="0"/>
                                  </p:stCondLst>
                                  <p:childTnLst>
                                    <p:set>
                                      <p:cBhvr>
                                        <p:cTn id="35" dur="1" fill="hold">
                                          <p:stCondLst>
                                            <p:cond delay="0"/>
                                          </p:stCondLst>
                                        </p:cTn>
                                        <p:tgtEl>
                                          <p:spTgt spid="19459">
                                            <p:txEl>
                                              <p:pRg st="7" end="7"/>
                                            </p:txEl>
                                          </p:spTgt>
                                        </p:tgtEl>
                                        <p:attrNameLst>
                                          <p:attrName>style.visibility</p:attrName>
                                        </p:attrNameLst>
                                      </p:cBhvr>
                                      <p:to>
                                        <p:strVal val="visible"/>
                                      </p:to>
                                    </p:set>
                                    <p:animEffect transition="in" filter="diamond(out)">
                                      <p:cBhvr>
                                        <p:cTn id="36" dur="500"/>
                                        <p:tgtEl>
                                          <p:spTgt spid="194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Rot="1" noChangeArrowheads="1"/>
          </p:cNvSpPr>
          <p:nvPr>
            <p:ph idx="1"/>
          </p:nvPr>
        </p:nvSpPr>
        <p:spPr>
          <a:xfrm>
            <a:off x="571500" y="714375"/>
            <a:ext cx="8267700" cy="5761038"/>
          </a:xfrm>
        </p:spPr>
        <p:txBody>
          <a:bodyPr/>
          <a:lstStyle/>
          <a:p>
            <a:pPr eaLnBrk="1" hangingPunct="1">
              <a:lnSpc>
                <a:spcPct val="90000"/>
              </a:lnSpc>
              <a:spcBef>
                <a:spcPct val="0"/>
              </a:spcBef>
              <a:buFont typeface="Wingdings" pitchFamily="2" charset="2"/>
              <a:buNone/>
            </a:pPr>
            <a:r>
              <a:rPr lang="zh-CN" altLang="en-US" b="1" smtClean="0">
                <a:latin typeface="Times New Roman" pitchFamily="18" charset="0"/>
                <a:ea typeface="楷体_GB2312" pitchFamily="49" charset="-122"/>
              </a:rPr>
              <a:t>实数数组</a:t>
            </a:r>
            <a:r>
              <a:rPr lang="en-US" altLang="zh-CN" b="1" smtClean="0">
                <a:latin typeface="Times New Roman" pitchFamily="18" charset="0"/>
                <a:ea typeface="楷体_GB2312" pitchFamily="49" charset="-122"/>
              </a:rPr>
              <a:t>R</a:t>
            </a:r>
            <a:r>
              <a:rPr lang="zh-CN" altLang="en-US" b="1" smtClean="0">
                <a:latin typeface="Times New Roman" pitchFamily="18" charset="0"/>
                <a:ea typeface="楷体_GB2312" pitchFamily="49" charset="-122"/>
              </a:rPr>
              <a:t>由</a:t>
            </a:r>
            <a:r>
              <a:rPr lang="en-US" altLang="zh-CN" b="1" smtClean="0">
                <a:latin typeface="Times New Roman" pitchFamily="18" charset="0"/>
                <a:ea typeface="楷体_GB2312" pitchFamily="49" charset="-122"/>
              </a:rPr>
              <a:t>n</a:t>
            </a:r>
            <a:r>
              <a:rPr lang="zh-CN" altLang="en-US" b="1" smtClean="0">
                <a:latin typeface="Times New Roman" pitchFamily="18" charset="0"/>
                <a:ea typeface="楷体_GB2312" pitchFamily="49" charset="-122"/>
              </a:rPr>
              <a:t>个元素组成，给定一个实数</a:t>
            </a:r>
            <a:r>
              <a:rPr lang="en-US" altLang="zh-CN" b="1" smtClean="0">
                <a:latin typeface="Times New Roman" pitchFamily="18" charset="0"/>
                <a:ea typeface="楷体_GB2312" pitchFamily="49" charset="-122"/>
              </a:rPr>
              <a:t>K</a:t>
            </a:r>
            <a:r>
              <a:rPr lang="zh-CN" altLang="en-US" b="1" smtClean="0">
                <a:latin typeface="Times New Roman" pitchFamily="18" charset="0"/>
                <a:ea typeface="楷体_GB2312" pitchFamily="49" charset="-122"/>
              </a:rPr>
              <a:t>，试确定</a:t>
            </a:r>
            <a:r>
              <a:rPr lang="en-US" altLang="zh-CN" b="1" smtClean="0">
                <a:latin typeface="Times New Roman" pitchFamily="18" charset="0"/>
                <a:ea typeface="楷体_GB2312" pitchFamily="49" charset="-122"/>
              </a:rPr>
              <a:t>K</a:t>
            </a:r>
            <a:r>
              <a:rPr lang="zh-CN" altLang="en-US" b="1" smtClean="0">
                <a:latin typeface="Times New Roman" pitchFamily="18" charset="0"/>
                <a:ea typeface="楷体_GB2312" pitchFamily="49" charset="-122"/>
              </a:rPr>
              <a:t>是否是</a:t>
            </a:r>
            <a:r>
              <a:rPr lang="en-US" altLang="zh-CN" b="1" smtClean="0">
                <a:latin typeface="Times New Roman" pitchFamily="18" charset="0"/>
                <a:ea typeface="楷体_GB2312" pitchFamily="49" charset="-122"/>
              </a:rPr>
              <a:t>R</a:t>
            </a:r>
            <a:r>
              <a:rPr lang="zh-CN" altLang="en-US" b="1" smtClean="0">
                <a:latin typeface="Times New Roman" pitchFamily="18" charset="0"/>
                <a:ea typeface="楷体_GB2312" pitchFamily="49" charset="-122"/>
              </a:rPr>
              <a:t>的元素</a:t>
            </a:r>
          </a:p>
          <a:p>
            <a:pPr eaLnBrk="1" hangingPunct="1">
              <a:lnSpc>
                <a:spcPct val="90000"/>
              </a:lnSpc>
              <a:spcBef>
                <a:spcPct val="30000"/>
              </a:spcBef>
              <a:buFont typeface="Wingdings" pitchFamily="2" charset="2"/>
              <a:buNone/>
            </a:pPr>
            <a:r>
              <a:rPr lang="zh-CN" altLang="en-US" sz="2800" b="1" smtClean="0">
                <a:latin typeface="Times New Roman" pitchFamily="18" charset="0"/>
                <a:ea typeface="楷体_GB2312" pitchFamily="49" charset="-122"/>
              </a:rPr>
              <a:t>算法</a:t>
            </a:r>
            <a:r>
              <a:rPr lang="en-US" altLang="zh-CN" sz="2800" b="1" smtClean="0">
                <a:latin typeface="Times New Roman" pitchFamily="18" charset="0"/>
                <a:ea typeface="楷体_GB2312" pitchFamily="49" charset="-122"/>
              </a:rPr>
              <a:t>F(R, n, K. i)</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F1. [</a:t>
            </a:r>
            <a:r>
              <a:rPr lang="zh-CN" altLang="en-US" sz="2800" b="1" smtClean="0">
                <a:latin typeface="Times New Roman" pitchFamily="18" charset="0"/>
                <a:ea typeface="楷体_GB2312" pitchFamily="49" charset="-122"/>
              </a:rPr>
              <a:t>初始化</a:t>
            </a:r>
            <a:r>
              <a:rPr lang="en-US" altLang="zh-CN" sz="2800" b="1" smtClean="0">
                <a:latin typeface="Times New Roman" pitchFamily="18" charset="0"/>
                <a:ea typeface="楷体_GB2312" pitchFamily="49" charset="-122"/>
              </a:rPr>
              <a:t>]</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i ←1.</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F2 .[</a:t>
            </a:r>
            <a:r>
              <a:rPr lang="zh-CN" altLang="en-US" sz="2800" b="1" smtClean="0">
                <a:latin typeface="Times New Roman" pitchFamily="18" charset="0"/>
                <a:ea typeface="楷体_GB2312" pitchFamily="49" charset="-122"/>
              </a:rPr>
              <a:t>比较</a:t>
            </a:r>
            <a:r>
              <a:rPr lang="en-US" altLang="zh-CN" sz="2800" b="1" smtClean="0">
                <a:latin typeface="Times New Roman" pitchFamily="18" charset="0"/>
                <a:ea typeface="楷体_GB2312" pitchFamily="49" charset="-122"/>
              </a:rPr>
              <a:t>]</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WHILE  i≤n DO</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 IF </a:t>
            </a:r>
            <a:r>
              <a:rPr lang="en-US" altLang="zh-CN" b="1" smtClean="0">
                <a:latin typeface="黑体" pitchFamily="49" charset="-122"/>
                <a:ea typeface="黑体" pitchFamily="49" charset="-122"/>
              </a:rPr>
              <a:t>R[i]=K</a:t>
            </a:r>
            <a:r>
              <a:rPr lang="en-US" altLang="zh-CN" sz="2800" b="1" smtClean="0">
                <a:latin typeface="Times New Roman" pitchFamily="18" charset="0"/>
                <a:ea typeface="楷体_GB2312" pitchFamily="49" charset="-122"/>
              </a:rPr>
              <a:t> THEN  RETURN.</a:t>
            </a:r>
          </a:p>
          <a:p>
            <a:pPr eaLnBrk="1" hangingPunct="1">
              <a:lnSpc>
                <a:spcPct val="90000"/>
              </a:lnSpc>
              <a:spcBef>
                <a:spcPct val="0"/>
              </a:spcBef>
              <a:buFont typeface="Wingdings" pitchFamily="2" charset="2"/>
              <a:buNone/>
            </a:pPr>
            <a:r>
              <a:rPr lang="en-US" altLang="zh-CN" sz="2800" b="1" smtClean="0">
                <a:latin typeface="Times New Roman" pitchFamily="18" charset="0"/>
                <a:ea typeface="楷体_GB2312" pitchFamily="49" charset="-122"/>
              </a:rPr>
              <a:t>           i ← i+1) . ■</a:t>
            </a: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6" name="Rectangle 8"/>
          <p:cNvSpPr>
            <a:spLocks noChangeArrowheads="1"/>
          </p:cNvSpPr>
          <p:nvPr/>
        </p:nvSpPr>
        <p:spPr bwMode="auto">
          <a:xfrm>
            <a:off x="539750" y="655638"/>
            <a:ext cx="8064500" cy="384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 typeface="Wingdings" pitchFamily="2" charset="2"/>
              <a:buNone/>
              <a:defRPr/>
            </a:pPr>
            <a:r>
              <a:rPr lang="zh-CN" altLang="en-US" sz="2900" dirty="0">
                <a:ea typeface="黑体" pitchFamily="2" charset="-122"/>
                <a:cs typeface="Times New Roman" pitchFamily="18" charset="0"/>
              </a:rPr>
              <a:t>上例中，</a:t>
            </a:r>
            <a:r>
              <a:rPr lang="zh-CN" altLang="zh-CN" sz="2900" dirty="0">
                <a:ea typeface="黑体" pitchFamily="2" charset="-122"/>
                <a:cs typeface="Times New Roman" pitchFamily="18" charset="0"/>
              </a:rPr>
              <a:t>假定 </a:t>
            </a:r>
            <a:r>
              <a:rPr lang="en-US" altLang="zh-CN" sz="2900" i="1" dirty="0">
                <a:ea typeface="黑体" pitchFamily="2" charset="-122"/>
                <a:cs typeface="Times New Roman" pitchFamily="18" charset="0"/>
              </a:rPr>
              <a:t>q </a:t>
            </a:r>
            <a:r>
              <a:rPr lang="zh-CN" altLang="zh-CN" sz="2900" dirty="0">
                <a:ea typeface="黑体" pitchFamily="2" charset="-122"/>
                <a:cs typeface="Times New Roman" pitchFamily="18" charset="0"/>
              </a:rPr>
              <a:t>表示 </a:t>
            </a:r>
            <a:r>
              <a:rPr lang="en-US" altLang="zh-CN" sz="2900" i="1" dirty="0">
                <a:ea typeface="黑体" pitchFamily="2" charset="-122"/>
                <a:cs typeface="Times New Roman" pitchFamily="18" charset="0"/>
              </a:rPr>
              <a:t>K</a:t>
            </a:r>
            <a:r>
              <a:rPr lang="en-US" altLang="zh-CN" sz="2900" dirty="0">
                <a:ea typeface="黑体" pitchFamily="2" charset="-122"/>
                <a:cs typeface="Times New Roman" pitchFamily="18" charset="0"/>
              </a:rPr>
              <a:t> </a:t>
            </a:r>
            <a:r>
              <a:rPr lang="zh-CN" altLang="zh-CN" sz="2900" dirty="0">
                <a:ea typeface="黑体" pitchFamily="2" charset="-122"/>
                <a:cs typeface="Times New Roman" pitchFamily="18" charset="0"/>
              </a:rPr>
              <a:t>是 </a:t>
            </a:r>
            <a:r>
              <a:rPr lang="en-US" altLang="zh-CN" sz="2900" i="1" dirty="0">
                <a:ea typeface="黑体" pitchFamily="2" charset="-122"/>
                <a:cs typeface="Times New Roman" pitchFamily="18" charset="0"/>
              </a:rPr>
              <a:t>R</a:t>
            </a:r>
            <a:r>
              <a:rPr lang="en-US" altLang="zh-CN" sz="2900" dirty="0">
                <a:ea typeface="黑体" pitchFamily="2" charset="-122"/>
                <a:cs typeface="Times New Roman" pitchFamily="18" charset="0"/>
              </a:rPr>
              <a:t> </a:t>
            </a:r>
            <a:r>
              <a:rPr lang="zh-CN" altLang="zh-CN" sz="2900" dirty="0">
                <a:ea typeface="黑体" pitchFamily="2" charset="-122"/>
                <a:cs typeface="Times New Roman" pitchFamily="18" charset="0"/>
              </a:rPr>
              <a:t>中元素的概率，又假定</a:t>
            </a:r>
            <a:r>
              <a:rPr lang="en-US" altLang="zh-CN" sz="2900" i="1" dirty="0">
                <a:ea typeface="黑体" pitchFamily="2" charset="-122"/>
                <a:cs typeface="Times New Roman" pitchFamily="18" charset="0"/>
              </a:rPr>
              <a:t> K</a:t>
            </a:r>
            <a:r>
              <a:rPr lang="en-US" altLang="zh-CN" sz="2900" dirty="0">
                <a:ea typeface="黑体" pitchFamily="2" charset="-122"/>
                <a:cs typeface="Times New Roman" pitchFamily="18" charset="0"/>
              </a:rPr>
              <a:t> </a:t>
            </a:r>
            <a:r>
              <a:rPr lang="zh-CN" altLang="zh-CN" sz="2900" dirty="0">
                <a:ea typeface="黑体" pitchFamily="2" charset="-122"/>
                <a:cs typeface="Times New Roman" pitchFamily="18" charset="0"/>
              </a:rPr>
              <a:t>等于 </a:t>
            </a:r>
            <a:r>
              <a:rPr lang="en-US" altLang="zh-CN" sz="2900" i="1" dirty="0">
                <a:ea typeface="黑体" pitchFamily="2" charset="-122"/>
                <a:cs typeface="Times New Roman" pitchFamily="18" charset="0"/>
              </a:rPr>
              <a:t>R</a:t>
            </a:r>
            <a:r>
              <a:rPr lang="en-US" altLang="zh-CN" sz="2900" dirty="0">
                <a:ea typeface="黑体" pitchFamily="2" charset="-122"/>
                <a:cs typeface="Times New Roman" pitchFamily="18" charset="0"/>
              </a:rPr>
              <a:t> </a:t>
            </a:r>
            <a:r>
              <a:rPr lang="zh-CN" altLang="zh-CN" sz="2900" dirty="0">
                <a:ea typeface="黑体" pitchFamily="2" charset="-122"/>
                <a:cs typeface="Times New Roman" pitchFamily="18" charset="0"/>
              </a:rPr>
              <a:t>的每个元素有相同的概率。</a:t>
            </a:r>
            <a:endParaRPr lang="en-US" altLang="zh-CN" sz="2900" dirty="0">
              <a:ea typeface="黑体" pitchFamily="2" charset="-122"/>
              <a:cs typeface="Times New Roman" pitchFamily="18" charset="0"/>
            </a:endParaRPr>
          </a:p>
          <a:p>
            <a:pPr>
              <a:lnSpc>
                <a:spcPct val="120000"/>
              </a:lnSpc>
              <a:buFont typeface="Wingdings" pitchFamily="2" charset="2"/>
              <a:buNone/>
              <a:defRPr/>
            </a:pPr>
            <a:r>
              <a:rPr lang="zh-CN" altLang="zh-CN" sz="2900" dirty="0">
                <a:ea typeface="黑体" pitchFamily="2" charset="-122"/>
                <a:cs typeface="Times New Roman" pitchFamily="18" charset="0"/>
              </a:rPr>
              <a:t>令 </a:t>
            </a:r>
            <a:r>
              <a:rPr lang="en-US" altLang="zh-CN" sz="2900" i="1" dirty="0">
                <a:ea typeface="黑体" pitchFamily="2" charset="-122"/>
                <a:cs typeface="Times New Roman" pitchFamily="18" charset="0"/>
              </a:rPr>
              <a:t>D</a:t>
            </a:r>
            <a:r>
              <a:rPr lang="en-US" altLang="zh-CN" sz="2900" i="1" baseline="-25000" dirty="0">
                <a:ea typeface="黑体" pitchFamily="2" charset="-122"/>
                <a:cs typeface="Times New Roman" pitchFamily="18" charset="0"/>
              </a:rPr>
              <a:t>n</a:t>
            </a:r>
            <a:r>
              <a:rPr lang="en-US" altLang="zh-CN" sz="2900" i="1" dirty="0">
                <a:ea typeface="黑体" pitchFamily="2" charset="-122"/>
                <a:cs typeface="Times New Roman" pitchFamily="18" charset="0"/>
              </a:rPr>
              <a:t> </a:t>
            </a:r>
            <a:r>
              <a:rPr lang="en-US" altLang="zh-CN" sz="2900" dirty="0">
                <a:ea typeface="黑体" pitchFamily="2" charset="-122"/>
                <a:cs typeface="Times New Roman" pitchFamily="18" charset="0"/>
                <a:sym typeface="Symbol" pitchFamily="18" charset="2"/>
              </a:rPr>
              <a:t></a:t>
            </a:r>
            <a:r>
              <a:rPr lang="en-US" altLang="zh-CN" sz="2900" dirty="0">
                <a:ea typeface="黑体" pitchFamily="2" charset="-122"/>
                <a:cs typeface="Times New Roman" pitchFamily="18" charset="0"/>
              </a:rPr>
              <a:t> </a:t>
            </a:r>
            <a:r>
              <a:rPr lang="en-US" altLang="zh-CN" sz="2900" dirty="0">
                <a:ea typeface="黑体" pitchFamily="2" charset="-122"/>
                <a:cs typeface="Times New Roman" pitchFamily="18" charset="0"/>
                <a:sym typeface="Symbol" pitchFamily="18" charset="2"/>
              </a:rPr>
              <a:t></a:t>
            </a:r>
            <a:r>
              <a:rPr lang="en-US" altLang="zh-CN" sz="2900" i="1" dirty="0">
                <a:ea typeface="黑体" pitchFamily="2" charset="-122"/>
                <a:cs typeface="Times New Roman" pitchFamily="18" charset="0"/>
              </a:rPr>
              <a:t>I</a:t>
            </a:r>
            <a:r>
              <a:rPr lang="en-US" altLang="zh-CN" sz="2900" baseline="-25000" dirty="0">
                <a:ea typeface="黑体" pitchFamily="2" charset="-122"/>
                <a:cs typeface="Times New Roman" pitchFamily="18" charset="0"/>
              </a:rPr>
              <a:t>1</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I</a:t>
            </a:r>
            <a:r>
              <a:rPr lang="en-US" altLang="zh-CN" sz="2900" baseline="-25000" dirty="0">
                <a:ea typeface="黑体" pitchFamily="2" charset="-122"/>
                <a:cs typeface="Times New Roman" pitchFamily="18" charset="0"/>
              </a:rPr>
              <a:t>2</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I</a:t>
            </a:r>
            <a:r>
              <a:rPr lang="en-US" altLang="zh-CN" sz="2900" i="1" baseline="-25000" dirty="0">
                <a:ea typeface="黑体" pitchFamily="2" charset="-122"/>
                <a:cs typeface="Times New Roman" pitchFamily="18" charset="0"/>
              </a:rPr>
              <a:t>n </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I</a:t>
            </a:r>
            <a:r>
              <a:rPr lang="en-US" altLang="zh-CN" sz="2900" i="1" baseline="-25000" dirty="0">
                <a:ea typeface="黑体" pitchFamily="2" charset="-122"/>
                <a:cs typeface="Times New Roman" pitchFamily="18" charset="0"/>
              </a:rPr>
              <a:t>n</a:t>
            </a:r>
            <a:r>
              <a:rPr lang="en-US" altLang="zh-CN" sz="2900" baseline="-25000" dirty="0">
                <a:ea typeface="黑体" pitchFamily="2" charset="-122"/>
                <a:cs typeface="Times New Roman" pitchFamily="18" charset="0"/>
              </a:rPr>
              <a:t>+1</a:t>
            </a:r>
            <a:r>
              <a:rPr lang="en-US" altLang="zh-CN" sz="2900" dirty="0">
                <a:ea typeface="黑体" pitchFamily="2" charset="-122"/>
                <a:cs typeface="Times New Roman" pitchFamily="18" charset="0"/>
                <a:sym typeface="Symbol" pitchFamily="18" charset="2"/>
              </a:rPr>
              <a:t></a:t>
            </a:r>
            <a:r>
              <a:rPr lang="zh-CN" altLang="zh-CN" sz="2900" dirty="0">
                <a:ea typeface="黑体" pitchFamily="2" charset="-122"/>
                <a:cs typeface="Times New Roman" pitchFamily="18" charset="0"/>
              </a:rPr>
              <a:t>，其中</a:t>
            </a:r>
            <a:endParaRPr lang="en-US" altLang="zh-CN" sz="2900" dirty="0">
              <a:ea typeface="黑体" pitchFamily="2" charset="-122"/>
              <a:cs typeface="Times New Roman" pitchFamily="18" charset="0"/>
            </a:endParaRPr>
          </a:p>
          <a:p>
            <a:pPr>
              <a:lnSpc>
                <a:spcPct val="120000"/>
              </a:lnSpc>
              <a:buFont typeface="Wingdings" pitchFamily="2" charset="2"/>
              <a:buNone/>
              <a:defRPr/>
            </a:pP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I</a:t>
            </a:r>
            <a:r>
              <a:rPr lang="en-US" altLang="zh-CN" sz="2900" i="1" baseline="-25000" dirty="0">
                <a:ea typeface="黑体" pitchFamily="2" charset="-122"/>
                <a:cs typeface="Times New Roman" pitchFamily="18" charset="0"/>
              </a:rPr>
              <a:t>j </a:t>
            </a:r>
            <a:r>
              <a:rPr lang="en-US" altLang="zh-CN" sz="2900" dirty="0">
                <a:ea typeface="黑体" pitchFamily="2" charset="-122"/>
                <a:cs typeface="Times New Roman" pitchFamily="18" charset="0"/>
              </a:rPr>
              <a:t>(1 </a:t>
            </a:r>
            <a:r>
              <a:rPr lang="en-US" altLang="zh-CN" sz="2900" dirty="0">
                <a:ea typeface="黑体" pitchFamily="2" charset="-122"/>
                <a:cs typeface="Times New Roman" pitchFamily="18" charset="0"/>
                <a:sym typeface="Symbol" pitchFamily="18" charset="2"/>
              </a:rPr>
              <a:t></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j </a:t>
            </a:r>
            <a:r>
              <a:rPr lang="en-US" altLang="zh-CN" sz="2900" dirty="0">
                <a:ea typeface="黑体" pitchFamily="2" charset="-122"/>
                <a:cs typeface="Times New Roman" pitchFamily="18" charset="0"/>
                <a:sym typeface="Symbol" pitchFamily="18" charset="2"/>
              </a:rPr>
              <a:t></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n</a:t>
            </a:r>
            <a:r>
              <a:rPr lang="en-US" altLang="zh-CN" sz="2900" dirty="0">
                <a:ea typeface="黑体" pitchFamily="2" charset="-122"/>
                <a:cs typeface="Times New Roman" pitchFamily="18" charset="0"/>
              </a:rPr>
              <a:t>) </a:t>
            </a:r>
            <a:r>
              <a:rPr lang="zh-CN" altLang="zh-CN" sz="2900" dirty="0">
                <a:ea typeface="黑体" pitchFamily="2" charset="-122"/>
                <a:cs typeface="Times New Roman" pitchFamily="18" charset="0"/>
              </a:rPr>
              <a:t>表示 </a:t>
            </a:r>
            <a:r>
              <a:rPr lang="en-US" altLang="zh-CN" sz="2900" i="1" dirty="0">
                <a:ea typeface="黑体" pitchFamily="2" charset="-122"/>
                <a:cs typeface="Times New Roman" pitchFamily="18" charset="0"/>
              </a:rPr>
              <a:t>K </a:t>
            </a:r>
            <a:r>
              <a:rPr lang="zh-CN" altLang="zh-CN" sz="2900" dirty="0">
                <a:ea typeface="黑体" pitchFamily="2" charset="-122"/>
                <a:cs typeface="Times New Roman" pitchFamily="18" charset="0"/>
              </a:rPr>
              <a:t>等于 </a:t>
            </a:r>
            <a:r>
              <a:rPr lang="en-US" altLang="zh-CN" sz="2900" i="1" dirty="0">
                <a:ea typeface="黑体" pitchFamily="2" charset="-122"/>
                <a:cs typeface="Times New Roman" pitchFamily="18" charset="0"/>
              </a:rPr>
              <a:t>R</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j </a:t>
            </a:r>
            <a:r>
              <a:rPr lang="en-US" altLang="zh-CN" sz="2900" dirty="0">
                <a:ea typeface="黑体" pitchFamily="2" charset="-122"/>
                <a:cs typeface="Times New Roman" pitchFamily="18" charset="0"/>
              </a:rPr>
              <a:t>] </a:t>
            </a:r>
            <a:r>
              <a:rPr lang="zh-CN" altLang="zh-CN" sz="2900" dirty="0">
                <a:ea typeface="黑体" pitchFamily="2" charset="-122"/>
                <a:cs typeface="Times New Roman" pitchFamily="18" charset="0"/>
              </a:rPr>
              <a:t>的任一输入</a:t>
            </a:r>
            <a:endParaRPr lang="en-US" altLang="zh-CN" sz="2900" dirty="0">
              <a:ea typeface="黑体" pitchFamily="2" charset="-122"/>
              <a:cs typeface="Times New Roman" pitchFamily="18" charset="0"/>
            </a:endParaRPr>
          </a:p>
          <a:p>
            <a:pPr>
              <a:lnSpc>
                <a:spcPct val="120000"/>
              </a:lnSpc>
              <a:buFont typeface="Wingdings" pitchFamily="2" charset="2"/>
              <a:buNone/>
              <a:defRPr/>
            </a:pPr>
            <a:r>
              <a:rPr lang="en-US" altLang="zh-CN" sz="2900" i="1" dirty="0">
                <a:ea typeface="黑体" pitchFamily="2" charset="-122"/>
                <a:cs typeface="Times New Roman" pitchFamily="18" charset="0"/>
              </a:rPr>
              <a:t>	I</a:t>
            </a:r>
            <a:r>
              <a:rPr lang="en-US" altLang="zh-CN" sz="2900" i="1" baseline="-25000" dirty="0">
                <a:ea typeface="黑体" pitchFamily="2" charset="-122"/>
                <a:cs typeface="Times New Roman" pitchFamily="18" charset="0"/>
              </a:rPr>
              <a:t>n</a:t>
            </a:r>
            <a:r>
              <a:rPr lang="en-US" altLang="zh-CN" sz="2900" baseline="-25000" dirty="0">
                <a:ea typeface="黑体" pitchFamily="2" charset="-122"/>
                <a:cs typeface="Times New Roman" pitchFamily="18" charset="0"/>
              </a:rPr>
              <a:t>+1 </a:t>
            </a:r>
            <a:r>
              <a:rPr lang="zh-CN" altLang="zh-CN" sz="2900" dirty="0">
                <a:ea typeface="黑体" pitchFamily="2" charset="-122"/>
                <a:cs typeface="Times New Roman" pitchFamily="18" charset="0"/>
              </a:rPr>
              <a:t>表示 </a:t>
            </a:r>
            <a:r>
              <a:rPr lang="en-US" altLang="zh-CN" sz="2900" i="1" dirty="0">
                <a:ea typeface="黑体" pitchFamily="2" charset="-122"/>
                <a:cs typeface="Times New Roman" pitchFamily="18" charset="0"/>
              </a:rPr>
              <a:t>K</a:t>
            </a:r>
            <a:r>
              <a:rPr lang="en-US" altLang="zh-CN" sz="2900" dirty="0">
                <a:ea typeface="黑体" pitchFamily="2" charset="-122"/>
                <a:cs typeface="Times New Roman" pitchFamily="18" charset="0"/>
              </a:rPr>
              <a:t> </a:t>
            </a:r>
            <a:r>
              <a:rPr lang="zh-CN" altLang="zh-CN" sz="2900" dirty="0">
                <a:ea typeface="黑体" pitchFamily="2" charset="-122"/>
                <a:cs typeface="Times New Roman" pitchFamily="18" charset="0"/>
              </a:rPr>
              <a:t>不是 </a:t>
            </a:r>
            <a:r>
              <a:rPr lang="en-US" altLang="zh-CN" sz="2900" i="1" dirty="0">
                <a:ea typeface="黑体" pitchFamily="2" charset="-122"/>
                <a:cs typeface="Times New Roman" pitchFamily="18" charset="0"/>
              </a:rPr>
              <a:t>R </a:t>
            </a:r>
            <a:r>
              <a:rPr lang="zh-CN" altLang="zh-CN" sz="2900" dirty="0">
                <a:ea typeface="黑体" pitchFamily="2" charset="-122"/>
                <a:cs typeface="Times New Roman" pitchFamily="18" charset="0"/>
              </a:rPr>
              <a:t>中元素的任一输入。</a:t>
            </a:r>
            <a:endParaRPr lang="en-US" altLang="zh-CN" sz="2900" dirty="0">
              <a:ea typeface="黑体" pitchFamily="2" charset="-122"/>
              <a:cs typeface="Times New Roman" pitchFamily="18" charset="0"/>
            </a:endParaRPr>
          </a:p>
          <a:p>
            <a:pPr>
              <a:lnSpc>
                <a:spcPct val="120000"/>
              </a:lnSpc>
              <a:buFont typeface="Wingdings" pitchFamily="2" charset="2"/>
              <a:buNone/>
              <a:defRPr/>
            </a:pPr>
            <a:r>
              <a:rPr lang="zh-CN" altLang="zh-CN" sz="2900" dirty="0">
                <a:ea typeface="黑体" pitchFamily="2" charset="-122"/>
                <a:cs typeface="Times New Roman" pitchFamily="18" charset="0"/>
              </a:rPr>
              <a:t>当</a:t>
            </a:r>
            <a:r>
              <a:rPr lang="en-US" altLang="zh-CN" sz="2900" dirty="0">
                <a:ea typeface="黑体" pitchFamily="2" charset="-122"/>
                <a:cs typeface="Times New Roman" pitchFamily="18" charset="0"/>
              </a:rPr>
              <a:t>1 </a:t>
            </a:r>
            <a:r>
              <a:rPr lang="en-US" altLang="zh-CN" sz="2900" dirty="0">
                <a:ea typeface="黑体" pitchFamily="2" charset="-122"/>
                <a:cs typeface="Times New Roman" pitchFamily="18" charset="0"/>
                <a:sym typeface="Symbol" pitchFamily="18" charset="2"/>
              </a:rPr>
              <a:t></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j </a:t>
            </a:r>
            <a:r>
              <a:rPr lang="en-US" altLang="zh-CN" sz="2900" dirty="0">
                <a:ea typeface="黑体" pitchFamily="2" charset="-122"/>
                <a:cs typeface="Times New Roman" pitchFamily="18" charset="0"/>
                <a:sym typeface="Symbol" pitchFamily="18" charset="2"/>
              </a:rPr>
              <a:t></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n</a:t>
            </a:r>
            <a:r>
              <a:rPr lang="zh-CN" altLang="zh-CN" sz="2900" dirty="0">
                <a:ea typeface="黑体" pitchFamily="2" charset="-122"/>
                <a:cs typeface="Times New Roman" pitchFamily="18" charset="0"/>
              </a:rPr>
              <a:t>时， </a:t>
            </a:r>
            <a:r>
              <a:rPr lang="en-US" altLang="zh-CN" sz="2900" i="1" dirty="0">
                <a:ea typeface="黑体" pitchFamily="2" charset="-122"/>
                <a:cs typeface="Times New Roman" pitchFamily="18" charset="0"/>
              </a:rPr>
              <a:t>P</a:t>
            </a:r>
            <a:r>
              <a:rPr lang="en-US" altLang="zh-CN" sz="2900" dirty="0">
                <a:ea typeface="黑体" pitchFamily="2" charset="-122"/>
                <a:cs typeface="Times New Roman" pitchFamily="18" charset="0"/>
              </a:rPr>
              <a:t>(</a:t>
            </a:r>
            <a:r>
              <a:rPr lang="en-US" altLang="zh-CN" sz="2900" i="1" dirty="0">
                <a:ea typeface="黑体" pitchFamily="2" charset="-122"/>
                <a:cs typeface="Times New Roman" pitchFamily="18" charset="0"/>
              </a:rPr>
              <a:t>I</a:t>
            </a:r>
            <a:r>
              <a:rPr lang="en-US" altLang="zh-CN" sz="2900" i="1" baseline="-25000" dirty="0">
                <a:ea typeface="黑体" pitchFamily="2" charset="-122"/>
                <a:cs typeface="Times New Roman" pitchFamily="18" charset="0"/>
              </a:rPr>
              <a:t>j</a:t>
            </a:r>
            <a:r>
              <a:rPr lang="en-US" altLang="zh-CN" sz="2900" dirty="0">
                <a:ea typeface="黑体" pitchFamily="2" charset="-122"/>
                <a:cs typeface="Times New Roman" pitchFamily="18" charset="0"/>
              </a:rPr>
              <a:t>) </a:t>
            </a:r>
            <a:r>
              <a:rPr lang="en-US" altLang="zh-CN" sz="2900" dirty="0">
                <a:ea typeface="黑体" pitchFamily="2" charset="-122"/>
                <a:cs typeface="Times New Roman" pitchFamily="18" charset="0"/>
                <a:sym typeface="Symbol" pitchFamily="18" charset="2"/>
              </a:rPr>
              <a:t></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q</a:t>
            </a:r>
            <a:r>
              <a:rPr lang="en-US" altLang="zh-CN" sz="2900" dirty="0">
                <a:ea typeface="黑体" pitchFamily="2" charset="-122"/>
                <a:cs typeface="Times New Roman" pitchFamily="18" charset="0"/>
              </a:rPr>
              <a:t>/</a:t>
            </a:r>
            <a:r>
              <a:rPr lang="en-US" altLang="zh-CN" sz="2900" i="1" dirty="0">
                <a:ea typeface="黑体" pitchFamily="2" charset="-122"/>
                <a:cs typeface="Times New Roman" pitchFamily="18" charset="0"/>
              </a:rPr>
              <a:t>n</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T</a:t>
            </a:r>
            <a:r>
              <a:rPr lang="en-US" altLang="zh-CN" sz="2900" dirty="0">
                <a:ea typeface="黑体" pitchFamily="2" charset="-122"/>
                <a:cs typeface="Times New Roman" pitchFamily="18" charset="0"/>
              </a:rPr>
              <a:t>(</a:t>
            </a:r>
            <a:r>
              <a:rPr lang="en-US" altLang="zh-CN" sz="2900" i="1" dirty="0">
                <a:ea typeface="黑体" pitchFamily="2" charset="-122"/>
                <a:cs typeface="Times New Roman" pitchFamily="18" charset="0"/>
              </a:rPr>
              <a:t>I</a:t>
            </a:r>
            <a:r>
              <a:rPr lang="en-US" altLang="zh-CN" sz="2900" i="1" baseline="-25000" dirty="0">
                <a:ea typeface="黑体" pitchFamily="2" charset="-122"/>
                <a:cs typeface="Times New Roman" pitchFamily="18" charset="0"/>
              </a:rPr>
              <a:t>j</a:t>
            </a:r>
            <a:r>
              <a:rPr lang="en-US" altLang="zh-CN" sz="2900" dirty="0">
                <a:ea typeface="黑体" pitchFamily="2" charset="-122"/>
                <a:cs typeface="Times New Roman" pitchFamily="18" charset="0"/>
              </a:rPr>
              <a:t>) </a:t>
            </a:r>
            <a:r>
              <a:rPr lang="en-US" altLang="zh-CN" sz="2900" dirty="0">
                <a:ea typeface="黑体" pitchFamily="2" charset="-122"/>
                <a:cs typeface="Times New Roman" pitchFamily="18" charset="0"/>
                <a:sym typeface="Symbol" pitchFamily="18" charset="2"/>
              </a:rPr>
              <a:t></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j</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P</a:t>
            </a:r>
            <a:r>
              <a:rPr lang="en-US" altLang="zh-CN" sz="2900" dirty="0">
                <a:ea typeface="黑体" pitchFamily="2" charset="-122"/>
                <a:cs typeface="Times New Roman" pitchFamily="18" charset="0"/>
              </a:rPr>
              <a:t>(</a:t>
            </a:r>
            <a:r>
              <a:rPr lang="en-US" altLang="zh-CN" sz="2900" i="1" dirty="0">
                <a:ea typeface="黑体" pitchFamily="2" charset="-122"/>
                <a:cs typeface="Times New Roman" pitchFamily="18" charset="0"/>
              </a:rPr>
              <a:t>I</a:t>
            </a:r>
            <a:r>
              <a:rPr lang="en-US" altLang="zh-CN" sz="2900" i="1" baseline="-25000" dirty="0">
                <a:ea typeface="黑体" pitchFamily="2" charset="-122"/>
                <a:cs typeface="Times New Roman" pitchFamily="18" charset="0"/>
              </a:rPr>
              <a:t>n</a:t>
            </a:r>
            <a:r>
              <a:rPr lang="en-US" altLang="zh-CN" sz="2900" baseline="-25000" dirty="0">
                <a:ea typeface="黑体" pitchFamily="2" charset="-122"/>
                <a:cs typeface="Times New Roman" pitchFamily="18" charset="0"/>
              </a:rPr>
              <a:t>+1</a:t>
            </a:r>
            <a:r>
              <a:rPr lang="en-US" altLang="zh-CN" sz="2900" dirty="0">
                <a:ea typeface="黑体" pitchFamily="2" charset="-122"/>
                <a:cs typeface="Times New Roman" pitchFamily="18" charset="0"/>
              </a:rPr>
              <a:t>) </a:t>
            </a:r>
            <a:r>
              <a:rPr lang="en-US" altLang="zh-CN" sz="2900" dirty="0">
                <a:ea typeface="黑体" pitchFamily="2" charset="-122"/>
                <a:cs typeface="Times New Roman" pitchFamily="18" charset="0"/>
                <a:sym typeface="Symbol" pitchFamily="18" charset="2"/>
              </a:rPr>
              <a:t></a:t>
            </a:r>
            <a:r>
              <a:rPr lang="en-US" altLang="zh-CN" sz="2900" dirty="0">
                <a:ea typeface="黑体" pitchFamily="2" charset="-122"/>
                <a:cs typeface="Times New Roman" pitchFamily="18" charset="0"/>
              </a:rPr>
              <a:t> 1</a:t>
            </a:r>
            <a:r>
              <a:rPr lang="en-US" altLang="zh-CN" sz="2900" dirty="0">
                <a:ea typeface="黑体" pitchFamily="2" charset="-122"/>
                <a:cs typeface="Times New Roman" pitchFamily="18" charset="0"/>
                <a:sym typeface="Symbol" pitchFamily="18" charset="2"/>
              </a:rPr>
              <a:t></a:t>
            </a:r>
            <a:r>
              <a:rPr lang="en-US" altLang="zh-CN" sz="2900" i="1" dirty="0">
                <a:ea typeface="黑体" pitchFamily="2" charset="-122"/>
                <a:cs typeface="Times New Roman" pitchFamily="18" charset="0"/>
              </a:rPr>
              <a:t>q</a:t>
            </a:r>
            <a:r>
              <a:rPr lang="en-US" altLang="zh-CN" sz="2900" dirty="0">
                <a:ea typeface="黑体" pitchFamily="2" charset="-122"/>
                <a:cs typeface="Times New Roman" pitchFamily="18" charset="0"/>
              </a:rPr>
              <a:t>, </a:t>
            </a:r>
            <a:r>
              <a:rPr lang="en-US" altLang="zh-CN" sz="2900" i="1" dirty="0">
                <a:ea typeface="黑体" pitchFamily="2" charset="-122"/>
                <a:cs typeface="Times New Roman" pitchFamily="18" charset="0"/>
              </a:rPr>
              <a:t>T</a:t>
            </a:r>
            <a:r>
              <a:rPr lang="en-US" altLang="zh-CN" sz="2900" dirty="0">
                <a:ea typeface="黑体" pitchFamily="2" charset="-122"/>
                <a:cs typeface="Times New Roman" pitchFamily="18" charset="0"/>
              </a:rPr>
              <a:t>(</a:t>
            </a:r>
            <a:r>
              <a:rPr lang="en-US" altLang="zh-CN" sz="2900" i="1" dirty="0">
                <a:ea typeface="黑体" pitchFamily="2" charset="-122"/>
                <a:cs typeface="Times New Roman" pitchFamily="18" charset="0"/>
              </a:rPr>
              <a:t>I</a:t>
            </a:r>
            <a:r>
              <a:rPr lang="en-US" altLang="zh-CN" sz="2900" i="1" baseline="-25000" dirty="0">
                <a:ea typeface="黑体" pitchFamily="2" charset="-122"/>
                <a:cs typeface="Times New Roman" pitchFamily="18" charset="0"/>
              </a:rPr>
              <a:t>n</a:t>
            </a:r>
            <a:r>
              <a:rPr lang="en-US" altLang="zh-CN" sz="2900" baseline="-25000" dirty="0">
                <a:ea typeface="黑体" pitchFamily="2" charset="-122"/>
                <a:cs typeface="Times New Roman" pitchFamily="18" charset="0"/>
              </a:rPr>
              <a:t>+1</a:t>
            </a:r>
            <a:r>
              <a:rPr lang="en-US" altLang="zh-CN" sz="2900" dirty="0">
                <a:ea typeface="黑体" pitchFamily="2" charset="-122"/>
                <a:cs typeface="Times New Roman" pitchFamily="18" charset="0"/>
              </a:rPr>
              <a:t>) </a:t>
            </a:r>
            <a:r>
              <a:rPr lang="en-US" altLang="zh-CN" sz="2900" dirty="0">
                <a:ea typeface="黑体" pitchFamily="2" charset="-122"/>
                <a:cs typeface="Times New Roman" pitchFamily="18" charset="0"/>
                <a:sym typeface="Symbol" pitchFamily="18" charset="2"/>
              </a:rPr>
              <a:t></a:t>
            </a:r>
            <a:r>
              <a:rPr lang="en-US" altLang="zh-CN" sz="2900" i="1" dirty="0">
                <a:ea typeface="黑体" pitchFamily="2" charset="-122"/>
                <a:cs typeface="Times New Roman" pitchFamily="18" charset="0"/>
              </a:rPr>
              <a:t> n</a:t>
            </a:r>
            <a:r>
              <a:rPr lang="en-US" altLang="zh-CN" sz="2900" dirty="0">
                <a:ea typeface="黑体" pitchFamily="2" charset="-122"/>
                <a:cs typeface="Times New Roman" pitchFamily="18" charset="0"/>
              </a:rPr>
              <a:t> . </a:t>
            </a:r>
            <a:r>
              <a:rPr lang="zh-CN" altLang="zh-CN" sz="2900" dirty="0">
                <a:ea typeface="黑体" pitchFamily="2" charset="-122"/>
                <a:cs typeface="Times New Roman" pitchFamily="18" charset="0"/>
              </a:rPr>
              <a:t>算法</a:t>
            </a:r>
            <a:r>
              <a:rPr lang="en-US" altLang="zh-CN" sz="2900" dirty="0">
                <a:ea typeface="黑体" pitchFamily="2" charset="-122"/>
                <a:cs typeface="Times New Roman" pitchFamily="18" charset="0"/>
              </a:rPr>
              <a:t> F </a:t>
            </a:r>
            <a:r>
              <a:rPr lang="zh-CN" altLang="zh-CN" sz="2900" dirty="0">
                <a:ea typeface="黑体" pitchFamily="2" charset="-122"/>
                <a:cs typeface="Times New Roman" pitchFamily="18" charset="0"/>
              </a:rPr>
              <a:t>的期望复杂性为：</a:t>
            </a:r>
            <a:endParaRPr lang="en-US" altLang="zh-CN" sz="2900" dirty="0">
              <a:ea typeface="黑体" pitchFamily="2" charset="-122"/>
              <a:cs typeface="Times New Roman" pitchFamily="18" charset="0"/>
            </a:endParaRPr>
          </a:p>
        </p:txBody>
      </p:sp>
      <p:sp>
        <p:nvSpPr>
          <p:cNvPr id="15"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A5F4C4C8-3840-42A9-A4BA-2DEDBA27A62C}" type="slidenum">
              <a:rPr lang="zh-CN" altLang="en-US" sz="1500"/>
              <a:pPr algn="ctr">
                <a:lnSpc>
                  <a:spcPts val="1300"/>
                </a:lnSpc>
                <a:defRPr/>
              </a:pPr>
              <a:t>109</a:t>
            </a:fld>
            <a:endParaRPr lang="en-US" altLang="zh-CN" sz="1500" dirty="0"/>
          </a:p>
        </p:txBody>
      </p:sp>
    </p:spTree>
    <p:extLst>
      <p:ext uri="{BB962C8B-B14F-4D97-AF65-F5344CB8AC3E}">
        <p14:creationId xmlns:p14="http://schemas.microsoft.com/office/powerpoint/2010/main" val="1343619016"/>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mtClean="0"/>
              <a:t>数据结构的发展历史</a:t>
            </a:r>
            <a:endParaRPr lang="en-US" altLang="zh-CN" smtClean="0"/>
          </a:p>
        </p:txBody>
      </p:sp>
      <p:sp>
        <p:nvSpPr>
          <p:cNvPr id="19459" name="Rectangle 3"/>
          <p:cNvSpPr>
            <a:spLocks noGrp="1" noChangeArrowheads="1"/>
          </p:cNvSpPr>
          <p:nvPr>
            <p:ph type="body" idx="1"/>
          </p:nvPr>
        </p:nvSpPr>
        <p:spPr/>
        <p:txBody>
          <a:bodyPr/>
          <a:lstStyle/>
          <a:p>
            <a:pPr algn="just" eaLnBrk="1" hangingPunct="1">
              <a:spcBef>
                <a:spcPct val="50000"/>
              </a:spcBef>
            </a:pPr>
            <a:r>
              <a:rPr lang="en-US" altLang="zh-CN" sz="2600" smtClean="0">
                <a:solidFill>
                  <a:srgbClr val="000000"/>
                </a:solidFill>
                <a:latin typeface="楷体_GB2312" pitchFamily="49" charset="-122"/>
                <a:ea typeface="楷体_GB2312" pitchFamily="49" charset="-122"/>
              </a:rPr>
              <a:t>20</a:t>
            </a:r>
            <a:r>
              <a:rPr lang="zh-CN" altLang="en-US" sz="2600" smtClean="0">
                <a:solidFill>
                  <a:srgbClr val="000000"/>
                </a:solidFill>
                <a:latin typeface="楷体_GB2312" pitchFamily="49" charset="-122"/>
                <a:ea typeface="楷体_GB2312" pitchFamily="49" charset="-122"/>
              </a:rPr>
              <a:t>世纪</a:t>
            </a:r>
            <a:r>
              <a:rPr lang="en-US" altLang="zh-CN" sz="2600" smtClean="0">
                <a:solidFill>
                  <a:srgbClr val="000000"/>
                </a:solidFill>
                <a:latin typeface="楷体_GB2312" pitchFamily="49" charset="-122"/>
                <a:ea typeface="楷体_GB2312" pitchFamily="49" charset="-122"/>
              </a:rPr>
              <a:t>40</a:t>
            </a:r>
            <a:r>
              <a:rPr lang="zh-CN" altLang="en-US" sz="2600" smtClean="0">
                <a:solidFill>
                  <a:srgbClr val="000000"/>
                </a:solidFill>
                <a:latin typeface="楷体_GB2312" pitchFamily="49" charset="-122"/>
                <a:ea typeface="楷体_GB2312" pitchFamily="49" charset="-122"/>
              </a:rPr>
              <a:t>年代，电子计算机刚刚诞生</a:t>
            </a:r>
            <a:endParaRPr lang="en-US" altLang="zh-CN" sz="2600" smtClean="0">
              <a:solidFill>
                <a:srgbClr val="000000"/>
              </a:solidFill>
              <a:latin typeface="楷体_GB2312" pitchFamily="49" charset="-122"/>
              <a:ea typeface="楷体_GB2312" pitchFamily="49" charset="-122"/>
            </a:endParaRPr>
          </a:p>
          <a:p>
            <a:pPr lvl="1" algn="just" eaLnBrk="1" hangingPunct="1">
              <a:spcBef>
                <a:spcPct val="50000"/>
              </a:spcBef>
            </a:pPr>
            <a:r>
              <a:rPr lang="zh-CN" altLang="en-US" sz="2200" b="1" smtClean="0">
                <a:solidFill>
                  <a:srgbClr val="000000"/>
                </a:solidFill>
                <a:latin typeface="楷体_GB2312" pitchFamily="49" charset="-122"/>
                <a:ea typeface="楷体_GB2312" pitchFamily="49" charset="-122"/>
              </a:rPr>
              <a:t>处理</a:t>
            </a:r>
            <a:r>
              <a:rPr lang="zh-CN" altLang="en-US" sz="2200" b="1" smtClean="0">
                <a:solidFill>
                  <a:srgbClr val="3333FF"/>
                </a:solidFill>
                <a:latin typeface="楷体_GB2312" pitchFamily="49" charset="-122"/>
                <a:ea typeface="楷体_GB2312" pitchFamily="49" charset="-122"/>
              </a:rPr>
              <a:t>纯数值性的信息</a:t>
            </a:r>
            <a:r>
              <a:rPr lang="zh-CN" altLang="en-US" sz="2200" b="1" smtClean="0">
                <a:solidFill>
                  <a:srgbClr val="000000"/>
                </a:solidFill>
                <a:latin typeface="楷体_GB2312" pitchFamily="49" charset="-122"/>
                <a:ea typeface="楷体_GB2312" pitchFamily="49" charset="-122"/>
              </a:rPr>
              <a:t>，称为</a:t>
            </a:r>
            <a:r>
              <a:rPr lang="zh-CN" altLang="en-US" sz="2200" b="1" smtClean="0">
                <a:solidFill>
                  <a:srgbClr val="3333FF"/>
                </a:solidFill>
                <a:latin typeface="楷体_GB2312" pitchFamily="49" charset="-122"/>
                <a:ea typeface="楷体_GB2312" pitchFamily="49" charset="-122"/>
              </a:rPr>
              <a:t>数值计算</a:t>
            </a:r>
            <a:endParaRPr lang="zh-CN" altLang="en-US" sz="2200" b="1" smtClean="0">
              <a:solidFill>
                <a:srgbClr val="000000"/>
              </a:solidFill>
              <a:latin typeface="楷体_GB2312" pitchFamily="49" charset="-122"/>
              <a:ea typeface="楷体_GB2312" pitchFamily="49" charset="-122"/>
            </a:endParaRPr>
          </a:p>
        </p:txBody>
      </p:sp>
      <p:pic>
        <p:nvPicPr>
          <p:cNvPr id="10" name="Picture 4" descr="eni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1700"/>
            <a:ext cx="9144000" cy="595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a:spLocks noChangeArrowheads="1"/>
          </p:cNvSpPr>
          <p:nvPr/>
        </p:nvSpPr>
        <p:spPr bwMode="auto">
          <a:xfrm>
            <a:off x="1785938" y="1785938"/>
            <a:ext cx="44291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8000">
                <a:solidFill>
                  <a:srgbClr val="FF0000"/>
                </a:solidFill>
              </a:rPr>
              <a:t>30</a:t>
            </a:r>
            <a:r>
              <a:rPr lang="zh-CN" altLang="en-US" sz="8000">
                <a:solidFill>
                  <a:srgbClr val="FF0000"/>
                </a:solidFill>
              </a:rPr>
              <a:t>吨！！</a:t>
            </a:r>
          </a:p>
        </p:txBody>
      </p:sp>
      <p:pic>
        <p:nvPicPr>
          <p:cNvPr id="6" name="Picture 6" descr="271x199_10a06c74b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300" y="0"/>
            <a:ext cx="34417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0"/>
          <p:cNvSpPr>
            <a:spLocks noChangeArrowheads="1"/>
          </p:cNvSpPr>
          <p:nvPr/>
        </p:nvSpPr>
        <p:spPr bwMode="auto">
          <a:xfrm>
            <a:off x="2700338" y="3500438"/>
            <a:ext cx="44291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8000">
                <a:solidFill>
                  <a:srgbClr val="FF0000"/>
                </a:solidFill>
              </a:rPr>
              <a:t>170m</a:t>
            </a:r>
            <a:r>
              <a:rPr lang="en-US" altLang="zh-CN" sz="8000" baseline="30000">
                <a:solidFill>
                  <a:srgbClr val="FF0000"/>
                </a:solidFill>
              </a:rPr>
              <a:t>2</a:t>
            </a:r>
            <a:r>
              <a:rPr lang="zh-CN" altLang="en-US" sz="8000">
                <a:solidFill>
                  <a:srgbClr val="FF0000"/>
                </a:solidFill>
              </a:rPr>
              <a:t>！</a:t>
            </a:r>
            <a:r>
              <a:rPr lang="en-US" altLang="zh-CN" sz="8000">
                <a:solidFill>
                  <a:srgbClr val="FF0000"/>
                </a:solidFill>
              </a:rPr>
              <a:t>!</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par>
                          <p:cTn id="27" fill="hold" nodeType="afterGroup">
                            <p:stCondLst>
                              <p:cond delay="2000"/>
                            </p:stCondLst>
                            <p:childTnLst>
                              <p:par>
                                <p:cTn id="28" presetID="26"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80">
                                          <p:stCondLst>
                                            <p:cond delay="0"/>
                                          </p:stCondLst>
                                        </p:cTn>
                                        <p:tgtEl>
                                          <p:spTgt spid="11"/>
                                        </p:tgtEl>
                                      </p:cBhvr>
                                    </p:animEffect>
                                    <p:anim calcmode="lin" valueType="num">
                                      <p:cBhvr>
                                        <p:cTn id="31"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6" dur="26">
                                          <p:stCondLst>
                                            <p:cond delay="650"/>
                                          </p:stCondLst>
                                        </p:cTn>
                                        <p:tgtEl>
                                          <p:spTgt spid="11"/>
                                        </p:tgtEl>
                                      </p:cBhvr>
                                      <p:to x="100000" y="60000"/>
                                    </p:animScale>
                                    <p:animScale>
                                      <p:cBhvr>
                                        <p:cTn id="37" dur="166" decel="50000">
                                          <p:stCondLst>
                                            <p:cond delay="676"/>
                                          </p:stCondLst>
                                        </p:cTn>
                                        <p:tgtEl>
                                          <p:spTgt spid="11"/>
                                        </p:tgtEl>
                                      </p:cBhvr>
                                      <p:to x="100000" y="100000"/>
                                    </p:animScale>
                                    <p:animScale>
                                      <p:cBhvr>
                                        <p:cTn id="38" dur="26">
                                          <p:stCondLst>
                                            <p:cond delay="1312"/>
                                          </p:stCondLst>
                                        </p:cTn>
                                        <p:tgtEl>
                                          <p:spTgt spid="11"/>
                                        </p:tgtEl>
                                      </p:cBhvr>
                                      <p:to x="100000" y="80000"/>
                                    </p:animScale>
                                    <p:animScale>
                                      <p:cBhvr>
                                        <p:cTn id="39" dur="166" decel="50000">
                                          <p:stCondLst>
                                            <p:cond delay="1338"/>
                                          </p:stCondLst>
                                        </p:cTn>
                                        <p:tgtEl>
                                          <p:spTgt spid="11"/>
                                        </p:tgtEl>
                                      </p:cBhvr>
                                      <p:to x="100000" y="100000"/>
                                    </p:animScale>
                                    <p:animScale>
                                      <p:cBhvr>
                                        <p:cTn id="40" dur="26">
                                          <p:stCondLst>
                                            <p:cond delay="1642"/>
                                          </p:stCondLst>
                                        </p:cTn>
                                        <p:tgtEl>
                                          <p:spTgt spid="11"/>
                                        </p:tgtEl>
                                      </p:cBhvr>
                                      <p:to x="100000" y="90000"/>
                                    </p:animScale>
                                    <p:animScale>
                                      <p:cBhvr>
                                        <p:cTn id="41" dur="166" decel="50000">
                                          <p:stCondLst>
                                            <p:cond delay="1668"/>
                                          </p:stCondLst>
                                        </p:cTn>
                                        <p:tgtEl>
                                          <p:spTgt spid="11"/>
                                        </p:tgtEl>
                                      </p:cBhvr>
                                      <p:to x="100000" y="100000"/>
                                    </p:animScale>
                                    <p:animScale>
                                      <p:cBhvr>
                                        <p:cTn id="42" dur="26">
                                          <p:stCondLst>
                                            <p:cond delay="1808"/>
                                          </p:stCondLst>
                                        </p:cTn>
                                        <p:tgtEl>
                                          <p:spTgt spid="11"/>
                                        </p:tgtEl>
                                      </p:cBhvr>
                                      <p:to x="100000" y="95000"/>
                                    </p:animScale>
                                    <p:animScale>
                                      <p:cBhvr>
                                        <p:cTn id="43" dur="166" decel="50000">
                                          <p:stCondLst>
                                            <p:cond delay="1834"/>
                                          </p:stCondLst>
                                        </p:cTn>
                                        <p:tgtEl>
                                          <p:spTgt spid="11"/>
                                        </p:tgtEl>
                                      </p:cBhvr>
                                      <p:to x="100000" y="100000"/>
                                    </p:animScale>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ppt_x"/>
                                          </p:val>
                                        </p:tav>
                                        <p:tav tm="100000">
                                          <p:val>
                                            <p:strVal val="#ppt_x"/>
                                          </p:val>
                                        </p:tav>
                                      </p:tavLst>
                                    </p:anim>
                                    <p:anim calcmode="lin" valueType="num">
                                      <p:cBhvr additive="base">
                                        <p:cTn id="4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Rot="1" noChangeArrowheads="1"/>
          </p:cNvSpPr>
          <p:nvPr>
            <p:ph idx="1"/>
          </p:nvPr>
        </p:nvSpPr>
        <p:spPr>
          <a:xfrm>
            <a:off x="179388" y="549275"/>
            <a:ext cx="8713787" cy="6092825"/>
          </a:xfrm>
        </p:spPr>
        <p:txBody>
          <a:bodyPr/>
          <a:lstStyle/>
          <a:p>
            <a:pPr eaLnBrk="1" hangingPunct="1">
              <a:lnSpc>
                <a:spcPct val="110000"/>
              </a:lnSpc>
              <a:buFont typeface="Wingdings" pitchFamily="2" charset="2"/>
              <a:buNone/>
            </a:pPr>
            <a:endParaRPr lang="zh-CN" altLang="en-US" b="1" smtClean="0">
              <a:solidFill>
                <a:srgbClr val="001212"/>
              </a:solidFill>
              <a:latin typeface="Times New Roman" pitchFamily="18" charset="0"/>
              <a:ea typeface="楷体_GB2312" pitchFamily="49" charset="-122"/>
            </a:endParaRPr>
          </a:p>
          <a:p>
            <a:pPr eaLnBrk="1" hangingPunct="1">
              <a:lnSpc>
                <a:spcPct val="110000"/>
              </a:lnSpc>
              <a:buFont typeface="Wingdings" pitchFamily="2" charset="2"/>
              <a:buNone/>
            </a:pPr>
            <a:r>
              <a:rPr lang="zh-CN" altLang="en-US" b="1" smtClean="0">
                <a:solidFill>
                  <a:srgbClr val="001212"/>
                </a:solidFill>
                <a:latin typeface="Times New Roman" pitchFamily="18" charset="0"/>
                <a:ea typeface="楷体_GB2312" pitchFamily="49" charset="-122"/>
              </a:rPr>
              <a:t>             </a:t>
            </a:r>
          </a:p>
          <a:p>
            <a:pPr eaLnBrk="1" hangingPunct="1">
              <a:lnSpc>
                <a:spcPct val="110000"/>
              </a:lnSpc>
              <a:buFont typeface="Wingdings" pitchFamily="2" charset="2"/>
              <a:buNone/>
            </a:pPr>
            <a:r>
              <a:rPr lang="zh-CN" altLang="en-US" b="1" smtClean="0">
                <a:solidFill>
                  <a:srgbClr val="001212"/>
                </a:solidFill>
                <a:latin typeface="Times New Roman" pitchFamily="18" charset="0"/>
                <a:ea typeface="楷体_GB2312" pitchFamily="49" charset="-122"/>
              </a:rPr>
              <a:t>		</a:t>
            </a:r>
          </a:p>
          <a:p>
            <a:pPr eaLnBrk="1" hangingPunct="1">
              <a:lnSpc>
                <a:spcPct val="110000"/>
              </a:lnSpc>
              <a:buFont typeface="Wingdings" pitchFamily="2" charset="2"/>
              <a:buNone/>
            </a:pPr>
            <a:r>
              <a:rPr lang="zh-CN" altLang="en-US" b="1" smtClean="0">
                <a:solidFill>
                  <a:srgbClr val="001212"/>
                </a:solidFill>
                <a:latin typeface="Times New Roman" pitchFamily="18" charset="0"/>
                <a:ea typeface="楷体_GB2312" pitchFamily="49" charset="-122"/>
              </a:rPr>
              <a:t>		</a:t>
            </a:r>
          </a:p>
          <a:p>
            <a:pPr eaLnBrk="1" hangingPunct="1">
              <a:lnSpc>
                <a:spcPct val="110000"/>
              </a:lnSpc>
              <a:buFont typeface="Wingdings" pitchFamily="2" charset="2"/>
              <a:buNone/>
            </a:pPr>
            <a:r>
              <a:rPr lang="zh-CN" altLang="en-US" b="1" smtClean="0">
                <a:solidFill>
                  <a:srgbClr val="001212"/>
                </a:solidFill>
                <a:latin typeface="Times New Roman" pitchFamily="18" charset="0"/>
                <a:ea typeface="楷体_GB2312" pitchFamily="49" charset="-122"/>
              </a:rPr>
              <a:t>		</a:t>
            </a:r>
          </a:p>
          <a:p>
            <a:pPr eaLnBrk="1" hangingPunct="1">
              <a:lnSpc>
                <a:spcPct val="110000"/>
              </a:lnSpc>
              <a:buFont typeface="Wingdings" pitchFamily="2" charset="2"/>
              <a:buNone/>
            </a:pPr>
            <a:r>
              <a:rPr lang="zh-CN" altLang="en-US" b="1" smtClean="0">
                <a:solidFill>
                  <a:srgbClr val="001212"/>
                </a:solidFill>
                <a:latin typeface="Times New Roman" pitchFamily="18" charset="0"/>
                <a:ea typeface="楷体_GB2312" pitchFamily="49" charset="-122"/>
              </a:rPr>
              <a:t>	</a:t>
            </a:r>
            <a:endParaRPr lang="en-US" altLang="zh-CN" b="1" smtClean="0">
              <a:solidFill>
                <a:srgbClr val="001212"/>
              </a:solidFill>
              <a:latin typeface="Times New Roman" pitchFamily="18" charset="0"/>
              <a:ea typeface="楷体_GB2312" pitchFamily="49" charset="-122"/>
            </a:endParaRPr>
          </a:p>
        </p:txBody>
      </p:sp>
      <p:sp>
        <p:nvSpPr>
          <p:cNvPr id="11366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graphicFrame>
        <p:nvGraphicFramePr>
          <p:cNvPr id="113668" name="Object 4"/>
          <p:cNvGraphicFramePr>
            <a:graphicFrameLocks noChangeAspect="1"/>
          </p:cNvGraphicFramePr>
          <p:nvPr/>
        </p:nvGraphicFramePr>
        <p:xfrm>
          <a:off x="504825" y="1182688"/>
          <a:ext cx="5549900" cy="998537"/>
        </p:xfrm>
        <a:graphic>
          <a:graphicData uri="http://schemas.openxmlformats.org/presentationml/2006/ole">
            <mc:AlternateContent xmlns:mc="http://schemas.openxmlformats.org/markup-compatibility/2006">
              <mc:Choice xmlns:v="urn:schemas-microsoft-com:vml" Requires="v">
                <p:oleObj spid="_x0000_s113795" name="Equation" r:id="rId4" imgW="1637589" imgH="444307" progId="Equation.DSMT4">
                  <p:embed/>
                </p:oleObj>
              </mc:Choice>
              <mc:Fallback>
                <p:oleObj name="Equation" r:id="rId4" imgW="1637589" imgH="444307"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5" y="1182688"/>
                        <a:ext cx="55499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7" name="Object 9"/>
          <p:cNvGraphicFramePr>
            <a:graphicFrameLocks noChangeAspect="1"/>
          </p:cNvGraphicFramePr>
          <p:nvPr/>
        </p:nvGraphicFramePr>
        <p:xfrm>
          <a:off x="627063" y="2157413"/>
          <a:ext cx="7099300" cy="998537"/>
        </p:xfrm>
        <a:graphic>
          <a:graphicData uri="http://schemas.openxmlformats.org/presentationml/2006/ole">
            <mc:AlternateContent xmlns:mc="http://schemas.openxmlformats.org/markup-compatibility/2006">
              <mc:Choice xmlns:v="urn:schemas-microsoft-com:vml" Requires="v">
                <p:oleObj spid="_x0000_s113796" name="Equation" r:id="rId6" imgW="2094591" imgH="444307" progId="Equation.DSMT4">
                  <p:embed/>
                </p:oleObj>
              </mc:Choice>
              <mc:Fallback>
                <p:oleObj name="Equation" r:id="rId6" imgW="2094591" imgH="444307"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63" y="2157413"/>
                        <a:ext cx="70993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8" name="Object 10"/>
          <p:cNvGraphicFramePr>
            <a:graphicFrameLocks noChangeAspect="1"/>
          </p:cNvGraphicFramePr>
          <p:nvPr/>
        </p:nvGraphicFramePr>
        <p:xfrm>
          <a:off x="755650" y="3141663"/>
          <a:ext cx="5765800" cy="885825"/>
        </p:xfrm>
        <a:graphic>
          <a:graphicData uri="http://schemas.openxmlformats.org/presentationml/2006/ole">
            <mc:AlternateContent xmlns:mc="http://schemas.openxmlformats.org/markup-compatibility/2006">
              <mc:Choice xmlns:v="urn:schemas-microsoft-com:vml" Requires="v">
                <p:oleObj spid="_x0000_s113797" name="Equation" r:id="rId8" imgW="1701800" imgH="393700" progId="Equation.DSMT4">
                  <p:embed/>
                </p:oleObj>
              </mc:Choice>
              <mc:Fallback>
                <p:oleObj name="Equation" r:id="rId8" imgW="1701800" imgH="39370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650" y="3141663"/>
                        <a:ext cx="57658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71"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linds(horizontal)">
                                      <p:cBhvr>
                                        <p:cTn id="12" dur="500"/>
                                        <p:tgtEl>
                                          <p:spTgt spid="10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4034"/>
                                        </p:tgtEl>
                                        <p:attrNameLst>
                                          <p:attrName>style.visibility</p:attrName>
                                        </p:attrNameLst>
                                      </p:cBhvr>
                                      <p:to>
                                        <p:strVal val="visible"/>
                                      </p:to>
                                    </p:set>
                                    <p:animEffect transition="in" filter="box(in)">
                                      <p:cBhvr>
                                        <p:cTn id="17" dur="500"/>
                                        <p:tgtEl>
                                          <p:spTgt spid="44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Rectangle 2"/>
          <p:cNvSpPr>
            <a:spLocks noGrp="1" noRot="1" noChangeArrowheads="1"/>
          </p:cNvSpPr>
          <p:nvPr>
            <p:ph idx="1"/>
          </p:nvPr>
        </p:nvSpPr>
        <p:spPr>
          <a:xfrm>
            <a:off x="214313" y="571500"/>
            <a:ext cx="8713787" cy="6092825"/>
          </a:xfrm>
        </p:spPr>
        <p:txBody>
          <a:bodyPr/>
          <a:lstStyle/>
          <a:p>
            <a:pPr eaLnBrk="1" hangingPunct="1">
              <a:lnSpc>
                <a:spcPct val="110000"/>
              </a:lnSpc>
              <a:buFont typeface="Wingdings" pitchFamily="2" charset="2"/>
              <a:buNone/>
            </a:pPr>
            <a:endParaRPr lang="zh-CN" altLang="en-US" b="1" smtClean="0">
              <a:solidFill>
                <a:srgbClr val="001212"/>
              </a:solidFill>
              <a:latin typeface="Times New Roman" pitchFamily="18" charset="0"/>
              <a:ea typeface="楷体_GB2312" pitchFamily="49" charset="-122"/>
            </a:endParaRPr>
          </a:p>
          <a:p>
            <a:pPr eaLnBrk="1" hangingPunct="1">
              <a:lnSpc>
                <a:spcPct val="110000"/>
              </a:lnSpc>
              <a:buFont typeface="Wingdings" pitchFamily="2" charset="2"/>
              <a:buNone/>
            </a:pPr>
            <a:r>
              <a:rPr lang="zh-CN" altLang="en-US" b="1" smtClean="0">
                <a:solidFill>
                  <a:srgbClr val="001212"/>
                </a:solidFill>
                <a:latin typeface="Times New Roman" pitchFamily="18" charset="0"/>
                <a:ea typeface="楷体_GB2312" pitchFamily="49" charset="-122"/>
              </a:rPr>
              <a:t>             </a:t>
            </a:r>
          </a:p>
          <a:p>
            <a:pPr eaLnBrk="1" hangingPunct="1">
              <a:lnSpc>
                <a:spcPct val="110000"/>
              </a:lnSpc>
              <a:buFont typeface="Wingdings" pitchFamily="2" charset="2"/>
              <a:buNone/>
            </a:pPr>
            <a:r>
              <a:rPr lang="zh-CN" altLang="en-US" b="1" smtClean="0">
                <a:solidFill>
                  <a:srgbClr val="001212"/>
                </a:solidFill>
                <a:latin typeface="Times New Roman" pitchFamily="18" charset="0"/>
                <a:ea typeface="楷体_GB2312" pitchFamily="49" charset="-122"/>
              </a:rPr>
              <a:t>		如果已知</a:t>
            </a:r>
            <a:r>
              <a:rPr lang="en-US" altLang="zh-CN" b="1" smtClean="0">
                <a:solidFill>
                  <a:srgbClr val="001212"/>
                </a:solidFill>
                <a:latin typeface="Times New Roman" pitchFamily="18" charset="0"/>
                <a:ea typeface="楷体_GB2312" pitchFamily="49" charset="-122"/>
              </a:rPr>
              <a:t>K</a:t>
            </a:r>
            <a:r>
              <a:rPr lang="zh-CN" altLang="en-US" b="1" smtClean="0">
                <a:solidFill>
                  <a:srgbClr val="001212"/>
                </a:solidFill>
                <a:latin typeface="Times New Roman" pitchFamily="18" charset="0"/>
                <a:ea typeface="楷体_GB2312" pitchFamily="49" charset="-122"/>
              </a:rPr>
              <a:t>在</a:t>
            </a:r>
            <a:r>
              <a:rPr lang="en-US" altLang="zh-CN" b="1" smtClean="0">
                <a:solidFill>
                  <a:srgbClr val="001212"/>
                </a:solidFill>
                <a:latin typeface="Times New Roman" pitchFamily="18" charset="0"/>
                <a:ea typeface="楷体_GB2312" pitchFamily="49" charset="-122"/>
              </a:rPr>
              <a:t>R</a:t>
            </a:r>
            <a:r>
              <a:rPr lang="zh-CN" altLang="en-US" b="1" smtClean="0">
                <a:solidFill>
                  <a:srgbClr val="001212"/>
                </a:solidFill>
                <a:latin typeface="Times New Roman" pitchFamily="18" charset="0"/>
                <a:ea typeface="楷体_GB2312" pitchFamily="49" charset="-122"/>
              </a:rPr>
              <a:t>中，即</a:t>
            </a:r>
            <a:r>
              <a:rPr lang="en-US" altLang="zh-CN" b="1" smtClean="0">
                <a:solidFill>
                  <a:srgbClr val="001212"/>
                </a:solidFill>
                <a:latin typeface="Times New Roman" pitchFamily="18" charset="0"/>
                <a:ea typeface="楷体_GB2312" pitchFamily="49" charset="-122"/>
              </a:rPr>
              <a:t>q=1</a:t>
            </a:r>
          </a:p>
          <a:p>
            <a:pPr eaLnBrk="1" hangingPunct="1">
              <a:lnSpc>
                <a:spcPct val="110000"/>
              </a:lnSpc>
              <a:buFont typeface="Wingdings" pitchFamily="2" charset="2"/>
              <a:buNone/>
            </a:pPr>
            <a:r>
              <a:rPr lang="en-US" altLang="zh-CN" b="1" smtClean="0">
                <a:solidFill>
                  <a:srgbClr val="001212"/>
                </a:solidFill>
                <a:latin typeface="Times New Roman" pitchFamily="18" charset="0"/>
                <a:ea typeface="楷体_GB2312" pitchFamily="49" charset="-122"/>
              </a:rPr>
              <a:t>		</a:t>
            </a:r>
            <a:r>
              <a:rPr lang="zh-CN" altLang="en-US" b="1" smtClean="0">
                <a:solidFill>
                  <a:srgbClr val="001212"/>
                </a:solidFill>
                <a:latin typeface="Times New Roman" pitchFamily="18" charset="0"/>
                <a:ea typeface="楷体_GB2312" pitchFamily="49" charset="-122"/>
              </a:rPr>
              <a:t>则有   </a:t>
            </a:r>
            <a:r>
              <a:rPr lang="en-US" altLang="zh-CN" b="1" smtClean="0">
                <a:solidFill>
                  <a:srgbClr val="001212"/>
                </a:solidFill>
                <a:latin typeface="Times New Roman" pitchFamily="18" charset="0"/>
                <a:ea typeface="楷体_GB2312" pitchFamily="49" charset="-122"/>
              </a:rPr>
              <a:t>E(n)= (n+1) /2</a:t>
            </a:r>
          </a:p>
          <a:p>
            <a:pPr eaLnBrk="1" hangingPunct="1">
              <a:lnSpc>
                <a:spcPct val="110000"/>
              </a:lnSpc>
              <a:buFont typeface="Wingdings" pitchFamily="2" charset="2"/>
              <a:buNone/>
            </a:pPr>
            <a:r>
              <a:rPr lang="zh-CN" altLang="zh-CN" b="1" smtClean="0">
                <a:solidFill>
                  <a:srgbClr val="001212"/>
                </a:solidFill>
                <a:latin typeface="Times New Roman" pitchFamily="18" charset="0"/>
                <a:ea typeface="楷体_GB2312" pitchFamily="49" charset="-122"/>
              </a:rPr>
              <a:t>该算法的最坏情况下的时间复杂性为</a:t>
            </a:r>
            <a:endParaRPr lang="en-US" altLang="zh-CN" b="1" smtClean="0">
              <a:solidFill>
                <a:srgbClr val="001212"/>
              </a:solidFill>
              <a:latin typeface="Times New Roman" pitchFamily="18" charset="0"/>
              <a:ea typeface="楷体_GB2312" pitchFamily="49" charset="-122"/>
            </a:endParaRPr>
          </a:p>
          <a:p>
            <a:pPr eaLnBrk="1" hangingPunct="1">
              <a:lnSpc>
                <a:spcPct val="110000"/>
              </a:lnSpc>
              <a:buFont typeface="Wingdings" pitchFamily="2" charset="2"/>
              <a:buNone/>
            </a:pPr>
            <a:endParaRPr lang="en-US" altLang="zh-CN" b="1" smtClean="0">
              <a:solidFill>
                <a:srgbClr val="001212"/>
              </a:solidFill>
              <a:latin typeface="Times New Roman" pitchFamily="18" charset="0"/>
              <a:ea typeface="楷体_GB2312" pitchFamily="49" charset="-122"/>
            </a:endParaRPr>
          </a:p>
          <a:p>
            <a:pPr eaLnBrk="1" hangingPunct="1">
              <a:lnSpc>
                <a:spcPct val="110000"/>
              </a:lnSpc>
              <a:buFont typeface="Wingdings" pitchFamily="2" charset="2"/>
              <a:buNone/>
            </a:pPr>
            <a:r>
              <a:rPr lang="zh-CN" altLang="en-US" b="1" smtClean="0">
                <a:solidFill>
                  <a:srgbClr val="001212"/>
                </a:solidFill>
                <a:latin typeface="Times New Roman" pitchFamily="18" charset="0"/>
                <a:ea typeface="楷体_GB2312" pitchFamily="49" charset="-122"/>
              </a:rPr>
              <a:t>最好情况下的时间复杂性为</a:t>
            </a:r>
            <a:endParaRPr lang="zh-CN" altLang="zh-CN" b="1" smtClean="0">
              <a:solidFill>
                <a:srgbClr val="001212"/>
              </a:solidFill>
              <a:latin typeface="Times New Roman" pitchFamily="18" charset="0"/>
              <a:ea typeface="楷体_GB2312" pitchFamily="49" charset="-122"/>
            </a:endParaRPr>
          </a:p>
          <a:p>
            <a:pPr eaLnBrk="1" hangingPunct="1">
              <a:lnSpc>
                <a:spcPct val="110000"/>
              </a:lnSpc>
              <a:buFont typeface="Wingdings" pitchFamily="2" charset="2"/>
              <a:buNone/>
            </a:pPr>
            <a:endParaRPr lang="en-US" altLang="zh-CN" b="1" smtClean="0">
              <a:solidFill>
                <a:srgbClr val="001212"/>
              </a:solidFill>
              <a:latin typeface="Times New Roman" pitchFamily="18" charset="0"/>
              <a:ea typeface="楷体_GB2312" pitchFamily="49" charset="-122"/>
            </a:endParaRPr>
          </a:p>
          <a:p>
            <a:pPr eaLnBrk="1" hangingPunct="1">
              <a:lnSpc>
                <a:spcPct val="110000"/>
              </a:lnSpc>
              <a:buFont typeface="Wingdings" pitchFamily="2" charset="2"/>
              <a:buNone/>
            </a:pPr>
            <a:endParaRPr lang="en-US" altLang="zh-CN" b="1" smtClean="0">
              <a:solidFill>
                <a:srgbClr val="001212"/>
              </a:solidFill>
              <a:latin typeface="Times New Roman" pitchFamily="18" charset="0"/>
              <a:ea typeface="楷体_GB2312" pitchFamily="49" charset="-122"/>
            </a:endParaRPr>
          </a:p>
        </p:txBody>
      </p:sp>
      <p:sp>
        <p:nvSpPr>
          <p:cNvPr id="11469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graphicFrame>
        <p:nvGraphicFramePr>
          <p:cNvPr id="114692" name="Object 4"/>
          <p:cNvGraphicFramePr>
            <a:graphicFrameLocks noChangeAspect="1"/>
          </p:cNvGraphicFramePr>
          <p:nvPr/>
        </p:nvGraphicFramePr>
        <p:xfrm>
          <a:off x="1214438" y="1000125"/>
          <a:ext cx="5635625" cy="884238"/>
        </p:xfrm>
        <a:graphic>
          <a:graphicData uri="http://schemas.openxmlformats.org/presentationml/2006/ole">
            <mc:AlternateContent xmlns:mc="http://schemas.openxmlformats.org/markup-compatibility/2006">
              <mc:Choice xmlns:v="urn:schemas-microsoft-com:vml" Requires="v">
                <p:oleObj spid="_x0000_s114820" name="Equation" r:id="rId4" imgW="1663700" imgH="393700" progId="Equation.DSMT4">
                  <p:embed/>
                </p:oleObj>
              </mc:Choice>
              <mc:Fallback>
                <p:oleObj name="Equation" r:id="rId4" imgW="1663700" imgH="3937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38" y="1000125"/>
                        <a:ext cx="56356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3"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graphicFrame>
        <p:nvGraphicFramePr>
          <p:cNvPr id="2051" name="Object 11"/>
          <p:cNvGraphicFramePr>
            <a:graphicFrameLocks noChangeAspect="1"/>
          </p:cNvGraphicFramePr>
          <p:nvPr>
            <p:extLst>
              <p:ext uri="{D42A27DB-BD31-4B8C-83A1-F6EECF244321}">
                <p14:modId xmlns:p14="http://schemas.microsoft.com/office/powerpoint/2010/main" val="2986515633"/>
              </p:ext>
            </p:extLst>
          </p:nvPr>
        </p:nvGraphicFramePr>
        <p:xfrm>
          <a:off x="275728" y="3452738"/>
          <a:ext cx="8040688" cy="768350"/>
        </p:xfrm>
        <a:graphic>
          <a:graphicData uri="http://schemas.openxmlformats.org/presentationml/2006/ole">
            <mc:AlternateContent xmlns:mc="http://schemas.openxmlformats.org/markup-compatibility/2006">
              <mc:Choice xmlns:v="urn:schemas-microsoft-com:vml" Requires="v">
                <p:oleObj spid="_x0000_s114821" name="Equation" r:id="rId6" imgW="2438400" imgH="228600" progId="Equation.DSMT4">
                  <p:embed/>
                </p:oleObj>
              </mc:Choice>
              <mc:Fallback>
                <p:oleObj name="Equation" r:id="rId6" imgW="2438400" imgH="2286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728" y="3452738"/>
                        <a:ext cx="804068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5"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graphicFrame>
        <p:nvGraphicFramePr>
          <p:cNvPr id="44045" name="Object 13"/>
          <p:cNvGraphicFramePr>
            <a:graphicFrameLocks noChangeAspect="1"/>
          </p:cNvGraphicFramePr>
          <p:nvPr/>
        </p:nvGraphicFramePr>
        <p:xfrm>
          <a:off x="285750" y="5000625"/>
          <a:ext cx="8339138" cy="785813"/>
        </p:xfrm>
        <a:graphic>
          <a:graphicData uri="http://schemas.openxmlformats.org/presentationml/2006/ole">
            <mc:AlternateContent xmlns:mc="http://schemas.openxmlformats.org/markup-compatibility/2006">
              <mc:Choice xmlns:v="urn:schemas-microsoft-com:vml" Requires="v">
                <p:oleObj spid="_x0000_s114822" name="Equation" r:id="rId8" imgW="2476500" imgH="228600" progId="Equation.DSMT4">
                  <p:embed/>
                </p:oleObj>
              </mc:Choice>
              <mc:Fallback>
                <p:oleObj name="Equation" r:id="rId8" imgW="2476500" imgH="22860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750" y="5000625"/>
                        <a:ext cx="833913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4">
                                            <p:txEl>
                                              <p:pRg st="4" end="4"/>
                                            </p:txEl>
                                          </p:spTgt>
                                        </p:tgtEl>
                                        <p:attrNameLst>
                                          <p:attrName>style.visibility</p:attrName>
                                        </p:attrNameLst>
                                      </p:cBhvr>
                                      <p:to>
                                        <p:strVal val="visible"/>
                                      </p:to>
                                    </p:set>
                                  </p:childTnLst>
                                </p:cTn>
                              </p:par>
                            </p:childTnLst>
                          </p:cTn>
                        </p:par>
                        <p:par>
                          <p:cTn id="15" fill="hold" nodeType="afterGroup">
                            <p:stCondLst>
                              <p:cond delay="500"/>
                            </p:stCondLst>
                            <p:childTnLst>
                              <p:par>
                                <p:cTn id="16" presetID="3" presetClass="entr" presetSubtype="10" fill="hold" nodeType="afterEffect">
                                  <p:stCondLst>
                                    <p:cond delay="0"/>
                                  </p:stCondLst>
                                  <p:childTnLst>
                                    <p:set>
                                      <p:cBhvr>
                                        <p:cTn id="17" dur="1" fill="hold">
                                          <p:stCondLst>
                                            <p:cond delay="0"/>
                                          </p:stCondLst>
                                        </p:cTn>
                                        <p:tgtEl>
                                          <p:spTgt spid="2051"/>
                                        </p:tgtEl>
                                        <p:attrNameLst>
                                          <p:attrName>style.visibility</p:attrName>
                                        </p:attrNameLst>
                                      </p:cBhvr>
                                      <p:to>
                                        <p:strVal val="visible"/>
                                      </p:to>
                                    </p:set>
                                    <p:animEffect transition="in" filter="blinds(horizontal)">
                                      <p:cBhvr>
                                        <p:cTn id="18" dur="500"/>
                                        <p:tgtEl>
                                          <p:spTgt spid="205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4034">
                                            <p:txEl>
                                              <p:pRg st="6" end="6"/>
                                            </p:txEl>
                                          </p:spTgt>
                                        </p:tgtEl>
                                        <p:attrNameLst>
                                          <p:attrName>style.visibility</p:attrName>
                                        </p:attrNameLst>
                                      </p:cBhvr>
                                      <p:to>
                                        <p:strVal val="visible"/>
                                      </p:to>
                                    </p:set>
                                    <p:animEffect transition="in" filter="blinds(horizontal)">
                                      <p:cBhvr>
                                        <p:cTn id="23" dur="500"/>
                                        <p:tgtEl>
                                          <p:spTgt spid="44034">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4045"/>
                                        </p:tgtEl>
                                        <p:attrNameLst>
                                          <p:attrName>style.visibility</p:attrName>
                                        </p:attrNameLst>
                                      </p:cBhvr>
                                      <p:to>
                                        <p:strVal val="visible"/>
                                      </p:to>
                                    </p:set>
                                    <p:animEffect transition="in" filter="blinds(horizontal)">
                                      <p:cBhvr>
                                        <p:cTn id="26" dur="500"/>
                                        <p:tgtEl>
                                          <p:spTgt spid="4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uild="allAtOnce"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idx="1"/>
          </p:nvPr>
        </p:nvSpPr>
        <p:spPr>
          <a:xfrm>
            <a:off x="250825" y="620713"/>
            <a:ext cx="8650288" cy="5832475"/>
          </a:xfrm>
        </p:spPr>
        <p:txBody>
          <a:bodyPr>
            <a:normAutofit lnSpcReduction="10000"/>
          </a:bodyPr>
          <a:lstStyle/>
          <a:p>
            <a:pPr eaLnBrk="1" hangingPunct="1">
              <a:spcBef>
                <a:spcPct val="40000"/>
              </a:spcBef>
              <a:buFont typeface="Wingdings" pitchFamily="2" charset="2"/>
              <a:buNone/>
              <a:defRPr/>
            </a:pPr>
            <a:r>
              <a:rPr lang="zh-CN" altLang="en-US" b="1" dirty="0" smtClean="0">
                <a:ea typeface="楷体_GB2312" pitchFamily="49" charset="-122"/>
              </a:rPr>
              <a:t>例</a:t>
            </a:r>
            <a:r>
              <a:rPr lang="en-US" altLang="zh-CN" b="1" dirty="0" smtClean="0">
                <a:ea typeface="楷体_GB2312" pitchFamily="49" charset="-122"/>
              </a:rPr>
              <a:t> A</a:t>
            </a:r>
            <a:r>
              <a:rPr lang="zh-CN" altLang="en-US" b="1" dirty="0" smtClean="0">
                <a:ea typeface="楷体_GB2312" pitchFamily="49" charset="-122"/>
              </a:rPr>
              <a:t>是一个含有</a:t>
            </a:r>
            <a:r>
              <a:rPr lang="en-US" altLang="zh-CN" b="1" dirty="0" smtClean="0">
                <a:ea typeface="楷体_GB2312" pitchFamily="49" charset="-122"/>
              </a:rPr>
              <a:t>n</a:t>
            </a:r>
            <a:r>
              <a:rPr lang="zh-CN" altLang="en-US" b="1" dirty="0" smtClean="0">
                <a:ea typeface="楷体_GB2312" pitchFamily="49" charset="-122"/>
              </a:rPr>
              <a:t>个不同元素的实数数组，给出求</a:t>
            </a:r>
            <a:r>
              <a:rPr lang="en-US" altLang="zh-CN" b="1" dirty="0" smtClean="0">
                <a:ea typeface="楷体_GB2312" pitchFamily="49" charset="-122"/>
              </a:rPr>
              <a:t>A</a:t>
            </a:r>
            <a:r>
              <a:rPr lang="zh-CN" altLang="en-US" b="1" dirty="0" smtClean="0">
                <a:ea typeface="楷体_GB2312" pitchFamily="49" charset="-122"/>
              </a:rPr>
              <a:t>中最大和最小元素的算法。 </a:t>
            </a:r>
          </a:p>
          <a:p>
            <a:pPr eaLnBrk="1" hangingPunct="1">
              <a:spcBef>
                <a:spcPct val="40000"/>
              </a:spcBef>
              <a:buFont typeface="Wingdings" pitchFamily="2" charset="2"/>
              <a:buNone/>
              <a:defRPr/>
            </a:pPr>
            <a:r>
              <a:rPr lang="zh-CN" altLang="en-US" b="1" dirty="0" smtClean="0">
                <a:ea typeface="楷体_GB2312" pitchFamily="49" charset="-122"/>
              </a:rPr>
              <a:t> 算法</a:t>
            </a:r>
            <a:r>
              <a:rPr lang="en-US" altLang="zh-CN" b="1" dirty="0" smtClean="0">
                <a:ea typeface="楷体_GB2312" pitchFamily="49" charset="-122"/>
              </a:rPr>
              <a:t>SM(</a:t>
            </a:r>
            <a:r>
              <a:rPr lang="en-US" altLang="zh-CN" b="1" dirty="0" err="1" smtClean="0">
                <a:ea typeface="楷体_GB2312" pitchFamily="49" charset="-122"/>
              </a:rPr>
              <a:t>A,n</a:t>
            </a:r>
            <a:r>
              <a:rPr lang="en-US" altLang="zh-CN" b="1" dirty="0" smtClean="0">
                <a:ea typeface="楷体_GB2312" pitchFamily="49" charset="-122"/>
              </a:rPr>
              <a:t> . </a:t>
            </a:r>
            <a:r>
              <a:rPr lang="en-US" altLang="zh-CN" b="1" dirty="0" err="1" smtClean="0">
                <a:ea typeface="楷体_GB2312" pitchFamily="49" charset="-122"/>
              </a:rPr>
              <a:t>max,min</a:t>
            </a:r>
            <a:r>
              <a:rPr lang="en-US" altLang="zh-CN" b="1" dirty="0" smtClean="0">
                <a:ea typeface="楷体_GB2312" pitchFamily="49" charset="-122"/>
              </a:rPr>
              <a:t>) </a:t>
            </a:r>
          </a:p>
          <a:p>
            <a:pPr eaLnBrk="1" hangingPunct="1">
              <a:spcBef>
                <a:spcPct val="40000"/>
              </a:spcBef>
              <a:buFont typeface="Wingdings" pitchFamily="2" charset="2"/>
              <a:buNone/>
              <a:defRPr/>
            </a:pPr>
            <a:r>
              <a:rPr lang="en-US" altLang="zh-CN" b="1" dirty="0" smtClean="0">
                <a:ea typeface="楷体_GB2312" pitchFamily="49" charset="-122"/>
              </a:rPr>
              <a:t>  </a:t>
            </a:r>
            <a:r>
              <a:rPr lang="en-US" altLang="zh-CN" b="1" dirty="0" smtClean="0">
                <a:solidFill>
                  <a:srgbClr val="3333CC"/>
                </a:solidFill>
                <a:ea typeface="楷体_GB2312" pitchFamily="49" charset="-122"/>
              </a:rPr>
              <a:t>SM1.[</a:t>
            </a:r>
            <a:r>
              <a:rPr lang="zh-CN" altLang="en-US" b="1" dirty="0" smtClean="0">
                <a:solidFill>
                  <a:srgbClr val="3333CC"/>
                </a:solidFill>
                <a:ea typeface="楷体_GB2312" pitchFamily="49" charset="-122"/>
              </a:rPr>
              <a:t>初始化</a:t>
            </a:r>
            <a:r>
              <a:rPr lang="en-US" altLang="zh-CN" b="1" dirty="0" smtClean="0">
                <a:solidFill>
                  <a:srgbClr val="3333CC"/>
                </a:solidFill>
                <a:ea typeface="楷体_GB2312" pitchFamily="49" charset="-122"/>
              </a:rPr>
              <a:t>]</a:t>
            </a:r>
          </a:p>
          <a:p>
            <a:pPr eaLnBrk="1" hangingPunct="1">
              <a:spcBef>
                <a:spcPct val="40000"/>
              </a:spcBef>
              <a:buFont typeface="Wingdings" pitchFamily="2" charset="2"/>
              <a:buNone/>
              <a:defRPr/>
            </a:pPr>
            <a:r>
              <a:rPr lang="en-US" altLang="zh-CN" b="1" dirty="0" smtClean="0">
                <a:ea typeface="楷体_GB2312" pitchFamily="49" charset="-122"/>
              </a:rPr>
              <a:t>    </a:t>
            </a:r>
            <a:r>
              <a:rPr lang="en-US" altLang="zh-CN" b="1" dirty="0" err="1" smtClean="0">
                <a:ea typeface="楷体_GB2312" pitchFamily="49" charset="-122"/>
              </a:rPr>
              <a:t>max←min←A</a:t>
            </a:r>
            <a:r>
              <a:rPr lang="en-US" altLang="zh-CN" b="1" dirty="0" smtClean="0">
                <a:ea typeface="楷体_GB2312" pitchFamily="49" charset="-122"/>
              </a:rPr>
              <a:t>[1].</a:t>
            </a:r>
          </a:p>
          <a:p>
            <a:pPr eaLnBrk="1" hangingPunct="1">
              <a:spcBef>
                <a:spcPct val="40000"/>
              </a:spcBef>
              <a:buFont typeface="Wingdings" pitchFamily="2" charset="2"/>
              <a:buNone/>
              <a:defRPr/>
            </a:pPr>
            <a:r>
              <a:rPr lang="en-US" altLang="zh-CN" b="1" dirty="0" smtClean="0">
                <a:ea typeface="楷体_GB2312" pitchFamily="49" charset="-122"/>
              </a:rPr>
              <a:t>  </a:t>
            </a:r>
            <a:r>
              <a:rPr lang="en-US" altLang="zh-CN" b="1" dirty="0" smtClean="0">
                <a:solidFill>
                  <a:srgbClr val="3333CC"/>
                </a:solidFill>
                <a:ea typeface="楷体_GB2312" pitchFamily="49" charset="-122"/>
              </a:rPr>
              <a:t>SM2.[</a:t>
            </a:r>
            <a:r>
              <a:rPr lang="zh-CN" altLang="en-US" b="1" dirty="0" smtClean="0">
                <a:solidFill>
                  <a:srgbClr val="3333CC"/>
                </a:solidFill>
                <a:ea typeface="楷体_GB2312" pitchFamily="49" charset="-122"/>
              </a:rPr>
              <a:t>比较</a:t>
            </a:r>
            <a:r>
              <a:rPr lang="en-US" altLang="zh-CN" b="1" dirty="0" smtClean="0">
                <a:solidFill>
                  <a:srgbClr val="3333CC"/>
                </a:solidFill>
                <a:ea typeface="楷体_GB2312" pitchFamily="49" charset="-122"/>
              </a:rPr>
              <a:t>]</a:t>
            </a:r>
          </a:p>
          <a:p>
            <a:pPr eaLnBrk="1" hangingPunct="1">
              <a:spcBef>
                <a:spcPct val="40000"/>
              </a:spcBef>
              <a:buFont typeface="Wingdings" pitchFamily="2" charset="2"/>
              <a:buNone/>
              <a:defRPr/>
            </a:pPr>
            <a:r>
              <a:rPr lang="en-US" altLang="zh-CN" b="1" dirty="0" smtClean="0">
                <a:ea typeface="楷体_GB2312" pitchFamily="49" charset="-122"/>
              </a:rPr>
              <a:t>    FOR </a:t>
            </a:r>
            <a:r>
              <a:rPr lang="en-US" altLang="zh-CN" b="1" dirty="0" err="1" smtClean="0">
                <a:ea typeface="楷体_GB2312" pitchFamily="49" charset="-122"/>
              </a:rPr>
              <a:t>i</a:t>
            </a:r>
            <a:r>
              <a:rPr lang="en-US" altLang="zh-CN" b="1" dirty="0" smtClean="0">
                <a:ea typeface="楷体_GB2312" pitchFamily="49" charset="-122"/>
              </a:rPr>
              <a:t>=2 TO n DO </a:t>
            </a:r>
            <a:r>
              <a:rPr lang="en-US" altLang="zh-CN" b="1" dirty="0" smtClean="0">
                <a:solidFill>
                  <a:srgbClr val="3333CC"/>
                </a:solidFill>
                <a:ea typeface="楷体_GB2312" pitchFamily="49" charset="-122"/>
              </a:rPr>
              <a:t>//</a:t>
            </a:r>
            <a:r>
              <a:rPr lang="zh-CN" altLang="en-US" b="1" dirty="0" smtClean="0">
                <a:solidFill>
                  <a:srgbClr val="3333CC"/>
                </a:solidFill>
                <a:ea typeface="楷体_GB2312" pitchFamily="49" charset="-122"/>
              </a:rPr>
              <a:t>求最大和最小元素</a:t>
            </a:r>
          </a:p>
          <a:p>
            <a:pPr eaLnBrk="1" hangingPunct="1">
              <a:spcBef>
                <a:spcPct val="40000"/>
              </a:spcBef>
              <a:buFont typeface="Wingdings" pitchFamily="2" charset="2"/>
              <a:buNone/>
              <a:defRPr/>
            </a:pPr>
            <a:r>
              <a:rPr lang="zh-CN" altLang="en-US" b="1" dirty="0" smtClean="0">
                <a:ea typeface="楷体_GB2312" pitchFamily="49" charset="-122"/>
              </a:rPr>
              <a:t>     </a:t>
            </a:r>
            <a:r>
              <a:rPr lang="en-US" altLang="zh-CN" b="1" dirty="0" smtClean="0">
                <a:ea typeface="楷体_GB2312" pitchFamily="49" charset="-122"/>
              </a:rPr>
              <a:t>( IF A[</a:t>
            </a:r>
            <a:r>
              <a:rPr lang="en-US" altLang="zh-CN" b="1" dirty="0" err="1" smtClean="0">
                <a:ea typeface="楷体_GB2312" pitchFamily="49" charset="-122"/>
              </a:rPr>
              <a:t>i</a:t>
            </a:r>
            <a:r>
              <a:rPr lang="en-US" altLang="zh-CN" b="1" dirty="0" smtClean="0">
                <a:ea typeface="楷体_GB2312" pitchFamily="49" charset="-122"/>
              </a:rPr>
              <a:t>]&gt; max  THEN  </a:t>
            </a:r>
            <a:r>
              <a:rPr lang="en-US" altLang="zh-CN" b="1" dirty="0" err="1" smtClean="0">
                <a:ea typeface="楷体_GB2312" pitchFamily="49" charset="-122"/>
              </a:rPr>
              <a:t>max←A</a:t>
            </a:r>
            <a:r>
              <a:rPr lang="en-US" altLang="zh-CN" b="1" dirty="0" smtClean="0">
                <a:ea typeface="楷体_GB2312" pitchFamily="49" charset="-122"/>
              </a:rPr>
              <a:t>[</a:t>
            </a:r>
            <a:r>
              <a:rPr lang="en-US" altLang="zh-CN" b="1" dirty="0" err="1" smtClean="0">
                <a:ea typeface="楷体_GB2312" pitchFamily="49" charset="-122"/>
              </a:rPr>
              <a:t>i</a:t>
            </a:r>
            <a:r>
              <a:rPr lang="en-US" altLang="zh-CN" b="1" dirty="0" smtClean="0">
                <a:ea typeface="楷体_GB2312" pitchFamily="49" charset="-122"/>
              </a:rPr>
              <a:t>].          </a:t>
            </a:r>
          </a:p>
          <a:p>
            <a:pPr eaLnBrk="1" hangingPunct="1">
              <a:spcBef>
                <a:spcPct val="40000"/>
              </a:spcBef>
              <a:buFont typeface="Wingdings" pitchFamily="2" charset="2"/>
              <a:buNone/>
              <a:defRPr/>
            </a:pPr>
            <a:r>
              <a:rPr lang="en-US" altLang="zh-CN" b="1" dirty="0" smtClean="0">
                <a:ea typeface="楷体_GB2312" pitchFamily="49" charset="-122"/>
              </a:rPr>
              <a:t>        IF A[</a:t>
            </a:r>
            <a:r>
              <a:rPr lang="en-US" altLang="zh-CN" b="1" dirty="0" err="1" smtClean="0">
                <a:ea typeface="楷体_GB2312" pitchFamily="49" charset="-122"/>
              </a:rPr>
              <a:t>i</a:t>
            </a:r>
            <a:r>
              <a:rPr lang="en-US" altLang="zh-CN" b="1" dirty="0" smtClean="0">
                <a:ea typeface="楷体_GB2312" pitchFamily="49" charset="-122"/>
              </a:rPr>
              <a:t>]&lt; min   THEN  </a:t>
            </a:r>
            <a:r>
              <a:rPr lang="en-US" altLang="zh-CN" b="1" dirty="0" err="1" smtClean="0">
                <a:ea typeface="楷体_GB2312" pitchFamily="49" charset="-122"/>
              </a:rPr>
              <a:t>min←A</a:t>
            </a:r>
            <a:r>
              <a:rPr lang="en-US" altLang="zh-CN" b="1" dirty="0" smtClean="0">
                <a:ea typeface="楷体_GB2312" pitchFamily="49" charset="-122"/>
              </a:rPr>
              <a:t>[</a:t>
            </a:r>
            <a:r>
              <a:rPr lang="en-US" altLang="zh-CN" b="1" dirty="0" err="1" smtClean="0">
                <a:ea typeface="楷体_GB2312" pitchFamily="49" charset="-122"/>
              </a:rPr>
              <a:t>i</a:t>
            </a:r>
            <a:r>
              <a:rPr lang="en-US" altLang="zh-CN" b="1" dirty="0" smtClean="0">
                <a:ea typeface="楷体_GB2312" pitchFamily="49" charset="-122"/>
              </a:rPr>
              <a:t>]). </a:t>
            </a:r>
            <a:r>
              <a:rPr lang="en-US" altLang="zh-CN" dirty="0" smtClean="0"/>
              <a:t>▐</a:t>
            </a:r>
          </a:p>
          <a:p>
            <a:pPr eaLnBrk="1" hangingPunct="1">
              <a:spcBef>
                <a:spcPct val="40000"/>
              </a:spcBef>
              <a:buFont typeface="Wingdings" pitchFamily="2" charset="2"/>
              <a:buNone/>
              <a:defRPr/>
            </a:pPr>
            <a:r>
              <a:rPr lang="en-US" altLang="zh-CN" dirty="0" smtClean="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4146">
                                            <p:txEl>
                                              <p:pRg st="1" end="1"/>
                                            </p:txEl>
                                          </p:spTgt>
                                        </p:tgtEl>
                                        <p:attrNameLst>
                                          <p:attrName>style.visibility</p:attrName>
                                        </p:attrNameLst>
                                      </p:cBhvr>
                                      <p:to>
                                        <p:strVal val="visible"/>
                                      </p:to>
                                    </p:set>
                                    <p:anim calcmode="lin" valueType="num">
                                      <p:cBhvr additive="base">
                                        <p:cTn id="7" dur="500" fill="hold"/>
                                        <p:tgtEl>
                                          <p:spTgt spid="13414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4146">
                                            <p:txEl>
                                              <p:pRg st="2" end="2"/>
                                            </p:txEl>
                                          </p:spTgt>
                                        </p:tgtEl>
                                        <p:attrNameLst>
                                          <p:attrName>style.visibility</p:attrName>
                                        </p:attrNameLst>
                                      </p:cBhvr>
                                      <p:to>
                                        <p:strVal val="visible"/>
                                      </p:to>
                                    </p:set>
                                    <p:anim calcmode="lin" valueType="num">
                                      <p:cBhvr additive="base">
                                        <p:cTn id="11" dur="500" fill="hold"/>
                                        <p:tgtEl>
                                          <p:spTgt spid="13414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414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4146">
                                            <p:txEl>
                                              <p:pRg st="3" end="3"/>
                                            </p:txEl>
                                          </p:spTgt>
                                        </p:tgtEl>
                                        <p:attrNameLst>
                                          <p:attrName>style.visibility</p:attrName>
                                        </p:attrNameLst>
                                      </p:cBhvr>
                                      <p:to>
                                        <p:strVal val="visible"/>
                                      </p:to>
                                    </p:set>
                                    <p:anim calcmode="lin" valueType="num">
                                      <p:cBhvr additive="base">
                                        <p:cTn id="15" dur="500" fill="hold"/>
                                        <p:tgtEl>
                                          <p:spTgt spid="13414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414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4146">
                                            <p:txEl>
                                              <p:pRg st="4" end="4"/>
                                            </p:txEl>
                                          </p:spTgt>
                                        </p:tgtEl>
                                        <p:attrNameLst>
                                          <p:attrName>style.visibility</p:attrName>
                                        </p:attrNameLst>
                                      </p:cBhvr>
                                      <p:to>
                                        <p:strVal val="visible"/>
                                      </p:to>
                                    </p:set>
                                    <p:anim calcmode="lin" valueType="num">
                                      <p:cBhvr additive="base">
                                        <p:cTn id="19" dur="500" fill="hold"/>
                                        <p:tgtEl>
                                          <p:spTgt spid="13414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414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4146">
                                            <p:txEl>
                                              <p:pRg st="5" end="5"/>
                                            </p:txEl>
                                          </p:spTgt>
                                        </p:tgtEl>
                                        <p:attrNameLst>
                                          <p:attrName>style.visibility</p:attrName>
                                        </p:attrNameLst>
                                      </p:cBhvr>
                                      <p:to>
                                        <p:strVal val="visible"/>
                                      </p:to>
                                    </p:set>
                                    <p:anim calcmode="lin" valueType="num">
                                      <p:cBhvr additive="base">
                                        <p:cTn id="23" dur="500" fill="hold"/>
                                        <p:tgtEl>
                                          <p:spTgt spid="13414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414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4146">
                                            <p:txEl>
                                              <p:pRg st="6" end="6"/>
                                            </p:txEl>
                                          </p:spTgt>
                                        </p:tgtEl>
                                        <p:attrNameLst>
                                          <p:attrName>style.visibility</p:attrName>
                                        </p:attrNameLst>
                                      </p:cBhvr>
                                      <p:to>
                                        <p:strVal val="visible"/>
                                      </p:to>
                                    </p:set>
                                    <p:anim calcmode="lin" valueType="num">
                                      <p:cBhvr additive="base">
                                        <p:cTn id="27" dur="500" fill="hold"/>
                                        <p:tgtEl>
                                          <p:spTgt spid="13414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4146">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146">
                                            <p:txEl>
                                              <p:pRg st="7" end="7"/>
                                            </p:txEl>
                                          </p:spTgt>
                                        </p:tgtEl>
                                        <p:attrNameLst>
                                          <p:attrName>style.visibility</p:attrName>
                                        </p:attrNameLst>
                                      </p:cBhvr>
                                      <p:to>
                                        <p:strVal val="visible"/>
                                      </p:to>
                                    </p:set>
                                    <p:anim calcmode="lin" valueType="num">
                                      <p:cBhvr additive="base">
                                        <p:cTn id="31" dur="500" fill="hold"/>
                                        <p:tgtEl>
                                          <p:spTgt spid="13414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414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146">
                                            <p:txEl>
                                              <p:pRg st="8" end="8"/>
                                            </p:txEl>
                                          </p:spTgt>
                                        </p:tgtEl>
                                        <p:attrNameLst>
                                          <p:attrName>style.visibility</p:attrName>
                                        </p:attrNameLst>
                                      </p:cBhvr>
                                      <p:to>
                                        <p:strVal val="visible"/>
                                      </p:to>
                                    </p:set>
                                    <p:anim calcmode="lin" valueType="num">
                                      <p:cBhvr additive="base">
                                        <p:cTn id="35" dur="500" fill="hold"/>
                                        <p:tgtEl>
                                          <p:spTgt spid="13414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414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idx="1"/>
          </p:nvPr>
        </p:nvSpPr>
        <p:spPr>
          <a:xfrm>
            <a:off x="250825" y="620713"/>
            <a:ext cx="8650288" cy="5832475"/>
          </a:xfrm>
        </p:spPr>
        <p:txBody>
          <a:bodyPr>
            <a:normAutofit lnSpcReduction="10000"/>
          </a:bodyPr>
          <a:lstStyle/>
          <a:p>
            <a:pPr eaLnBrk="1" hangingPunct="1">
              <a:spcBef>
                <a:spcPct val="40000"/>
              </a:spcBef>
              <a:buFont typeface="Wingdings" pitchFamily="2" charset="2"/>
              <a:buNone/>
              <a:defRPr/>
            </a:pPr>
            <a:r>
              <a:rPr lang="zh-CN" altLang="en-US" b="1" dirty="0" smtClean="0">
                <a:ea typeface="楷体_GB2312" pitchFamily="49" charset="-122"/>
              </a:rPr>
              <a:t>例</a:t>
            </a:r>
            <a:r>
              <a:rPr lang="en-US" altLang="zh-CN" b="1" dirty="0" smtClean="0">
                <a:ea typeface="楷体_GB2312" pitchFamily="49" charset="-122"/>
              </a:rPr>
              <a:t> A</a:t>
            </a:r>
            <a:r>
              <a:rPr lang="zh-CN" altLang="en-US" b="1" dirty="0" smtClean="0">
                <a:ea typeface="楷体_GB2312" pitchFamily="49" charset="-122"/>
              </a:rPr>
              <a:t>是一个含有</a:t>
            </a:r>
            <a:r>
              <a:rPr lang="en-US" altLang="zh-CN" b="1" dirty="0" smtClean="0">
                <a:ea typeface="楷体_GB2312" pitchFamily="49" charset="-122"/>
              </a:rPr>
              <a:t>n</a:t>
            </a:r>
            <a:r>
              <a:rPr lang="zh-CN" altLang="en-US" b="1" dirty="0" smtClean="0">
                <a:ea typeface="楷体_GB2312" pitchFamily="49" charset="-122"/>
              </a:rPr>
              <a:t>个不同元素的实数数组，给出求</a:t>
            </a:r>
            <a:r>
              <a:rPr lang="en-US" altLang="zh-CN" b="1" dirty="0" smtClean="0">
                <a:ea typeface="楷体_GB2312" pitchFamily="49" charset="-122"/>
              </a:rPr>
              <a:t>A</a:t>
            </a:r>
            <a:r>
              <a:rPr lang="zh-CN" altLang="en-US" b="1" dirty="0" smtClean="0">
                <a:ea typeface="楷体_GB2312" pitchFamily="49" charset="-122"/>
              </a:rPr>
              <a:t>中最大和最小元素的算法。 </a:t>
            </a:r>
          </a:p>
          <a:p>
            <a:pPr eaLnBrk="1" hangingPunct="1">
              <a:spcBef>
                <a:spcPct val="40000"/>
              </a:spcBef>
              <a:buFont typeface="Wingdings" pitchFamily="2" charset="2"/>
              <a:buNone/>
              <a:defRPr/>
            </a:pPr>
            <a:r>
              <a:rPr lang="zh-CN" altLang="en-US" b="1" dirty="0" smtClean="0">
                <a:ea typeface="楷体_GB2312" pitchFamily="49" charset="-122"/>
              </a:rPr>
              <a:t> 算法</a:t>
            </a:r>
            <a:r>
              <a:rPr lang="en-US" altLang="zh-CN" b="1" dirty="0" smtClean="0">
                <a:ea typeface="楷体_GB2312" pitchFamily="49" charset="-122"/>
              </a:rPr>
              <a:t>SM(</a:t>
            </a:r>
            <a:r>
              <a:rPr lang="en-US" altLang="zh-CN" b="1" dirty="0" err="1" smtClean="0">
                <a:ea typeface="楷体_GB2312" pitchFamily="49" charset="-122"/>
              </a:rPr>
              <a:t>A,n</a:t>
            </a:r>
            <a:r>
              <a:rPr lang="en-US" altLang="zh-CN" b="1" dirty="0" smtClean="0">
                <a:ea typeface="楷体_GB2312" pitchFamily="49" charset="-122"/>
              </a:rPr>
              <a:t> . </a:t>
            </a:r>
            <a:r>
              <a:rPr lang="en-US" altLang="zh-CN" b="1" dirty="0" err="1" smtClean="0">
                <a:ea typeface="楷体_GB2312" pitchFamily="49" charset="-122"/>
              </a:rPr>
              <a:t>max,min</a:t>
            </a:r>
            <a:r>
              <a:rPr lang="en-US" altLang="zh-CN" b="1" dirty="0" smtClean="0">
                <a:ea typeface="楷体_GB2312" pitchFamily="49" charset="-122"/>
              </a:rPr>
              <a:t>) </a:t>
            </a:r>
          </a:p>
          <a:p>
            <a:pPr eaLnBrk="1" hangingPunct="1">
              <a:spcBef>
                <a:spcPct val="40000"/>
              </a:spcBef>
              <a:buFont typeface="Wingdings" pitchFamily="2" charset="2"/>
              <a:buNone/>
              <a:defRPr/>
            </a:pPr>
            <a:r>
              <a:rPr lang="en-US" altLang="zh-CN" b="1" dirty="0" smtClean="0">
                <a:ea typeface="楷体_GB2312" pitchFamily="49" charset="-122"/>
              </a:rPr>
              <a:t>  </a:t>
            </a:r>
            <a:r>
              <a:rPr lang="en-US" altLang="zh-CN" b="1" dirty="0" smtClean="0">
                <a:solidFill>
                  <a:srgbClr val="3333CC"/>
                </a:solidFill>
                <a:ea typeface="楷体_GB2312" pitchFamily="49" charset="-122"/>
              </a:rPr>
              <a:t>SM1.[</a:t>
            </a:r>
            <a:r>
              <a:rPr lang="zh-CN" altLang="en-US" b="1" dirty="0" smtClean="0">
                <a:solidFill>
                  <a:srgbClr val="3333CC"/>
                </a:solidFill>
                <a:ea typeface="楷体_GB2312" pitchFamily="49" charset="-122"/>
              </a:rPr>
              <a:t>初始化</a:t>
            </a:r>
            <a:r>
              <a:rPr lang="en-US" altLang="zh-CN" b="1" dirty="0" smtClean="0">
                <a:solidFill>
                  <a:srgbClr val="3333CC"/>
                </a:solidFill>
                <a:ea typeface="楷体_GB2312" pitchFamily="49" charset="-122"/>
              </a:rPr>
              <a:t>]</a:t>
            </a:r>
          </a:p>
          <a:p>
            <a:pPr eaLnBrk="1" hangingPunct="1">
              <a:spcBef>
                <a:spcPct val="40000"/>
              </a:spcBef>
              <a:buFont typeface="Wingdings" pitchFamily="2" charset="2"/>
              <a:buNone/>
              <a:defRPr/>
            </a:pPr>
            <a:r>
              <a:rPr lang="en-US" altLang="zh-CN" b="1" dirty="0" smtClean="0">
                <a:ea typeface="楷体_GB2312" pitchFamily="49" charset="-122"/>
              </a:rPr>
              <a:t>    </a:t>
            </a:r>
            <a:r>
              <a:rPr lang="en-US" altLang="zh-CN" b="1" dirty="0" err="1" smtClean="0">
                <a:ea typeface="楷体_GB2312" pitchFamily="49" charset="-122"/>
              </a:rPr>
              <a:t>max←min←A</a:t>
            </a:r>
            <a:r>
              <a:rPr lang="en-US" altLang="zh-CN" b="1" dirty="0" smtClean="0">
                <a:ea typeface="楷体_GB2312" pitchFamily="49" charset="-122"/>
              </a:rPr>
              <a:t>[1].</a:t>
            </a:r>
          </a:p>
          <a:p>
            <a:pPr eaLnBrk="1" hangingPunct="1">
              <a:spcBef>
                <a:spcPct val="40000"/>
              </a:spcBef>
              <a:buFont typeface="Wingdings" pitchFamily="2" charset="2"/>
              <a:buNone/>
              <a:defRPr/>
            </a:pPr>
            <a:r>
              <a:rPr lang="en-US" altLang="zh-CN" b="1" dirty="0" smtClean="0">
                <a:ea typeface="楷体_GB2312" pitchFamily="49" charset="-122"/>
              </a:rPr>
              <a:t>  </a:t>
            </a:r>
            <a:r>
              <a:rPr lang="en-US" altLang="zh-CN" b="1" dirty="0" smtClean="0">
                <a:solidFill>
                  <a:srgbClr val="3333CC"/>
                </a:solidFill>
                <a:ea typeface="楷体_GB2312" pitchFamily="49" charset="-122"/>
              </a:rPr>
              <a:t>SM2.[</a:t>
            </a:r>
            <a:r>
              <a:rPr lang="zh-CN" altLang="en-US" b="1" dirty="0" smtClean="0">
                <a:solidFill>
                  <a:srgbClr val="3333CC"/>
                </a:solidFill>
                <a:ea typeface="楷体_GB2312" pitchFamily="49" charset="-122"/>
              </a:rPr>
              <a:t>比较</a:t>
            </a:r>
            <a:r>
              <a:rPr lang="en-US" altLang="zh-CN" b="1" dirty="0" smtClean="0">
                <a:solidFill>
                  <a:srgbClr val="3333CC"/>
                </a:solidFill>
                <a:ea typeface="楷体_GB2312" pitchFamily="49" charset="-122"/>
              </a:rPr>
              <a:t>]</a:t>
            </a:r>
          </a:p>
          <a:p>
            <a:pPr eaLnBrk="1" hangingPunct="1">
              <a:spcBef>
                <a:spcPct val="40000"/>
              </a:spcBef>
              <a:buFont typeface="Wingdings" pitchFamily="2" charset="2"/>
              <a:buNone/>
              <a:defRPr/>
            </a:pPr>
            <a:r>
              <a:rPr lang="en-US" altLang="zh-CN" b="1" dirty="0" smtClean="0">
                <a:ea typeface="楷体_GB2312" pitchFamily="49" charset="-122"/>
              </a:rPr>
              <a:t>    FOR </a:t>
            </a:r>
            <a:r>
              <a:rPr lang="en-US" altLang="zh-CN" b="1" dirty="0" err="1" smtClean="0">
                <a:ea typeface="楷体_GB2312" pitchFamily="49" charset="-122"/>
              </a:rPr>
              <a:t>i</a:t>
            </a:r>
            <a:r>
              <a:rPr lang="en-US" altLang="zh-CN" b="1" dirty="0" smtClean="0">
                <a:ea typeface="楷体_GB2312" pitchFamily="49" charset="-122"/>
              </a:rPr>
              <a:t>=2 TO n DO </a:t>
            </a:r>
            <a:r>
              <a:rPr lang="en-US" altLang="zh-CN" b="1" dirty="0" smtClean="0">
                <a:solidFill>
                  <a:srgbClr val="3333CC"/>
                </a:solidFill>
                <a:ea typeface="楷体_GB2312" pitchFamily="49" charset="-122"/>
              </a:rPr>
              <a:t>//</a:t>
            </a:r>
            <a:r>
              <a:rPr lang="zh-CN" altLang="en-US" b="1" dirty="0" smtClean="0">
                <a:solidFill>
                  <a:srgbClr val="3333CC"/>
                </a:solidFill>
                <a:ea typeface="楷体_GB2312" pitchFamily="49" charset="-122"/>
              </a:rPr>
              <a:t>求最大和最小元素</a:t>
            </a:r>
          </a:p>
          <a:p>
            <a:pPr eaLnBrk="1" hangingPunct="1">
              <a:spcBef>
                <a:spcPct val="40000"/>
              </a:spcBef>
              <a:buFont typeface="Wingdings" pitchFamily="2" charset="2"/>
              <a:buNone/>
              <a:defRPr/>
            </a:pPr>
            <a:r>
              <a:rPr lang="zh-CN" altLang="en-US" b="1" dirty="0" smtClean="0">
                <a:ea typeface="楷体_GB2312" pitchFamily="49" charset="-122"/>
              </a:rPr>
              <a:t>     </a:t>
            </a:r>
            <a:r>
              <a:rPr lang="en-US" altLang="zh-CN" b="1" dirty="0" smtClean="0">
                <a:ea typeface="楷体_GB2312" pitchFamily="49" charset="-122"/>
              </a:rPr>
              <a:t>( IF </a:t>
            </a:r>
            <a:r>
              <a:rPr lang="en-US" altLang="zh-CN" b="1" dirty="0" smtClean="0">
                <a:solidFill>
                  <a:srgbClr val="FF0000"/>
                </a:solidFill>
                <a:ea typeface="楷体_GB2312" pitchFamily="49" charset="-122"/>
              </a:rPr>
              <a:t>A[</a:t>
            </a:r>
            <a:r>
              <a:rPr lang="en-US" altLang="zh-CN" b="1" dirty="0" err="1" smtClean="0">
                <a:solidFill>
                  <a:srgbClr val="FF0000"/>
                </a:solidFill>
                <a:ea typeface="楷体_GB2312" pitchFamily="49" charset="-122"/>
              </a:rPr>
              <a:t>i</a:t>
            </a:r>
            <a:r>
              <a:rPr lang="en-US" altLang="zh-CN" b="1" dirty="0" smtClean="0">
                <a:solidFill>
                  <a:srgbClr val="FF0000"/>
                </a:solidFill>
                <a:ea typeface="楷体_GB2312" pitchFamily="49" charset="-122"/>
              </a:rPr>
              <a:t>]&gt; max  </a:t>
            </a:r>
            <a:r>
              <a:rPr lang="en-US" altLang="zh-CN" b="1" dirty="0" smtClean="0">
                <a:ea typeface="楷体_GB2312" pitchFamily="49" charset="-122"/>
              </a:rPr>
              <a:t>THEN  </a:t>
            </a:r>
            <a:r>
              <a:rPr lang="en-US" altLang="zh-CN" b="1" dirty="0" err="1" smtClean="0">
                <a:ea typeface="楷体_GB2312" pitchFamily="49" charset="-122"/>
              </a:rPr>
              <a:t>max←A</a:t>
            </a:r>
            <a:r>
              <a:rPr lang="en-US" altLang="zh-CN" b="1" dirty="0" smtClean="0">
                <a:ea typeface="楷体_GB2312" pitchFamily="49" charset="-122"/>
              </a:rPr>
              <a:t>[</a:t>
            </a:r>
            <a:r>
              <a:rPr lang="en-US" altLang="zh-CN" b="1" dirty="0" err="1" smtClean="0">
                <a:ea typeface="楷体_GB2312" pitchFamily="49" charset="-122"/>
              </a:rPr>
              <a:t>i</a:t>
            </a:r>
            <a:r>
              <a:rPr lang="en-US" altLang="zh-CN" b="1" dirty="0" smtClean="0">
                <a:ea typeface="楷体_GB2312" pitchFamily="49" charset="-122"/>
              </a:rPr>
              <a:t>].          </a:t>
            </a:r>
          </a:p>
          <a:p>
            <a:pPr eaLnBrk="1" hangingPunct="1">
              <a:spcBef>
                <a:spcPct val="40000"/>
              </a:spcBef>
              <a:buFont typeface="Wingdings" pitchFamily="2" charset="2"/>
              <a:buNone/>
              <a:defRPr/>
            </a:pPr>
            <a:r>
              <a:rPr lang="en-US" altLang="zh-CN" b="1" dirty="0" smtClean="0">
                <a:ea typeface="楷体_GB2312" pitchFamily="49" charset="-122"/>
              </a:rPr>
              <a:t>        IF </a:t>
            </a:r>
            <a:r>
              <a:rPr lang="en-US" altLang="zh-CN" b="1" dirty="0" smtClean="0">
                <a:solidFill>
                  <a:srgbClr val="FF0000"/>
                </a:solidFill>
                <a:ea typeface="楷体_GB2312" pitchFamily="49" charset="-122"/>
              </a:rPr>
              <a:t>A[</a:t>
            </a:r>
            <a:r>
              <a:rPr lang="en-US" altLang="zh-CN" b="1" dirty="0" err="1" smtClean="0">
                <a:solidFill>
                  <a:srgbClr val="FF0000"/>
                </a:solidFill>
                <a:ea typeface="楷体_GB2312" pitchFamily="49" charset="-122"/>
              </a:rPr>
              <a:t>i</a:t>
            </a:r>
            <a:r>
              <a:rPr lang="en-US" altLang="zh-CN" b="1" dirty="0" smtClean="0">
                <a:solidFill>
                  <a:srgbClr val="FF0000"/>
                </a:solidFill>
                <a:ea typeface="楷体_GB2312" pitchFamily="49" charset="-122"/>
              </a:rPr>
              <a:t>]&lt; min   </a:t>
            </a:r>
            <a:r>
              <a:rPr lang="en-US" altLang="zh-CN" b="1" dirty="0" smtClean="0">
                <a:ea typeface="楷体_GB2312" pitchFamily="49" charset="-122"/>
              </a:rPr>
              <a:t>THEN  </a:t>
            </a:r>
            <a:r>
              <a:rPr lang="en-US" altLang="zh-CN" b="1" dirty="0" err="1" smtClean="0">
                <a:ea typeface="楷体_GB2312" pitchFamily="49" charset="-122"/>
              </a:rPr>
              <a:t>min←A</a:t>
            </a:r>
            <a:r>
              <a:rPr lang="en-US" altLang="zh-CN" b="1" dirty="0" smtClean="0">
                <a:ea typeface="楷体_GB2312" pitchFamily="49" charset="-122"/>
              </a:rPr>
              <a:t>[</a:t>
            </a:r>
            <a:r>
              <a:rPr lang="en-US" altLang="zh-CN" b="1" dirty="0" err="1" smtClean="0">
                <a:ea typeface="楷体_GB2312" pitchFamily="49" charset="-122"/>
              </a:rPr>
              <a:t>i</a:t>
            </a:r>
            <a:r>
              <a:rPr lang="en-US" altLang="zh-CN" b="1" dirty="0" smtClean="0">
                <a:ea typeface="楷体_GB2312" pitchFamily="49" charset="-122"/>
              </a:rPr>
              <a:t>]). </a:t>
            </a:r>
            <a:r>
              <a:rPr lang="en-US" altLang="zh-CN" dirty="0" smtClean="0"/>
              <a:t>▐</a:t>
            </a:r>
          </a:p>
          <a:p>
            <a:pPr marL="342900" lvl="1" indent="-342900" eaLnBrk="1" hangingPunct="1">
              <a:spcBef>
                <a:spcPct val="40000"/>
              </a:spcBef>
              <a:buClr>
                <a:schemeClr val="hlink"/>
              </a:buClr>
              <a:buSzPct val="70000"/>
              <a:buFont typeface="Wingdings" pitchFamily="2" charset="2"/>
              <a:buNone/>
              <a:defRPr/>
            </a:pPr>
            <a:r>
              <a:rPr lang="en-US" altLang="zh-CN" b="1" dirty="0" smtClean="0">
                <a:solidFill>
                  <a:srgbClr val="FF0000"/>
                </a:solidFill>
                <a:latin typeface="黑体" pitchFamily="49" charset="-122"/>
                <a:ea typeface="黑体" pitchFamily="49" charset="-122"/>
              </a:rPr>
              <a:t> </a:t>
            </a:r>
            <a:r>
              <a:rPr lang="zh-CN" altLang="en-US" b="1" dirty="0" smtClean="0">
                <a:solidFill>
                  <a:srgbClr val="FF0000"/>
                </a:solidFill>
                <a:latin typeface="黑体" pitchFamily="49" charset="-122"/>
                <a:ea typeface="黑体" pitchFamily="49" charset="-122"/>
              </a:rPr>
              <a:t>算法</a:t>
            </a:r>
            <a:r>
              <a:rPr lang="en-US" altLang="zh-CN" b="1" dirty="0" smtClean="0">
                <a:solidFill>
                  <a:srgbClr val="FF0000"/>
                </a:solidFill>
                <a:latin typeface="黑体" pitchFamily="49" charset="-122"/>
                <a:ea typeface="黑体" pitchFamily="49" charset="-122"/>
              </a:rPr>
              <a:t>SM</a:t>
            </a:r>
            <a:r>
              <a:rPr lang="zh-CN" altLang="en-US" b="1" dirty="0" smtClean="0">
                <a:solidFill>
                  <a:srgbClr val="FF0000"/>
                </a:solidFill>
                <a:latin typeface="黑体" pitchFamily="49" charset="-122"/>
                <a:ea typeface="黑体" pitchFamily="49" charset="-122"/>
              </a:rPr>
              <a:t>的时间复杂性为</a:t>
            </a:r>
            <a:r>
              <a:rPr lang="en-US" altLang="zh-CN" b="1" dirty="0" smtClean="0">
                <a:solidFill>
                  <a:srgbClr val="FF0000"/>
                </a:solidFill>
                <a:latin typeface="黑体" pitchFamily="49" charset="-122"/>
                <a:ea typeface="黑体" pitchFamily="49" charset="-122"/>
              </a:rPr>
              <a:t>2(n-1)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4146">
                                            <p:txEl>
                                              <p:pRg st="8" end="8"/>
                                            </p:txEl>
                                          </p:spTgt>
                                        </p:tgtEl>
                                        <p:attrNameLst>
                                          <p:attrName>style.visibility</p:attrName>
                                        </p:attrNameLst>
                                      </p:cBhvr>
                                      <p:to>
                                        <p:strVal val="visible"/>
                                      </p:to>
                                    </p:set>
                                    <p:anim calcmode="lin" valueType="num">
                                      <p:cBhvr additive="base">
                                        <p:cTn id="7" dur="500" fill="hold"/>
                                        <p:tgtEl>
                                          <p:spTgt spid="134146">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body" idx="1"/>
          </p:nvPr>
        </p:nvSpPr>
        <p:spPr>
          <a:xfrm>
            <a:off x="395288" y="247650"/>
            <a:ext cx="8342312" cy="5967413"/>
          </a:xfrm>
        </p:spPr>
        <p:txBody>
          <a:bodyPr lIns="0" rIns="0"/>
          <a:lstStyle/>
          <a:p>
            <a:pPr eaLnBrk="1" hangingPunct="1">
              <a:spcBef>
                <a:spcPts val="0"/>
              </a:spcBef>
              <a:buFont typeface="Wingdings" pitchFamily="2" charset="2"/>
              <a:buNone/>
              <a:defRPr/>
            </a:pPr>
            <a:r>
              <a:rPr lang="zh-CN" altLang="en-US" sz="2500" b="1" dirty="0">
                <a:latin typeface="Times New Roman" pitchFamily="18" charset="0"/>
              </a:rPr>
              <a:t>例</a:t>
            </a:r>
            <a:r>
              <a:rPr lang="en-US" altLang="zh-CN" sz="2500" b="1" dirty="0">
                <a:latin typeface="Times New Roman" pitchFamily="18" charset="0"/>
              </a:rPr>
              <a:t>  </a:t>
            </a:r>
            <a:r>
              <a:rPr lang="zh-CN" altLang="en-US" sz="2500" b="1" dirty="0" smtClean="0">
                <a:latin typeface="Times New Roman" pitchFamily="18" charset="0"/>
              </a:rPr>
              <a:t>算法 </a:t>
            </a:r>
            <a:r>
              <a:rPr lang="en-US" altLang="zh-CN" sz="2500" b="1" dirty="0" smtClean="0">
                <a:latin typeface="Times New Roman" pitchFamily="18" charset="0"/>
              </a:rPr>
              <a:t>SM </a:t>
            </a:r>
            <a:r>
              <a:rPr lang="zh-CN" altLang="en-US" sz="2500" b="1" dirty="0" smtClean="0">
                <a:latin typeface="Times New Roman" pitchFamily="18" charset="0"/>
              </a:rPr>
              <a:t>的</a:t>
            </a:r>
            <a:r>
              <a:rPr lang="zh-CN" altLang="en-US" sz="2500" b="1" dirty="0">
                <a:latin typeface="Times New Roman" pitchFamily="18" charset="0"/>
              </a:rPr>
              <a:t>改进</a:t>
            </a:r>
            <a:r>
              <a:rPr lang="zh-CN" altLang="en-US" sz="2500" b="1" dirty="0" smtClean="0">
                <a:latin typeface="Times New Roman" pitchFamily="18" charset="0"/>
              </a:rPr>
              <a:t>算法 </a:t>
            </a:r>
            <a:r>
              <a:rPr lang="en-US" altLang="zh-CN" sz="2500" b="1" dirty="0" smtClean="0">
                <a:latin typeface="Times New Roman" pitchFamily="18" charset="0"/>
              </a:rPr>
              <a:t>BS </a:t>
            </a:r>
            <a:endParaRPr lang="zh-CN" altLang="en-US" sz="2500" b="1" dirty="0">
              <a:latin typeface="Times New Roman" pitchFamily="18" charset="0"/>
            </a:endParaRPr>
          </a:p>
          <a:p>
            <a:pPr eaLnBrk="1" hangingPunct="1">
              <a:spcBef>
                <a:spcPts val="0"/>
              </a:spcBef>
              <a:buFont typeface="Wingdings" pitchFamily="2" charset="2"/>
              <a:buNone/>
              <a:defRPr/>
            </a:pPr>
            <a:r>
              <a:rPr lang="zh-CN" altLang="en-US" sz="2500" b="1" dirty="0">
                <a:latin typeface="Times New Roman" pitchFamily="18" charset="0"/>
              </a:rPr>
              <a:t>算法</a:t>
            </a:r>
            <a:r>
              <a:rPr lang="en-US" altLang="zh-CN" sz="2500" b="1" dirty="0">
                <a:latin typeface="Times New Roman" pitchFamily="18" charset="0"/>
              </a:rPr>
              <a:t>BS</a:t>
            </a:r>
            <a:r>
              <a:rPr lang="zh-CN" altLang="en-US" sz="2500" b="1" dirty="0">
                <a:latin typeface="Times New Roman" pitchFamily="18" charset="0"/>
              </a:rPr>
              <a:t>（</a:t>
            </a:r>
            <a:r>
              <a:rPr lang="en-US" altLang="zh-CN" sz="2500" b="1" dirty="0">
                <a:latin typeface="Times New Roman" pitchFamily="18" charset="0"/>
              </a:rPr>
              <a:t>A , i , j . fmax , fmin</a:t>
            </a:r>
            <a:r>
              <a:rPr lang="zh-CN" altLang="en-US" sz="2500" b="1" dirty="0">
                <a:latin typeface="Times New Roman" pitchFamily="18" charset="0"/>
              </a:rPr>
              <a:t>）</a:t>
            </a:r>
          </a:p>
          <a:p>
            <a:pPr eaLnBrk="1" hangingPunct="1">
              <a:spcBef>
                <a:spcPts val="0"/>
              </a:spcBef>
              <a:buFont typeface="Wingdings" pitchFamily="2" charset="2"/>
              <a:buNone/>
              <a:defRPr/>
            </a:pPr>
            <a:r>
              <a:rPr lang="en-US" altLang="zh-CN" sz="2500" b="1" dirty="0" smtClean="0">
                <a:latin typeface="Times New Roman" pitchFamily="18" charset="0"/>
              </a:rPr>
              <a:t> /* </a:t>
            </a:r>
            <a:r>
              <a:rPr lang="zh-CN" altLang="en-US" sz="2500" b="1" dirty="0" smtClean="0">
                <a:latin typeface="Times New Roman" pitchFamily="18" charset="0"/>
              </a:rPr>
              <a:t>在数组 </a:t>
            </a:r>
            <a:r>
              <a:rPr lang="en-US" altLang="zh-CN" sz="2500" b="1" dirty="0" smtClean="0">
                <a:latin typeface="Times New Roman" pitchFamily="18" charset="0"/>
              </a:rPr>
              <a:t>A </a:t>
            </a:r>
            <a:r>
              <a:rPr lang="zh-CN" altLang="en-US" sz="2500" b="1" dirty="0" smtClean="0">
                <a:latin typeface="Times New Roman" pitchFamily="18" charset="0"/>
              </a:rPr>
              <a:t>的第 </a:t>
            </a:r>
            <a:r>
              <a:rPr lang="en-US" altLang="zh-CN" sz="2500" b="1" dirty="0" smtClean="0">
                <a:latin typeface="Times New Roman" pitchFamily="18" charset="0"/>
              </a:rPr>
              <a:t>i </a:t>
            </a:r>
            <a:r>
              <a:rPr lang="zh-CN" altLang="en-US" sz="2500" b="1" dirty="0" smtClean="0">
                <a:latin typeface="Times New Roman" pitchFamily="18" charset="0"/>
              </a:rPr>
              <a:t>至第 </a:t>
            </a:r>
            <a:r>
              <a:rPr lang="en-US" altLang="zh-CN" sz="2500" b="1" dirty="0" smtClean="0">
                <a:latin typeface="Times New Roman" pitchFamily="18" charset="0"/>
              </a:rPr>
              <a:t>j </a:t>
            </a:r>
            <a:r>
              <a:rPr lang="zh-CN" altLang="en-US" sz="2500" b="1" dirty="0" smtClean="0">
                <a:latin typeface="Times New Roman" pitchFamily="18" charset="0"/>
              </a:rPr>
              <a:t>个元素间</a:t>
            </a:r>
            <a:r>
              <a:rPr lang="zh-CN" altLang="en-US" sz="2500" b="1" dirty="0">
                <a:latin typeface="Times New Roman" pitchFamily="18" charset="0"/>
              </a:rPr>
              <a:t>寻找最大和</a:t>
            </a:r>
            <a:r>
              <a:rPr lang="zh-CN" altLang="en-US" sz="2500" b="1" dirty="0" smtClean="0">
                <a:latin typeface="Times New Roman" pitchFamily="18" charset="0"/>
              </a:rPr>
              <a:t>最小 </a:t>
            </a:r>
            <a:r>
              <a:rPr lang="en-US" altLang="zh-CN" sz="2500" b="1" dirty="0" smtClean="0">
                <a:latin typeface="Times New Roman" pitchFamily="18" charset="0"/>
              </a:rPr>
              <a:t/>
            </a:r>
            <a:br>
              <a:rPr lang="en-US" altLang="zh-CN" sz="2500" b="1" dirty="0" smtClean="0">
                <a:latin typeface="Times New Roman" pitchFamily="18" charset="0"/>
              </a:rPr>
            </a:br>
            <a:r>
              <a:rPr lang="en-US" altLang="zh-CN" sz="2500" b="1" dirty="0" smtClean="0">
                <a:latin typeface="Times New Roman" pitchFamily="18" charset="0"/>
              </a:rPr>
              <a:t> </a:t>
            </a:r>
            <a:r>
              <a:rPr lang="zh-CN" altLang="en-US" sz="2500" b="1" dirty="0" smtClean="0">
                <a:latin typeface="Times New Roman" pitchFamily="18" charset="0"/>
              </a:rPr>
              <a:t>元素</a:t>
            </a:r>
            <a:r>
              <a:rPr lang="zh-CN" altLang="en-US" sz="2500" b="1" dirty="0">
                <a:latin typeface="Times New Roman" pitchFamily="18" charset="0"/>
              </a:rPr>
              <a:t>，</a:t>
            </a:r>
            <a:r>
              <a:rPr lang="zh-CN" altLang="en-US" sz="2500" b="1" dirty="0" smtClean="0">
                <a:latin typeface="Times New Roman" pitchFamily="18" charset="0"/>
              </a:rPr>
              <a:t>已知 </a:t>
            </a:r>
            <a:r>
              <a:rPr lang="en-US" altLang="zh-CN" sz="2500" b="1" dirty="0" smtClean="0">
                <a:latin typeface="Times New Roman" pitchFamily="18" charset="0"/>
              </a:rPr>
              <a:t>i </a:t>
            </a:r>
            <a:r>
              <a:rPr lang="en-US" altLang="zh-CN" sz="2500" b="1" dirty="0">
                <a:latin typeface="Times New Roman" pitchFamily="18" charset="0"/>
                <a:sym typeface="Symbol" pitchFamily="18" charset="2"/>
              </a:rPr>
              <a:t></a:t>
            </a:r>
            <a:r>
              <a:rPr lang="en-US" altLang="zh-CN" sz="2500" b="1" dirty="0">
                <a:latin typeface="Times New Roman" pitchFamily="18" charset="0"/>
              </a:rPr>
              <a:t> </a:t>
            </a:r>
            <a:r>
              <a:rPr lang="en-US" altLang="zh-CN" sz="2500" b="1" dirty="0" smtClean="0">
                <a:latin typeface="Times New Roman" pitchFamily="18" charset="0"/>
              </a:rPr>
              <a:t>j; </a:t>
            </a:r>
            <a:r>
              <a:rPr lang="zh-CN" altLang="en-US" sz="2500" b="1" dirty="0" smtClean="0">
                <a:latin typeface="Times New Roman" pitchFamily="18" charset="0"/>
              </a:rPr>
              <a:t>假定</a:t>
            </a:r>
            <a:r>
              <a:rPr lang="en-US" altLang="zh-CN" sz="2500" b="1" dirty="0" smtClean="0">
                <a:latin typeface="Times New Roman" pitchFamily="18" charset="0"/>
              </a:rPr>
              <a:t>A </a:t>
            </a:r>
            <a:r>
              <a:rPr lang="zh-CN" altLang="en-US" sz="2500" b="1" dirty="0" smtClean="0">
                <a:latin typeface="Times New Roman" pitchFamily="18" charset="0"/>
              </a:rPr>
              <a:t>中元素互异</a:t>
            </a:r>
            <a:r>
              <a:rPr lang="en-US" altLang="zh-CN" sz="2500" b="1" dirty="0" smtClean="0">
                <a:latin typeface="Times New Roman" pitchFamily="18" charset="0"/>
              </a:rPr>
              <a:t> */</a:t>
            </a:r>
            <a:endParaRPr lang="zh-CN" altLang="en-US" sz="2500" b="1" dirty="0">
              <a:latin typeface="Times New Roman" pitchFamily="18" charset="0"/>
            </a:endParaRPr>
          </a:p>
          <a:p>
            <a:pPr eaLnBrk="1" hangingPunct="1">
              <a:spcBef>
                <a:spcPts val="0"/>
              </a:spcBef>
              <a:buFont typeface="Wingdings" pitchFamily="2" charset="2"/>
              <a:buNone/>
              <a:defRPr/>
            </a:pPr>
            <a:r>
              <a:rPr lang="en-US" altLang="zh-CN" sz="2500" b="1" dirty="0" smtClean="0">
                <a:latin typeface="Times New Roman" pitchFamily="18" charset="0"/>
              </a:rPr>
              <a:t>BS1. </a:t>
            </a:r>
            <a:r>
              <a:rPr lang="en-US" altLang="zh-CN" sz="2500" b="1" dirty="0">
                <a:latin typeface="Times New Roman" pitchFamily="18" charset="0"/>
              </a:rPr>
              <a:t>[</a:t>
            </a:r>
            <a:r>
              <a:rPr lang="zh-CN" altLang="en-US" sz="2500" b="1" dirty="0">
                <a:latin typeface="Times New Roman" pitchFamily="18" charset="0"/>
              </a:rPr>
              <a:t>递归出口</a:t>
            </a:r>
            <a:r>
              <a:rPr lang="en-US" altLang="zh-CN" sz="2500" b="1" dirty="0">
                <a:latin typeface="Times New Roman" pitchFamily="18" charset="0"/>
              </a:rPr>
              <a:t>]</a:t>
            </a:r>
          </a:p>
          <a:p>
            <a:pPr eaLnBrk="1" hangingPunct="1">
              <a:spcBef>
                <a:spcPts val="0"/>
              </a:spcBef>
              <a:buFont typeface="Wingdings" pitchFamily="2" charset="2"/>
              <a:buNone/>
              <a:defRPr/>
            </a:pPr>
            <a:r>
              <a:rPr lang="en-US" altLang="zh-CN" sz="2500" b="1" dirty="0" smtClean="0">
                <a:latin typeface="Times New Roman" pitchFamily="18" charset="0"/>
              </a:rPr>
              <a:t>IF </a:t>
            </a:r>
            <a:r>
              <a:rPr lang="en-US" altLang="zh-CN" sz="2500" b="1" dirty="0">
                <a:latin typeface="Times New Roman" pitchFamily="18" charset="0"/>
              </a:rPr>
              <a:t>i </a:t>
            </a:r>
            <a:r>
              <a:rPr lang="en-US" altLang="zh-CN" sz="2500" b="1" dirty="0" smtClean="0">
                <a:latin typeface="Times New Roman" pitchFamily="18" charset="0"/>
                <a:sym typeface="Symbol"/>
              </a:rPr>
              <a:t></a:t>
            </a:r>
            <a:r>
              <a:rPr lang="en-US" altLang="zh-CN" sz="2500" b="1" dirty="0" smtClean="0">
                <a:latin typeface="Times New Roman" pitchFamily="18" charset="0"/>
              </a:rPr>
              <a:t> </a:t>
            </a:r>
            <a:r>
              <a:rPr lang="en-US" altLang="zh-CN" sz="2500" b="1" dirty="0">
                <a:latin typeface="Times New Roman" pitchFamily="18" charset="0"/>
              </a:rPr>
              <a:t>j THEN </a:t>
            </a:r>
            <a:r>
              <a:rPr lang="en-US" altLang="zh-CN" sz="2500" b="1" dirty="0" smtClean="0">
                <a:latin typeface="Times New Roman" pitchFamily="18" charset="0"/>
              </a:rPr>
              <a:t>(fmax </a:t>
            </a:r>
            <a:r>
              <a:rPr lang="en-US" altLang="zh-CN" sz="2500" b="1" dirty="0" smtClean="0">
                <a:latin typeface="Times New Roman" pitchFamily="18" charset="0"/>
                <a:sym typeface="Symbol"/>
              </a:rPr>
              <a:t></a:t>
            </a:r>
            <a:r>
              <a:rPr lang="en-US" altLang="zh-CN" sz="2500" b="1" dirty="0" smtClean="0">
                <a:latin typeface="Times New Roman" pitchFamily="18" charset="0"/>
              </a:rPr>
              <a:t>fmin</a:t>
            </a:r>
            <a:r>
              <a:rPr lang="en-US" altLang="zh-CN" sz="2500" b="1" dirty="0" smtClean="0">
                <a:latin typeface="Times New Roman" pitchFamily="18" charset="0"/>
                <a:sym typeface="Symbol"/>
              </a:rPr>
              <a:t> </a:t>
            </a:r>
            <a:r>
              <a:rPr lang="en-US" altLang="zh-CN" sz="2500" b="1" dirty="0" smtClean="0">
                <a:latin typeface="Times New Roman" pitchFamily="18" charset="0"/>
              </a:rPr>
              <a:t>A[i</a:t>
            </a:r>
            <a:r>
              <a:rPr lang="en-US" altLang="zh-CN" sz="2500" b="1" dirty="0">
                <a:latin typeface="Times New Roman" pitchFamily="18" charset="0"/>
              </a:rPr>
              <a:t>].  RETURN</a:t>
            </a:r>
            <a:r>
              <a:rPr lang="en-US" altLang="zh-CN" sz="2500" b="1" dirty="0" smtClean="0">
                <a:latin typeface="Times New Roman" pitchFamily="18" charset="0"/>
              </a:rPr>
              <a:t>.)</a:t>
            </a:r>
            <a:endParaRPr lang="zh-CN" altLang="en-US" sz="2500" b="1" dirty="0">
              <a:latin typeface="Times New Roman" pitchFamily="18" charset="0"/>
            </a:endParaRPr>
          </a:p>
          <a:p>
            <a:pPr eaLnBrk="1" hangingPunct="1">
              <a:spcBef>
                <a:spcPts val="0"/>
              </a:spcBef>
              <a:buFont typeface="Wingdings" pitchFamily="2" charset="2"/>
              <a:buNone/>
              <a:defRPr/>
            </a:pPr>
            <a:r>
              <a:rPr lang="en-US" altLang="zh-CN" sz="2500" b="1" dirty="0" smtClean="0">
                <a:latin typeface="Times New Roman" pitchFamily="18" charset="0"/>
              </a:rPr>
              <a:t>IF </a:t>
            </a:r>
            <a:r>
              <a:rPr lang="en-US" altLang="zh-CN" sz="2500" b="1" dirty="0">
                <a:latin typeface="Times New Roman" pitchFamily="18" charset="0"/>
              </a:rPr>
              <a:t>i </a:t>
            </a:r>
            <a:r>
              <a:rPr lang="en-US" altLang="zh-CN" sz="2500" b="1" dirty="0" smtClean="0">
                <a:latin typeface="Times New Roman" pitchFamily="18" charset="0"/>
                <a:sym typeface="Symbol"/>
              </a:rPr>
              <a:t></a:t>
            </a:r>
            <a:r>
              <a:rPr lang="en-US" altLang="zh-CN" sz="2500" b="1" dirty="0" smtClean="0">
                <a:latin typeface="Times New Roman" pitchFamily="18" charset="0"/>
              </a:rPr>
              <a:t> j </a:t>
            </a:r>
            <a:r>
              <a:rPr lang="en-US" altLang="zh-CN" sz="2500" b="1" dirty="0">
                <a:latin typeface="Times New Roman" pitchFamily="18" charset="0"/>
                <a:sym typeface="Symbol" pitchFamily="18" charset="2"/>
              </a:rPr>
              <a:t></a:t>
            </a:r>
            <a:r>
              <a:rPr lang="en-US" altLang="zh-CN" sz="2500" b="1" dirty="0">
                <a:latin typeface="Times New Roman" pitchFamily="18" charset="0"/>
              </a:rPr>
              <a:t> 1 THEN</a:t>
            </a:r>
          </a:p>
          <a:p>
            <a:pPr eaLnBrk="1" hangingPunct="1">
              <a:spcBef>
                <a:spcPts val="0"/>
              </a:spcBef>
              <a:buFont typeface="Wingdings" pitchFamily="2" charset="2"/>
              <a:buNone/>
              <a:defRPr/>
            </a:pPr>
            <a:r>
              <a:rPr lang="en-US" altLang="zh-CN" sz="2500" b="1" dirty="0">
                <a:latin typeface="Times New Roman" pitchFamily="18" charset="0"/>
              </a:rPr>
              <a:t> </a:t>
            </a:r>
            <a:r>
              <a:rPr lang="en-US" altLang="zh-CN" sz="2500" b="1" dirty="0" smtClean="0">
                <a:latin typeface="Times New Roman" pitchFamily="18" charset="0"/>
              </a:rPr>
              <a:t>  (IF </a:t>
            </a:r>
            <a:r>
              <a:rPr lang="en-US" altLang="zh-CN" sz="2500" b="1" dirty="0">
                <a:latin typeface="Times New Roman" pitchFamily="18" charset="0"/>
              </a:rPr>
              <a:t>A[i</a:t>
            </a:r>
            <a:r>
              <a:rPr lang="en-US" altLang="zh-CN" sz="2500" b="1" dirty="0" smtClean="0">
                <a:latin typeface="Times New Roman" pitchFamily="18" charset="0"/>
              </a:rPr>
              <a:t>] </a:t>
            </a:r>
            <a:r>
              <a:rPr lang="en-US" altLang="zh-CN" sz="2500" b="1" dirty="0" smtClean="0">
                <a:latin typeface="Times New Roman" pitchFamily="18" charset="0"/>
                <a:sym typeface="Symbol"/>
              </a:rPr>
              <a:t></a:t>
            </a:r>
            <a:r>
              <a:rPr lang="en-US" altLang="zh-CN" sz="2500" b="1" dirty="0" smtClean="0">
                <a:latin typeface="Times New Roman" pitchFamily="18" charset="0"/>
              </a:rPr>
              <a:t> </a:t>
            </a:r>
            <a:r>
              <a:rPr lang="en-US" altLang="zh-CN" sz="2500" b="1" dirty="0">
                <a:latin typeface="Times New Roman" pitchFamily="18" charset="0"/>
              </a:rPr>
              <a:t>A[j</a:t>
            </a:r>
            <a:r>
              <a:rPr lang="en-US" altLang="zh-CN" sz="2500" b="1" dirty="0" smtClean="0">
                <a:latin typeface="Times New Roman" pitchFamily="18" charset="0"/>
              </a:rPr>
              <a:t>] THEN(fmax</a:t>
            </a:r>
            <a:r>
              <a:rPr lang="en-US" altLang="zh-CN" sz="2500" b="1" dirty="0" smtClean="0">
                <a:latin typeface="Times New Roman" pitchFamily="18" charset="0"/>
                <a:sym typeface="Symbol"/>
              </a:rPr>
              <a:t> </a:t>
            </a:r>
            <a:r>
              <a:rPr lang="en-US" altLang="zh-CN" sz="2500" b="1" dirty="0" smtClean="0">
                <a:latin typeface="Times New Roman" pitchFamily="18" charset="0"/>
              </a:rPr>
              <a:t>A[j]. fmin</a:t>
            </a:r>
            <a:r>
              <a:rPr lang="en-US" altLang="zh-CN" sz="2500" b="1" dirty="0" smtClean="0">
                <a:latin typeface="Times New Roman" pitchFamily="18" charset="0"/>
                <a:sym typeface="Symbol"/>
              </a:rPr>
              <a:t> </a:t>
            </a:r>
            <a:r>
              <a:rPr lang="en-US" altLang="zh-CN" sz="2500" b="1" dirty="0" smtClean="0">
                <a:latin typeface="Times New Roman" pitchFamily="18" charset="0"/>
              </a:rPr>
              <a:t>A[i]).</a:t>
            </a:r>
            <a:endParaRPr lang="en-US" altLang="zh-CN" sz="2500" b="1" dirty="0">
              <a:latin typeface="Times New Roman" pitchFamily="18" charset="0"/>
            </a:endParaRPr>
          </a:p>
          <a:p>
            <a:pPr eaLnBrk="1" hangingPunct="1">
              <a:spcBef>
                <a:spcPts val="0"/>
              </a:spcBef>
              <a:buFont typeface="Wingdings" pitchFamily="2" charset="2"/>
              <a:buNone/>
              <a:defRPr/>
            </a:pPr>
            <a:r>
              <a:rPr lang="en-US" altLang="zh-CN" sz="2500" b="1" dirty="0" smtClean="0">
                <a:latin typeface="Times New Roman" pitchFamily="18" charset="0"/>
              </a:rPr>
              <a:t>    ELSE (fmax</a:t>
            </a:r>
            <a:r>
              <a:rPr lang="en-US" altLang="zh-CN" sz="2500" b="1" dirty="0" smtClean="0">
                <a:latin typeface="Times New Roman" pitchFamily="18" charset="0"/>
                <a:sym typeface="Symbol"/>
              </a:rPr>
              <a:t> </a:t>
            </a:r>
            <a:r>
              <a:rPr lang="en-US" altLang="zh-CN" sz="2500" b="1" dirty="0" smtClean="0">
                <a:latin typeface="Times New Roman" pitchFamily="18" charset="0"/>
              </a:rPr>
              <a:t>A[i</a:t>
            </a:r>
            <a:r>
              <a:rPr lang="en-US" altLang="zh-CN" sz="2500" b="1" dirty="0">
                <a:latin typeface="Times New Roman" pitchFamily="18" charset="0"/>
              </a:rPr>
              <a:t>]. </a:t>
            </a:r>
            <a:r>
              <a:rPr lang="en-US" altLang="zh-CN" sz="2500" b="1" dirty="0" smtClean="0">
                <a:latin typeface="Times New Roman" pitchFamily="18" charset="0"/>
              </a:rPr>
              <a:t>fmin</a:t>
            </a:r>
            <a:r>
              <a:rPr lang="en-US" altLang="zh-CN" sz="2500" b="1" dirty="0">
                <a:latin typeface="Times New Roman" pitchFamily="18" charset="0"/>
                <a:sym typeface="Symbol"/>
              </a:rPr>
              <a:t> </a:t>
            </a:r>
            <a:r>
              <a:rPr lang="en-US" altLang="zh-CN" sz="2500" b="1" dirty="0" smtClean="0">
                <a:latin typeface="Times New Roman" pitchFamily="18" charset="0"/>
                <a:sym typeface="Symbol"/>
              </a:rPr>
              <a:t></a:t>
            </a:r>
            <a:r>
              <a:rPr lang="en-US" altLang="zh-CN" sz="2500" b="1" dirty="0" smtClean="0">
                <a:latin typeface="Times New Roman" pitchFamily="18" charset="0"/>
              </a:rPr>
              <a:t>A[j]).  RETURN).</a:t>
            </a:r>
          </a:p>
          <a:p>
            <a:pPr eaLnBrk="1" hangingPunct="1">
              <a:spcBef>
                <a:spcPts val="0"/>
              </a:spcBef>
              <a:buFont typeface="Wingdings" pitchFamily="2" charset="2"/>
              <a:buNone/>
              <a:defRPr/>
            </a:pPr>
            <a:r>
              <a:rPr lang="en-US" altLang="zh-CN" sz="2500" b="1" dirty="0" smtClean="0">
                <a:latin typeface="Times New Roman" pitchFamily="18" charset="0"/>
              </a:rPr>
              <a:t>BS2. </a:t>
            </a:r>
            <a:r>
              <a:rPr lang="en-US" altLang="zh-CN" sz="2500" b="1" dirty="0">
                <a:latin typeface="Times New Roman" pitchFamily="18" charset="0"/>
              </a:rPr>
              <a:t>[</a:t>
            </a:r>
            <a:r>
              <a:rPr lang="zh-CN" altLang="en-US" sz="2500" b="1" dirty="0">
                <a:latin typeface="Times New Roman" pitchFamily="18" charset="0"/>
              </a:rPr>
              <a:t>取中值</a:t>
            </a:r>
            <a:r>
              <a:rPr lang="en-US" altLang="zh-CN" sz="2500" b="1" dirty="0" smtClean="0">
                <a:latin typeface="Times New Roman" pitchFamily="18" charset="0"/>
              </a:rPr>
              <a:t>] mid</a:t>
            </a:r>
            <a:r>
              <a:rPr lang="en-US" altLang="zh-CN" sz="2500" b="1" dirty="0">
                <a:latin typeface="Times New Roman" pitchFamily="18" charset="0"/>
                <a:sym typeface="Symbol"/>
              </a:rPr>
              <a:t> </a:t>
            </a:r>
            <a:r>
              <a:rPr lang="en-US" altLang="zh-CN" sz="2500" b="1" dirty="0" smtClean="0">
                <a:latin typeface="Times New Roman" pitchFamily="18" charset="0"/>
              </a:rPr>
              <a:t> </a:t>
            </a:r>
            <a:r>
              <a:rPr lang="en-US" altLang="zh-CN" sz="2500" b="1" dirty="0">
                <a:latin typeface="Times New Roman" pitchFamily="18" charset="0"/>
                <a:sym typeface="Symbol" pitchFamily="18" charset="2"/>
              </a:rPr>
              <a:t>(</a:t>
            </a:r>
            <a:r>
              <a:rPr lang="en-US" altLang="zh-CN" sz="2500" b="1" dirty="0" smtClean="0">
                <a:latin typeface="Times New Roman" pitchFamily="18" charset="0"/>
              </a:rPr>
              <a:t>i</a:t>
            </a:r>
            <a:r>
              <a:rPr lang="en-US" altLang="zh-CN" sz="2500" b="1" dirty="0" smtClean="0">
                <a:latin typeface="Times New Roman" pitchFamily="18" charset="0"/>
                <a:sym typeface="Symbol"/>
              </a:rPr>
              <a:t></a:t>
            </a:r>
            <a:r>
              <a:rPr lang="en-US" altLang="zh-CN" sz="2500" b="1" dirty="0" smtClean="0">
                <a:latin typeface="Times New Roman" pitchFamily="18" charset="0"/>
              </a:rPr>
              <a:t>j</a:t>
            </a:r>
            <a:r>
              <a:rPr lang="en-US" altLang="zh-CN" sz="2500" b="1" dirty="0">
                <a:latin typeface="Times New Roman" pitchFamily="18" charset="0"/>
              </a:rPr>
              <a:t>)/2</a:t>
            </a:r>
            <a:r>
              <a:rPr lang="en-US" altLang="zh-CN" sz="2500" b="1" dirty="0">
                <a:latin typeface="Times New Roman" pitchFamily="18" charset="0"/>
                <a:sym typeface="Symbol" pitchFamily="18" charset="2"/>
              </a:rPr>
              <a:t></a:t>
            </a:r>
            <a:r>
              <a:rPr lang="en-US" altLang="zh-CN" sz="2500" b="1" dirty="0"/>
              <a:t> </a:t>
            </a:r>
            <a:endParaRPr lang="en-US" altLang="zh-CN" sz="2500" b="1" dirty="0">
              <a:latin typeface="Times New Roman" pitchFamily="18" charset="0"/>
            </a:endParaRPr>
          </a:p>
          <a:p>
            <a:pPr eaLnBrk="1" hangingPunct="1">
              <a:spcBef>
                <a:spcPts val="0"/>
              </a:spcBef>
              <a:buFont typeface="Wingdings" pitchFamily="2" charset="2"/>
              <a:buNone/>
              <a:defRPr/>
            </a:pPr>
            <a:r>
              <a:rPr lang="en-US" altLang="zh-CN" sz="2500" b="1" dirty="0" smtClean="0">
                <a:latin typeface="Times New Roman" pitchFamily="18" charset="0"/>
              </a:rPr>
              <a:t>BS3. </a:t>
            </a:r>
            <a:r>
              <a:rPr lang="en-US" altLang="zh-CN" sz="2500" b="1" dirty="0">
                <a:latin typeface="Times New Roman" pitchFamily="18" charset="0"/>
              </a:rPr>
              <a:t>[</a:t>
            </a:r>
            <a:r>
              <a:rPr lang="zh-CN" altLang="en-US" sz="2500" b="1" dirty="0">
                <a:latin typeface="Times New Roman" pitchFamily="18" charset="0"/>
              </a:rPr>
              <a:t>递归调用</a:t>
            </a:r>
            <a:r>
              <a:rPr lang="en-US" altLang="zh-CN" sz="2500" b="1" dirty="0">
                <a:latin typeface="Times New Roman" pitchFamily="18" charset="0"/>
              </a:rPr>
              <a:t>] </a:t>
            </a:r>
          </a:p>
          <a:p>
            <a:pPr eaLnBrk="1" hangingPunct="1">
              <a:spcBef>
                <a:spcPts val="0"/>
              </a:spcBef>
              <a:buFont typeface="Wingdings" pitchFamily="2" charset="2"/>
              <a:buNone/>
              <a:defRPr/>
            </a:pPr>
            <a:r>
              <a:rPr lang="en-US" altLang="zh-CN" sz="2500" b="1" dirty="0" smtClean="0">
                <a:latin typeface="Times New Roman" pitchFamily="18" charset="0"/>
              </a:rPr>
              <a:t>    BS (A, i, mid</a:t>
            </a:r>
            <a:r>
              <a:rPr lang="en-US" altLang="zh-CN" sz="2500" b="1" dirty="0">
                <a:latin typeface="Times New Roman" pitchFamily="18" charset="0"/>
              </a:rPr>
              <a:t>. </a:t>
            </a:r>
            <a:r>
              <a:rPr lang="en-US" altLang="zh-CN" sz="2500" b="1" dirty="0" smtClean="0">
                <a:latin typeface="Times New Roman" pitchFamily="18" charset="0"/>
              </a:rPr>
              <a:t>Gmax, gmin). BS (A, mid</a:t>
            </a:r>
            <a:r>
              <a:rPr lang="en-US" altLang="zh-CN" sz="2500" b="1" dirty="0" smtClean="0">
                <a:latin typeface="Times New Roman" pitchFamily="18" charset="0"/>
                <a:sym typeface="Symbol"/>
              </a:rPr>
              <a:t></a:t>
            </a:r>
            <a:r>
              <a:rPr lang="en-US" altLang="zh-CN" sz="2500" b="1" dirty="0" smtClean="0">
                <a:latin typeface="Times New Roman" pitchFamily="18" charset="0"/>
              </a:rPr>
              <a:t>1, j</a:t>
            </a:r>
            <a:r>
              <a:rPr lang="en-US" altLang="zh-CN" sz="2500" b="1" dirty="0">
                <a:latin typeface="Times New Roman" pitchFamily="18" charset="0"/>
              </a:rPr>
              <a:t>. </a:t>
            </a:r>
            <a:r>
              <a:rPr lang="en-US" altLang="zh-CN" sz="2500" b="1" dirty="0" smtClean="0">
                <a:latin typeface="Times New Roman" pitchFamily="18" charset="0"/>
              </a:rPr>
              <a:t>hmax, hmin).</a:t>
            </a:r>
            <a:endParaRPr lang="en-US" altLang="zh-CN" sz="2500" b="1" dirty="0">
              <a:latin typeface="Times New Roman" pitchFamily="18" charset="0"/>
            </a:endParaRPr>
          </a:p>
          <a:p>
            <a:pPr eaLnBrk="1" hangingPunct="1">
              <a:spcBef>
                <a:spcPts val="0"/>
              </a:spcBef>
              <a:buFont typeface="Wingdings" pitchFamily="2" charset="2"/>
              <a:buNone/>
              <a:defRPr/>
            </a:pPr>
            <a:r>
              <a:rPr lang="en-US" altLang="zh-CN" sz="2500" b="1" dirty="0" smtClean="0">
                <a:latin typeface="Times New Roman" pitchFamily="18" charset="0"/>
              </a:rPr>
              <a:t>BS4. </a:t>
            </a:r>
            <a:r>
              <a:rPr lang="en-US" altLang="zh-CN" sz="2500" b="1" dirty="0">
                <a:latin typeface="Times New Roman" pitchFamily="18" charset="0"/>
              </a:rPr>
              <a:t>[</a:t>
            </a:r>
            <a:r>
              <a:rPr lang="zh-CN" altLang="en-US" sz="2500" b="1" dirty="0">
                <a:latin typeface="Times New Roman" pitchFamily="18" charset="0"/>
              </a:rPr>
              <a:t>合并</a:t>
            </a:r>
            <a:r>
              <a:rPr lang="en-US" altLang="zh-CN" sz="2500" b="1" dirty="0">
                <a:latin typeface="Times New Roman" pitchFamily="18" charset="0"/>
              </a:rPr>
              <a:t>]</a:t>
            </a:r>
          </a:p>
          <a:p>
            <a:pPr eaLnBrk="1" hangingPunct="1">
              <a:spcBef>
                <a:spcPts val="0"/>
              </a:spcBef>
              <a:buFont typeface="Wingdings" pitchFamily="2" charset="2"/>
              <a:buNone/>
              <a:defRPr/>
            </a:pPr>
            <a:r>
              <a:rPr lang="en-US" altLang="zh-CN" sz="2500" b="1" dirty="0">
                <a:latin typeface="Times New Roman" pitchFamily="18" charset="0"/>
              </a:rPr>
              <a:t>	</a:t>
            </a:r>
            <a:r>
              <a:rPr lang="en-US" altLang="zh-CN" sz="2500" b="1" dirty="0" smtClean="0">
                <a:latin typeface="Times New Roman" pitchFamily="18" charset="0"/>
              </a:rPr>
              <a:t>fmax</a:t>
            </a:r>
            <a:r>
              <a:rPr lang="en-US" altLang="zh-CN" sz="2500" b="1" dirty="0">
                <a:latin typeface="Times New Roman" pitchFamily="18" charset="0"/>
                <a:sym typeface="Symbol"/>
              </a:rPr>
              <a:t>  </a:t>
            </a:r>
            <a:r>
              <a:rPr lang="en-US" altLang="zh-CN" sz="2500" b="1" dirty="0" smtClean="0">
                <a:latin typeface="Times New Roman" pitchFamily="18" charset="0"/>
              </a:rPr>
              <a:t>max{gmax, hmax</a:t>
            </a:r>
            <a:r>
              <a:rPr lang="en-US" altLang="zh-CN" sz="2500" b="1" dirty="0">
                <a:latin typeface="Times New Roman" pitchFamily="18" charset="0"/>
              </a:rPr>
              <a:t>}.</a:t>
            </a:r>
          </a:p>
          <a:p>
            <a:pPr eaLnBrk="1" hangingPunct="1">
              <a:spcBef>
                <a:spcPts val="0"/>
              </a:spcBef>
              <a:buFont typeface="Wingdings" pitchFamily="2" charset="2"/>
              <a:buNone/>
              <a:defRPr/>
            </a:pPr>
            <a:r>
              <a:rPr lang="en-US" altLang="zh-CN" sz="2500" b="1" dirty="0">
                <a:latin typeface="Times New Roman" pitchFamily="18" charset="0"/>
              </a:rPr>
              <a:t>	</a:t>
            </a:r>
            <a:r>
              <a:rPr lang="en-US" altLang="zh-CN" sz="2500" b="1" dirty="0" smtClean="0">
                <a:latin typeface="Times New Roman" pitchFamily="18" charset="0"/>
              </a:rPr>
              <a:t>fmin</a:t>
            </a:r>
            <a:r>
              <a:rPr lang="en-US" altLang="zh-CN" sz="2500" b="1" dirty="0">
                <a:latin typeface="Times New Roman" pitchFamily="18" charset="0"/>
                <a:sym typeface="Symbol"/>
              </a:rPr>
              <a:t>  </a:t>
            </a:r>
            <a:r>
              <a:rPr lang="en-US" altLang="zh-CN" sz="2500" b="1" dirty="0" smtClean="0">
                <a:latin typeface="Times New Roman" pitchFamily="18" charset="0"/>
              </a:rPr>
              <a:t>min{gmin, hmin</a:t>
            </a:r>
            <a:r>
              <a:rPr lang="en-US" altLang="zh-CN" sz="2500" b="1" dirty="0">
                <a:latin typeface="Times New Roman" pitchFamily="18" charset="0"/>
              </a:rPr>
              <a:t>}. ▐</a:t>
            </a:r>
          </a:p>
          <a:p>
            <a:pPr eaLnBrk="1" hangingPunct="1">
              <a:spcBef>
                <a:spcPts val="0"/>
              </a:spcBef>
              <a:buFont typeface="Wingdings" pitchFamily="2" charset="2"/>
              <a:buNone/>
              <a:defRPr/>
            </a:pPr>
            <a:endParaRPr lang="en-US" altLang="zh-CN" sz="2500" b="1" dirty="0">
              <a:latin typeface="Times New Roman" pitchFamily="18" charset="0"/>
            </a:endParaRPr>
          </a:p>
          <a:p>
            <a:pPr eaLnBrk="1" hangingPunct="1">
              <a:spcBef>
                <a:spcPts val="0"/>
              </a:spcBef>
              <a:buFont typeface="Wingdings" pitchFamily="2" charset="2"/>
              <a:buNone/>
              <a:defRPr/>
            </a:pPr>
            <a:endParaRPr lang="en-US" altLang="zh-CN" sz="2500" b="1" dirty="0">
              <a:latin typeface="Times New Roman" pitchFamily="18" charset="0"/>
            </a:endParaRPr>
          </a:p>
        </p:txBody>
      </p:sp>
      <p:sp>
        <p:nvSpPr>
          <p:cNvPr id="3" name="灯片编号占位符 5"/>
          <p:cNvSpPr txBox="1">
            <a:spLocks/>
          </p:cNvSpPr>
          <p:nvPr/>
        </p:nvSpPr>
        <p:spPr bwMode="auto">
          <a:xfrm>
            <a:off x="8686800" y="6510338"/>
            <a:ext cx="395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r" rtl="0" fontAlgn="base">
              <a:spcBef>
                <a:spcPct val="0"/>
              </a:spcBef>
              <a:spcAft>
                <a:spcPct val="0"/>
              </a:spcAft>
              <a:defRPr sz="1000" kern="1200">
                <a:solidFill>
                  <a:schemeClr val="tx1"/>
                </a:solidFill>
                <a:effectLst>
                  <a:outerShdw blurRad="38100" dist="38100" dir="2700000" algn="tl">
                    <a:srgbClr val="000000"/>
                  </a:outerShdw>
                </a:effectLst>
                <a:latin typeface="+mn-lt"/>
                <a:ea typeface="+mn-ea"/>
                <a:cs typeface="+mn-cs"/>
              </a:defRPr>
            </a:lvl1pPr>
            <a:lvl2pPr marL="4572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2pPr>
            <a:lvl3pPr marL="9144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3pPr>
            <a:lvl4pPr marL="13716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4pPr>
            <a:lvl5pPr marL="18288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ern="1200">
                <a:solidFill>
                  <a:schemeClr val="tx1"/>
                </a:solidFill>
                <a:latin typeface="Times New Roman" pitchFamily="18" charset="0"/>
                <a:ea typeface="楷体_GB2312" pitchFamily="49" charset="-122"/>
                <a:cs typeface="+mn-cs"/>
              </a:defRPr>
            </a:lvl9pPr>
          </a:lstStyle>
          <a:p>
            <a:pPr algn="ctr">
              <a:lnSpc>
                <a:spcPts val="1300"/>
              </a:lnSpc>
              <a:defRPr/>
            </a:pPr>
            <a:fld id="{8860D2A0-41CA-4C3B-9F66-80EFBEEE2114}" type="slidenum">
              <a:rPr lang="zh-CN" altLang="en-US" sz="1500" smtClean="0"/>
              <a:pPr algn="ctr">
                <a:lnSpc>
                  <a:spcPts val="1300"/>
                </a:lnSpc>
                <a:defRPr/>
              </a:pPr>
              <a:t>114</a:t>
            </a:fld>
            <a:endParaRPr lang="en-US" altLang="zh-CN" sz="1500" dirty="0"/>
          </a:p>
        </p:txBody>
      </p:sp>
    </p:spTree>
    <p:extLst>
      <p:ext uri="{BB962C8B-B14F-4D97-AF65-F5344CB8AC3E}">
        <p14:creationId xmlns:p14="http://schemas.microsoft.com/office/powerpoint/2010/main" val="362361370"/>
      </p:ext>
    </p:extLst>
  </p:cSld>
  <p:clrMapOvr>
    <a:masterClrMapping/>
  </p:clrMapOvr>
  <p:transition spd="slow">
    <p:randomBar dir="ver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1555" name="Text Box 3"/>
          <p:cNvSpPr txBox="1">
            <a:spLocks noChangeArrowheads="1"/>
          </p:cNvSpPr>
          <p:nvPr/>
        </p:nvSpPr>
        <p:spPr bwMode="auto">
          <a:xfrm>
            <a:off x="304800" y="838200"/>
            <a:ext cx="8534400" cy="1517650"/>
          </a:xfrm>
          <a:prstGeom prst="rect">
            <a:avLst/>
          </a:prstGeom>
          <a:noFill/>
          <a:ln w="57150">
            <a:solidFill>
              <a:srgbClr val="008000"/>
            </a:solidFill>
            <a:miter lim="800000"/>
            <a:headEnd/>
            <a:tailEnd/>
          </a:ln>
          <a:effectLst/>
        </p:spPr>
        <p:txBody>
          <a:bodyPr>
            <a:spAutoFit/>
          </a:bodyPr>
          <a:lstStyle/>
          <a:p>
            <a:pPr eaLnBrk="0" hangingPunct="0">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4                                   j=8 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5          20          12        7         30        40        25       16</a:t>
            </a:r>
          </a:p>
        </p:txBody>
      </p:sp>
      <p:sp>
        <p:nvSpPr>
          <p:cNvPr id="117763" name="Line 28"/>
          <p:cNvSpPr>
            <a:spLocks noChangeShapeType="1"/>
          </p:cNvSpPr>
          <p:nvPr/>
        </p:nvSpPr>
        <p:spPr bwMode="auto">
          <a:xfrm>
            <a:off x="4038600" y="228600"/>
            <a:ext cx="0" cy="533400"/>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1582" name="Text Box 30"/>
          <p:cNvSpPr txBox="1">
            <a:spLocks noChangeArrowheads="1"/>
          </p:cNvSpPr>
          <p:nvPr/>
        </p:nvSpPr>
        <p:spPr bwMode="auto">
          <a:xfrm>
            <a:off x="0" y="188913"/>
            <a:ext cx="3492500" cy="579437"/>
          </a:xfrm>
          <a:prstGeom prst="rect">
            <a:avLst/>
          </a:prstGeom>
          <a:noFill/>
          <a:ln w="9525">
            <a:noFill/>
            <a:miter lim="800000"/>
            <a:headEnd/>
            <a:tailEnd/>
          </a:ln>
          <a:effectLst/>
        </p:spPr>
        <p:txBody>
          <a:bodyPr>
            <a:spAutoFit/>
          </a:bodyPr>
          <a:lstStyle/>
          <a:p>
            <a:pPr>
              <a:spcBef>
                <a:spcPct val="50000"/>
              </a:spcBef>
              <a:defRPr/>
            </a:pP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算法</a:t>
            </a:r>
            <a:r>
              <a:rPr lang="en-US" altLang="zh-CN" b="1">
                <a:solidFill>
                  <a:srgbClr val="001212"/>
                </a:solidFill>
                <a:effectLst>
                  <a:outerShdw blurRad="38100" dist="38100" dir="2700000" algn="tl">
                    <a:srgbClr val="C0C0C0"/>
                  </a:outerShdw>
                </a:effectLst>
                <a:latin typeface="Times New Roman" pitchFamily="18" charset="0"/>
                <a:ea typeface="楷体_GB2312" pitchFamily="49" charset="-122"/>
              </a:rPr>
              <a:t>SM</a:t>
            </a: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的改进</a:t>
            </a: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8786" name="Line 2"/>
          <p:cNvSpPr>
            <a:spLocks noChangeShapeType="1"/>
          </p:cNvSpPr>
          <p:nvPr/>
        </p:nvSpPr>
        <p:spPr bwMode="auto">
          <a:xfrm>
            <a:off x="2743200" y="2362200"/>
            <a:ext cx="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2579" name="Text Box 3"/>
          <p:cNvSpPr txBox="1">
            <a:spLocks noChangeArrowheads="1"/>
          </p:cNvSpPr>
          <p:nvPr/>
        </p:nvSpPr>
        <p:spPr bwMode="auto">
          <a:xfrm>
            <a:off x="304800" y="838200"/>
            <a:ext cx="8534400" cy="1517650"/>
          </a:xfrm>
          <a:prstGeom prst="rect">
            <a:avLst/>
          </a:prstGeom>
          <a:noFill/>
          <a:ln w="57150">
            <a:solidFill>
              <a:srgbClr val="008000"/>
            </a:solidFill>
            <a:miter lim="800000"/>
            <a:headEnd/>
            <a:tailEnd/>
          </a:ln>
          <a:effectLst/>
        </p:spPr>
        <p:txBody>
          <a:bodyPr>
            <a:spAutoFit/>
          </a:bodyPr>
          <a:lstStyle/>
          <a:p>
            <a:pPr eaLnBrk="0" hangingPunct="0">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4                                   j=8 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5          20          12        7         30        40        25       16</a:t>
            </a:r>
          </a:p>
        </p:txBody>
      </p:sp>
      <p:grpSp>
        <p:nvGrpSpPr>
          <p:cNvPr id="118788" name="Group 4"/>
          <p:cNvGrpSpPr>
            <a:grpSpLocks/>
          </p:cNvGrpSpPr>
          <p:nvPr/>
        </p:nvGrpSpPr>
        <p:grpSpPr bwMode="auto">
          <a:xfrm>
            <a:off x="228600" y="2882900"/>
            <a:ext cx="8534400" cy="1460500"/>
            <a:chOff x="144" y="40"/>
            <a:chExt cx="5376" cy="920"/>
          </a:xfrm>
        </p:grpSpPr>
        <p:sp>
          <p:nvSpPr>
            <p:cNvPr id="118793" name="Rectangle 5"/>
            <p:cNvSpPr>
              <a:spLocks noChangeArrowheads="1"/>
            </p:cNvSpPr>
            <p:nvPr/>
          </p:nvSpPr>
          <p:spPr bwMode="auto">
            <a:xfrm>
              <a:off x="2928"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18794" name="Rectangle 6"/>
            <p:cNvSpPr>
              <a:spLocks noChangeArrowheads="1"/>
            </p:cNvSpPr>
            <p:nvPr/>
          </p:nvSpPr>
          <p:spPr bwMode="auto">
            <a:xfrm>
              <a:off x="192"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2583" name="Text Box 7"/>
            <p:cNvSpPr txBox="1">
              <a:spLocks noChangeArrowheads="1"/>
            </p:cNvSpPr>
            <p:nvPr/>
          </p:nvSpPr>
          <p:spPr bwMode="auto">
            <a:xfrm>
              <a:off x="144" y="40"/>
              <a:ext cx="537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2                j=4    i= 5     mid= 6              j=8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5          20          12        7         30        40        25       16</a:t>
              </a:r>
            </a:p>
          </p:txBody>
        </p:sp>
      </p:grpSp>
      <p:sp>
        <p:nvSpPr>
          <p:cNvPr id="118789" name="Line 8"/>
          <p:cNvSpPr>
            <a:spLocks noChangeShapeType="1"/>
          </p:cNvSpPr>
          <p:nvPr/>
        </p:nvSpPr>
        <p:spPr bwMode="auto">
          <a:xfrm flipH="1">
            <a:off x="2514600" y="24384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8790" name="Line 9"/>
          <p:cNvSpPr>
            <a:spLocks noChangeShapeType="1"/>
          </p:cNvSpPr>
          <p:nvPr/>
        </p:nvSpPr>
        <p:spPr bwMode="auto">
          <a:xfrm>
            <a:off x="6629400" y="23622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8791" name="Line 28"/>
          <p:cNvSpPr>
            <a:spLocks noChangeShapeType="1"/>
          </p:cNvSpPr>
          <p:nvPr/>
        </p:nvSpPr>
        <p:spPr bwMode="auto">
          <a:xfrm>
            <a:off x="4038600" y="228600"/>
            <a:ext cx="0" cy="533400"/>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2606" name="Text Box 30"/>
          <p:cNvSpPr txBox="1">
            <a:spLocks noChangeArrowheads="1"/>
          </p:cNvSpPr>
          <p:nvPr/>
        </p:nvSpPr>
        <p:spPr bwMode="auto">
          <a:xfrm>
            <a:off x="0" y="188913"/>
            <a:ext cx="3492500" cy="579437"/>
          </a:xfrm>
          <a:prstGeom prst="rect">
            <a:avLst/>
          </a:prstGeom>
          <a:noFill/>
          <a:ln w="9525">
            <a:noFill/>
            <a:miter lim="800000"/>
            <a:headEnd/>
            <a:tailEnd/>
          </a:ln>
          <a:effectLst/>
        </p:spPr>
        <p:txBody>
          <a:bodyPr>
            <a:spAutoFit/>
          </a:bodyPr>
          <a:lstStyle/>
          <a:p>
            <a:pPr>
              <a:spcBef>
                <a:spcPct val="50000"/>
              </a:spcBef>
              <a:defRPr/>
            </a:pP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算法</a:t>
            </a:r>
            <a:r>
              <a:rPr lang="en-US" altLang="zh-CN" b="1">
                <a:solidFill>
                  <a:srgbClr val="001212"/>
                </a:solidFill>
                <a:effectLst>
                  <a:outerShdw blurRad="38100" dist="38100" dir="2700000" algn="tl">
                    <a:srgbClr val="C0C0C0"/>
                  </a:outerShdw>
                </a:effectLst>
                <a:latin typeface="Times New Roman" pitchFamily="18" charset="0"/>
                <a:ea typeface="楷体_GB2312" pitchFamily="49" charset="-122"/>
              </a:rPr>
              <a:t>SM</a:t>
            </a: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的改进</a:t>
            </a: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9810" name="Line 2"/>
          <p:cNvSpPr>
            <a:spLocks noChangeShapeType="1"/>
          </p:cNvSpPr>
          <p:nvPr/>
        </p:nvSpPr>
        <p:spPr bwMode="auto">
          <a:xfrm>
            <a:off x="2743200" y="2362200"/>
            <a:ext cx="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9507" name="Text Box 3"/>
          <p:cNvSpPr txBox="1">
            <a:spLocks noChangeArrowheads="1"/>
          </p:cNvSpPr>
          <p:nvPr/>
        </p:nvSpPr>
        <p:spPr bwMode="auto">
          <a:xfrm>
            <a:off x="304800" y="838200"/>
            <a:ext cx="8534400" cy="1517650"/>
          </a:xfrm>
          <a:prstGeom prst="rect">
            <a:avLst/>
          </a:prstGeom>
          <a:noFill/>
          <a:ln w="57150">
            <a:solidFill>
              <a:srgbClr val="008000"/>
            </a:solidFill>
            <a:miter lim="800000"/>
            <a:headEnd/>
            <a:tailEnd/>
          </a:ln>
          <a:effectLst/>
        </p:spPr>
        <p:txBody>
          <a:bodyPr>
            <a:spAutoFit/>
          </a:bodyPr>
          <a:lstStyle/>
          <a:p>
            <a:pPr eaLnBrk="0" hangingPunct="0">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4                                   j=8 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5          20          12        7         30        40        25       16</a:t>
            </a:r>
          </a:p>
        </p:txBody>
      </p:sp>
      <p:grpSp>
        <p:nvGrpSpPr>
          <p:cNvPr id="119812" name="Group 4"/>
          <p:cNvGrpSpPr>
            <a:grpSpLocks/>
          </p:cNvGrpSpPr>
          <p:nvPr/>
        </p:nvGrpSpPr>
        <p:grpSpPr bwMode="auto">
          <a:xfrm>
            <a:off x="228600" y="2882900"/>
            <a:ext cx="8534400" cy="1460500"/>
            <a:chOff x="144" y="40"/>
            <a:chExt cx="5376" cy="920"/>
          </a:xfrm>
        </p:grpSpPr>
        <p:sp>
          <p:nvSpPr>
            <p:cNvPr id="119829" name="Rectangle 5"/>
            <p:cNvSpPr>
              <a:spLocks noChangeArrowheads="1"/>
            </p:cNvSpPr>
            <p:nvPr/>
          </p:nvSpPr>
          <p:spPr bwMode="auto">
            <a:xfrm>
              <a:off x="2928"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19830" name="Rectangle 6"/>
            <p:cNvSpPr>
              <a:spLocks noChangeArrowheads="1"/>
            </p:cNvSpPr>
            <p:nvPr/>
          </p:nvSpPr>
          <p:spPr bwMode="auto">
            <a:xfrm>
              <a:off x="192"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49511" name="Text Box 7"/>
            <p:cNvSpPr txBox="1">
              <a:spLocks noChangeArrowheads="1"/>
            </p:cNvSpPr>
            <p:nvPr/>
          </p:nvSpPr>
          <p:spPr bwMode="auto">
            <a:xfrm>
              <a:off x="144" y="40"/>
              <a:ext cx="537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2                j=4    i= 5     mid= 6              j=8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5          20          12        7         30        40        25       16</a:t>
              </a:r>
            </a:p>
          </p:txBody>
        </p:sp>
      </p:grpSp>
      <p:sp>
        <p:nvSpPr>
          <p:cNvPr id="119813" name="Line 8"/>
          <p:cNvSpPr>
            <a:spLocks noChangeShapeType="1"/>
          </p:cNvSpPr>
          <p:nvPr/>
        </p:nvSpPr>
        <p:spPr bwMode="auto">
          <a:xfrm flipH="1">
            <a:off x="2514600" y="24384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814" name="Line 9"/>
          <p:cNvSpPr>
            <a:spLocks noChangeShapeType="1"/>
          </p:cNvSpPr>
          <p:nvPr/>
        </p:nvSpPr>
        <p:spPr bwMode="auto">
          <a:xfrm>
            <a:off x="6629400" y="23622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9815" name="Group 12"/>
          <p:cNvGrpSpPr>
            <a:grpSpLocks/>
          </p:cNvGrpSpPr>
          <p:nvPr/>
        </p:nvGrpSpPr>
        <p:grpSpPr bwMode="auto">
          <a:xfrm>
            <a:off x="76200" y="5016500"/>
            <a:ext cx="4343400" cy="1460500"/>
            <a:chOff x="192" y="1432"/>
            <a:chExt cx="2736" cy="920"/>
          </a:xfrm>
        </p:grpSpPr>
        <p:sp>
          <p:nvSpPr>
            <p:cNvPr id="119826" name="Rectangle 13"/>
            <p:cNvSpPr>
              <a:spLocks noChangeArrowheads="1"/>
            </p:cNvSpPr>
            <p:nvPr/>
          </p:nvSpPr>
          <p:spPr bwMode="auto">
            <a:xfrm>
              <a:off x="240" y="2016"/>
              <a:ext cx="1200"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19827" name="Rectangle 14"/>
            <p:cNvSpPr>
              <a:spLocks noChangeArrowheads="1"/>
            </p:cNvSpPr>
            <p:nvPr/>
          </p:nvSpPr>
          <p:spPr bwMode="auto">
            <a:xfrm>
              <a:off x="1584" y="2016"/>
              <a:ext cx="1344"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49519" name="Text Box 15"/>
            <p:cNvSpPr txBox="1">
              <a:spLocks noChangeArrowheads="1"/>
            </p:cNvSpPr>
            <p:nvPr/>
          </p:nvSpPr>
          <p:spPr bwMode="auto">
            <a:xfrm>
              <a:off x="192" y="1432"/>
              <a:ext cx="273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j=2        i=3     j=4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A[1]   A[2]     A[3]    A[4]</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a:t>
              </a:r>
            </a:p>
          </p:txBody>
        </p:sp>
      </p:grpSp>
      <p:grpSp>
        <p:nvGrpSpPr>
          <p:cNvPr id="119816" name="Group 16"/>
          <p:cNvGrpSpPr>
            <a:grpSpLocks/>
          </p:cNvGrpSpPr>
          <p:nvPr/>
        </p:nvGrpSpPr>
        <p:grpSpPr bwMode="auto">
          <a:xfrm>
            <a:off x="4648200" y="5016500"/>
            <a:ext cx="4343400" cy="1460500"/>
            <a:chOff x="192" y="1432"/>
            <a:chExt cx="2736" cy="920"/>
          </a:xfrm>
        </p:grpSpPr>
        <p:sp>
          <p:nvSpPr>
            <p:cNvPr id="119823" name="Rectangle 17"/>
            <p:cNvSpPr>
              <a:spLocks noChangeArrowheads="1"/>
            </p:cNvSpPr>
            <p:nvPr/>
          </p:nvSpPr>
          <p:spPr bwMode="auto">
            <a:xfrm>
              <a:off x="240" y="2016"/>
              <a:ext cx="1200"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19824" name="Rectangle 18"/>
            <p:cNvSpPr>
              <a:spLocks noChangeArrowheads="1"/>
            </p:cNvSpPr>
            <p:nvPr/>
          </p:nvSpPr>
          <p:spPr bwMode="auto">
            <a:xfrm>
              <a:off x="1584" y="2016"/>
              <a:ext cx="1344"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49523" name="Text Box 19"/>
            <p:cNvSpPr txBox="1">
              <a:spLocks noChangeArrowheads="1"/>
            </p:cNvSpPr>
            <p:nvPr/>
          </p:nvSpPr>
          <p:spPr bwMode="auto">
            <a:xfrm>
              <a:off x="192" y="1432"/>
              <a:ext cx="273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i=5     j=6        i=7      j=8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30          40         25       16</a:t>
              </a:r>
            </a:p>
          </p:txBody>
        </p:sp>
      </p:grpSp>
      <p:sp>
        <p:nvSpPr>
          <p:cNvPr id="119817" name="Line 20"/>
          <p:cNvSpPr>
            <a:spLocks noChangeShapeType="1"/>
          </p:cNvSpPr>
          <p:nvPr/>
        </p:nvSpPr>
        <p:spPr bwMode="auto">
          <a:xfrm flipH="1">
            <a:off x="838200" y="44196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818" name="Line 21"/>
          <p:cNvSpPr>
            <a:spLocks noChangeShapeType="1"/>
          </p:cNvSpPr>
          <p:nvPr/>
        </p:nvSpPr>
        <p:spPr bwMode="auto">
          <a:xfrm>
            <a:off x="2667000" y="44196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819" name="Line 22"/>
          <p:cNvSpPr>
            <a:spLocks noChangeShapeType="1"/>
          </p:cNvSpPr>
          <p:nvPr/>
        </p:nvSpPr>
        <p:spPr bwMode="auto">
          <a:xfrm>
            <a:off x="6934200" y="44196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820" name="Line 23"/>
          <p:cNvSpPr>
            <a:spLocks noChangeShapeType="1"/>
          </p:cNvSpPr>
          <p:nvPr/>
        </p:nvSpPr>
        <p:spPr bwMode="auto">
          <a:xfrm flipH="1">
            <a:off x="5181600" y="43434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821" name="Line 28"/>
          <p:cNvSpPr>
            <a:spLocks noChangeShapeType="1"/>
          </p:cNvSpPr>
          <p:nvPr/>
        </p:nvSpPr>
        <p:spPr bwMode="auto">
          <a:xfrm>
            <a:off x="4038600" y="228600"/>
            <a:ext cx="0" cy="533400"/>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9534" name="Text Box 30"/>
          <p:cNvSpPr txBox="1">
            <a:spLocks noChangeArrowheads="1"/>
          </p:cNvSpPr>
          <p:nvPr/>
        </p:nvSpPr>
        <p:spPr bwMode="auto">
          <a:xfrm>
            <a:off x="0" y="188913"/>
            <a:ext cx="3492500" cy="579437"/>
          </a:xfrm>
          <a:prstGeom prst="rect">
            <a:avLst/>
          </a:prstGeom>
          <a:noFill/>
          <a:ln w="9525">
            <a:noFill/>
            <a:miter lim="800000"/>
            <a:headEnd/>
            <a:tailEnd/>
          </a:ln>
          <a:effectLst/>
        </p:spPr>
        <p:txBody>
          <a:bodyPr>
            <a:spAutoFit/>
          </a:bodyPr>
          <a:lstStyle/>
          <a:p>
            <a:pPr>
              <a:spcBef>
                <a:spcPct val="50000"/>
              </a:spcBef>
              <a:defRPr/>
            </a:pP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算法</a:t>
            </a:r>
            <a:r>
              <a:rPr lang="en-US" altLang="zh-CN" b="1">
                <a:solidFill>
                  <a:srgbClr val="001212"/>
                </a:solidFill>
                <a:effectLst>
                  <a:outerShdw blurRad="38100" dist="38100" dir="2700000" algn="tl">
                    <a:srgbClr val="C0C0C0"/>
                  </a:outerShdw>
                </a:effectLst>
                <a:latin typeface="Times New Roman" pitchFamily="18" charset="0"/>
                <a:ea typeface="楷体_GB2312" pitchFamily="49" charset="-122"/>
              </a:rPr>
              <a:t>SM</a:t>
            </a: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的改进</a:t>
            </a: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0834" name="Line 2"/>
          <p:cNvSpPr>
            <a:spLocks noChangeShapeType="1"/>
          </p:cNvSpPr>
          <p:nvPr/>
        </p:nvSpPr>
        <p:spPr bwMode="auto">
          <a:xfrm>
            <a:off x="2743200" y="2362200"/>
            <a:ext cx="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5651" name="Text Box 3"/>
          <p:cNvSpPr txBox="1">
            <a:spLocks noChangeArrowheads="1"/>
          </p:cNvSpPr>
          <p:nvPr/>
        </p:nvSpPr>
        <p:spPr bwMode="auto">
          <a:xfrm>
            <a:off x="304800" y="838200"/>
            <a:ext cx="8534400" cy="1517650"/>
          </a:xfrm>
          <a:prstGeom prst="rect">
            <a:avLst/>
          </a:prstGeom>
          <a:noFill/>
          <a:ln w="57150">
            <a:solidFill>
              <a:srgbClr val="008000"/>
            </a:solidFill>
            <a:miter lim="800000"/>
            <a:headEnd/>
            <a:tailEnd/>
          </a:ln>
          <a:effectLst/>
        </p:spPr>
        <p:txBody>
          <a:bodyPr>
            <a:spAutoFit/>
          </a:bodyPr>
          <a:lstStyle/>
          <a:p>
            <a:pPr eaLnBrk="0" hangingPunct="0">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4                                   j=8 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5          20          12        7         30        40        25       16</a:t>
            </a:r>
          </a:p>
        </p:txBody>
      </p:sp>
      <p:grpSp>
        <p:nvGrpSpPr>
          <p:cNvPr id="120836" name="Group 4"/>
          <p:cNvGrpSpPr>
            <a:grpSpLocks/>
          </p:cNvGrpSpPr>
          <p:nvPr/>
        </p:nvGrpSpPr>
        <p:grpSpPr bwMode="auto">
          <a:xfrm>
            <a:off x="228600" y="2882900"/>
            <a:ext cx="8534400" cy="1460500"/>
            <a:chOff x="144" y="40"/>
            <a:chExt cx="5376" cy="920"/>
          </a:xfrm>
        </p:grpSpPr>
        <p:sp>
          <p:nvSpPr>
            <p:cNvPr id="120853" name="Rectangle 5"/>
            <p:cNvSpPr>
              <a:spLocks noChangeArrowheads="1"/>
            </p:cNvSpPr>
            <p:nvPr/>
          </p:nvSpPr>
          <p:spPr bwMode="auto">
            <a:xfrm>
              <a:off x="2928"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20854" name="Rectangle 6"/>
            <p:cNvSpPr>
              <a:spLocks noChangeArrowheads="1"/>
            </p:cNvSpPr>
            <p:nvPr/>
          </p:nvSpPr>
          <p:spPr bwMode="auto">
            <a:xfrm>
              <a:off x="192"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5655" name="Text Box 7"/>
            <p:cNvSpPr txBox="1">
              <a:spLocks noChangeArrowheads="1"/>
            </p:cNvSpPr>
            <p:nvPr/>
          </p:nvSpPr>
          <p:spPr bwMode="auto">
            <a:xfrm>
              <a:off x="144" y="40"/>
              <a:ext cx="537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2                j=4    i= 5     mid= 6              j=8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5          20          12        7         30        40        25       16</a:t>
              </a:r>
            </a:p>
          </p:txBody>
        </p:sp>
      </p:grpSp>
      <p:sp>
        <p:nvSpPr>
          <p:cNvPr id="120837" name="Line 8"/>
          <p:cNvSpPr>
            <a:spLocks noChangeShapeType="1"/>
          </p:cNvSpPr>
          <p:nvPr/>
        </p:nvSpPr>
        <p:spPr bwMode="auto">
          <a:xfrm flipH="1">
            <a:off x="2514600" y="24384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0838" name="Line 9"/>
          <p:cNvSpPr>
            <a:spLocks noChangeShapeType="1"/>
          </p:cNvSpPr>
          <p:nvPr/>
        </p:nvSpPr>
        <p:spPr bwMode="auto">
          <a:xfrm>
            <a:off x="6629400" y="23622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20839" name="Group 12"/>
          <p:cNvGrpSpPr>
            <a:grpSpLocks/>
          </p:cNvGrpSpPr>
          <p:nvPr/>
        </p:nvGrpSpPr>
        <p:grpSpPr bwMode="auto">
          <a:xfrm>
            <a:off x="76200" y="5016500"/>
            <a:ext cx="4343400" cy="1460500"/>
            <a:chOff x="192" y="1432"/>
            <a:chExt cx="2736" cy="920"/>
          </a:xfrm>
        </p:grpSpPr>
        <p:sp>
          <p:nvSpPr>
            <p:cNvPr id="120850" name="Rectangle 13"/>
            <p:cNvSpPr>
              <a:spLocks noChangeArrowheads="1"/>
            </p:cNvSpPr>
            <p:nvPr/>
          </p:nvSpPr>
          <p:spPr bwMode="auto">
            <a:xfrm>
              <a:off x="240" y="2016"/>
              <a:ext cx="1200"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20851" name="Rectangle 14"/>
            <p:cNvSpPr>
              <a:spLocks noChangeArrowheads="1"/>
            </p:cNvSpPr>
            <p:nvPr/>
          </p:nvSpPr>
          <p:spPr bwMode="auto">
            <a:xfrm>
              <a:off x="1584" y="2016"/>
              <a:ext cx="1344"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5663" name="Text Box 15"/>
            <p:cNvSpPr txBox="1">
              <a:spLocks noChangeArrowheads="1"/>
            </p:cNvSpPr>
            <p:nvPr/>
          </p:nvSpPr>
          <p:spPr bwMode="auto">
            <a:xfrm>
              <a:off x="192" y="1432"/>
              <a:ext cx="273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j=2        i=3     j=4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A[1]   A[2]     A[3]    A[4]</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20</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12</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7</a:t>
              </a:r>
            </a:p>
          </p:txBody>
        </p:sp>
      </p:grpSp>
      <p:grpSp>
        <p:nvGrpSpPr>
          <p:cNvPr id="120840" name="Group 16"/>
          <p:cNvGrpSpPr>
            <a:grpSpLocks/>
          </p:cNvGrpSpPr>
          <p:nvPr/>
        </p:nvGrpSpPr>
        <p:grpSpPr bwMode="auto">
          <a:xfrm>
            <a:off x="4648200" y="5016500"/>
            <a:ext cx="4343400" cy="1460500"/>
            <a:chOff x="192" y="1432"/>
            <a:chExt cx="2736" cy="920"/>
          </a:xfrm>
        </p:grpSpPr>
        <p:sp>
          <p:nvSpPr>
            <p:cNvPr id="120847" name="Rectangle 17"/>
            <p:cNvSpPr>
              <a:spLocks noChangeArrowheads="1"/>
            </p:cNvSpPr>
            <p:nvPr/>
          </p:nvSpPr>
          <p:spPr bwMode="auto">
            <a:xfrm>
              <a:off x="240" y="2016"/>
              <a:ext cx="1200"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20848" name="Rectangle 18"/>
            <p:cNvSpPr>
              <a:spLocks noChangeArrowheads="1"/>
            </p:cNvSpPr>
            <p:nvPr/>
          </p:nvSpPr>
          <p:spPr bwMode="auto">
            <a:xfrm>
              <a:off x="1584" y="2016"/>
              <a:ext cx="1344"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5667" name="Text Box 19"/>
            <p:cNvSpPr txBox="1">
              <a:spLocks noChangeArrowheads="1"/>
            </p:cNvSpPr>
            <p:nvPr/>
          </p:nvSpPr>
          <p:spPr bwMode="auto">
            <a:xfrm>
              <a:off x="192" y="1432"/>
              <a:ext cx="273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i=5     j=6        i=7      j=8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30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 40</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25</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16</a:t>
              </a:r>
            </a:p>
          </p:txBody>
        </p:sp>
      </p:grpSp>
      <p:sp>
        <p:nvSpPr>
          <p:cNvPr id="120841" name="Line 20"/>
          <p:cNvSpPr>
            <a:spLocks noChangeShapeType="1"/>
          </p:cNvSpPr>
          <p:nvPr/>
        </p:nvSpPr>
        <p:spPr bwMode="auto">
          <a:xfrm flipH="1">
            <a:off x="838200" y="44196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0842" name="Line 21"/>
          <p:cNvSpPr>
            <a:spLocks noChangeShapeType="1"/>
          </p:cNvSpPr>
          <p:nvPr/>
        </p:nvSpPr>
        <p:spPr bwMode="auto">
          <a:xfrm>
            <a:off x="2667000" y="44196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0843" name="Line 22"/>
          <p:cNvSpPr>
            <a:spLocks noChangeShapeType="1"/>
          </p:cNvSpPr>
          <p:nvPr/>
        </p:nvSpPr>
        <p:spPr bwMode="auto">
          <a:xfrm>
            <a:off x="6934200" y="44196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0844" name="Line 23"/>
          <p:cNvSpPr>
            <a:spLocks noChangeShapeType="1"/>
          </p:cNvSpPr>
          <p:nvPr/>
        </p:nvSpPr>
        <p:spPr bwMode="auto">
          <a:xfrm flipH="1">
            <a:off x="5181600" y="43434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0845" name="Line 28"/>
          <p:cNvSpPr>
            <a:spLocks noChangeShapeType="1"/>
          </p:cNvSpPr>
          <p:nvPr/>
        </p:nvSpPr>
        <p:spPr bwMode="auto">
          <a:xfrm>
            <a:off x="4038600" y="228600"/>
            <a:ext cx="0" cy="533400"/>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5678" name="Text Box 30"/>
          <p:cNvSpPr txBox="1">
            <a:spLocks noChangeArrowheads="1"/>
          </p:cNvSpPr>
          <p:nvPr/>
        </p:nvSpPr>
        <p:spPr bwMode="auto">
          <a:xfrm>
            <a:off x="0" y="188913"/>
            <a:ext cx="3492500" cy="579437"/>
          </a:xfrm>
          <a:prstGeom prst="rect">
            <a:avLst/>
          </a:prstGeom>
          <a:noFill/>
          <a:ln w="9525">
            <a:noFill/>
            <a:miter lim="800000"/>
            <a:headEnd/>
            <a:tailEnd/>
          </a:ln>
          <a:effectLst/>
        </p:spPr>
        <p:txBody>
          <a:bodyPr>
            <a:spAutoFit/>
          </a:bodyPr>
          <a:lstStyle/>
          <a:p>
            <a:pPr>
              <a:spcBef>
                <a:spcPct val="50000"/>
              </a:spcBef>
              <a:defRPr/>
            </a:pP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算法</a:t>
            </a:r>
            <a:r>
              <a:rPr lang="en-US" altLang="zh-CN" b="1">
                <a:solidFill>
                  <a:srgbClr val="001212"/>
                </a:solidFill>
                <a:effectLst>
                  <a:outerShdw blurRad="38100" dist="38100" dir="2700000" algn="tl">
                    <a:srgbClr val="C0C0C0"/>
                  </a:outerShdw>
                </a:effectLst>
                <a:latin typeface="Times New Roman" pitchFamily="18" charset="0"/>
                <a:ea typeface="楷体_GB2312" pitchFamily="49" charset="-122"/>
              </a:rPr>
              <a:t>SM</a:t>
            </a: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的改进</a:t>
            </a:r>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1858" name="Line 2"/>
          <p:cNvSpPr>
            <a:spLocks noChangeShapeType="1"/>
          </p:cNvSpPr>
          <p:nvPr/>
        </p:nvSpPr>
        <p:spPr bwMode="auto">
          <a:xfrm>
            <a:off x="2743200" y="2362200"/>
            <a:ext cx="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03" name="Text Box 3"/>
          <p:cNvSpPr txBox="1">
            <a:spLocks noChangeArrowheads="1"/>
          </p:cNvSpPr>
          <p:nvPr/>
        </p:nvSpPr>
        <p:spPr bwMode="auto">
          <a:xfrm>
            <a:off x="304800" y="838200"/>
            <a:ext cx="8534400" cy="1517650"/>
          </a:xfrm>
          <a:prstGeom prst="rect">
            <a:avLst/>
          </a:prstGeom>
          <a:noFill/>
          <a:ln w="57150">
            <a:solidFill>
              <a:srgbClr val="008000"/>
            </a:solidFill>
            <a:miter lim="800000"/>
            <a:headEnd/>
            <a:tailEnd/>
          </a:ln>
          <a:effectLst/>
        </p:spPr>
        <p:txBody>
          <a:bodyPr>
            <a:spAutoFit/>
          </a:bodyPr>
          <a:lstStyle/>
          <a:p>
            <a:pPr eaLnBrk="0" hangingPunct="0">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4                                   j=8 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5          20          12        7         30        40        25       16</a:t>
            </a:r>
          </a:p>
        </p:txBody>
      </p:sp>
      <p:grpSp>
        <p:nvGrpSpPr>
          <p:cNvPr id="121860" name="Group 4"/>
          <p:cNvGrpSpPr>
            <a:grpSpLocks/>
          </p:cNvGrpSpPr>
          <p:nvPr/>
        </p:nvGrpSpPr>
        <p:grpSpPr bwMode="auto">
          <a:xfrm>
            <a:off x="228600" y="2882900"/>
            <a:ext cx="8534400" cy="1460500"/>
            <a:chOff x="144" y="40"/>
            <a:chExt cx="5376" cy="920"/>
          </a:xfrm>
        </p:grpSpPr>
        <p:sp>
          <p:nvSpPr>
            <p:cNvPr id="121881" name="Rectangle 5"/>
            <p:cNvSpPr>
              <a:spLocks noChangeArrowheads="1"/>
            </p:cNvSpPr>
            <p:nvPr/>
          </p:nvSpPr>
          <p:spPr bwMode="auto">
            <a:xfrm>
              <a:off x="2928"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21882" name="Rectangle 6"/>
            <p:cNvSpPr>
              <a:spLocks noChangeArrowheads="1"/>
            </p:cNvSpPr>
            <p:nvPr/>
          </p:nvSpPr>
          <p:spPr bwMode="auto">
            <a:xfrm>
              <a:off x="192"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3607" name="Text Box 7"/>
            <p:cNvSpPr txBox="1">
              <a:spLocks noChangeArrowheads="1"/>
            </p:cNvSpPr>
            <p:nvPr/>
          </p:nvSpPr>
          <p:spPr bwMode="auto">
            <a:xfrm>
              <a:off x="144" y="40"/>
              <a:ext cx="537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2                j=4    i= 5     mid= 6              j=8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20</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12        7         30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40 </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25       16</a:t>
              </a:r>
            </a:p>
          </p:txBody>
        </p:sp>
      </p:grpSp>
      <p:sp>
        <p:nvSpPr>
          <p:cNvPr id="121861" name="Line 8"/>
          <p:cNvSpPr>
            <a:spLocks noChangeShapeType="1"/>
          </p:cNvSpPr>
          <p:nvPr/>
        </p:nvSpPr>
        <p:spPr bwMode="auto">
          <a:xfrm flipH="1">
            <a:off x="2514600" y="24384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62" name="Line 9"/>
          <p:cNvSpPr>
            <a:spLocks noChangeShapeType="1"/>
          </p:cNvSpPr>
          <p:nvPr/>
        </p:nvSpPr>
        <p:spPr bwMode="auto">
          <a:xfrm>
            <a:off x="6629400" y="23622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21863" name="Group 12"/>
          <p:cNvGrpSpPr>
            <a:grpSpLocks/>
          </p:cNvGrpSpPr>
          <p:nvPr/>
        </p:nvGrpSpPr>
        <p:grpSpPr bwMode="auto">
          <a:xfrm>
            <a:off x="76200" y="5016500"/>
            <a:ext cx="4343400" cy="1460500"/>
            <a:chOff x="192" y="1432"/>
            <a:chExt cx="2736" cy="920"/>
          </a:xfrm>
        </p:grpSpPr>
        <p:sp>
          <p:nvSpPr>
            <p:cNvPr id="121878" name="Rectangle 13"/>
            <p:cNvSpPr>
              <a:spLocks noChangeArrowheads="1"/>
            </p:cNvSpPr>
            <p:nvPr/>
          </p:nvSpPr>
          <p:spPr bwMode="auto">
            <a:xfrm>
              <a:off x="240" y="2016"/>
              <a:ext cx="1200"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21879" name="Rectangle 14"/>
            <p:cNvSpPr>
              <a:spLocks noChangeArrowheads="1"/>
            </p:cNvSpPr>
            <p:nvPr/>
          </p:nvSpPr>
          <p:spPr bwMode="auto">
            <a:xfrm>
              <a:off x="1584" y="2016"/>
              <a:ext cx="1344"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3615" name="Text Box 15"/>
            <p:cNvSpPr txBox="1">
              <a:spLocks noChangeArrowheads="1"/>
            </p:cNvSpPr>
            <p:nvPr/>
          </p:nvSpPr>
          <p:spPr bwMode="auto">
            <a:xfrm>
              <a:off x="192" y="1432"/>
              <a:ext cx="273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j=2        i=3     j=4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A[1]   A[2]     A[3]    A[4]</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20</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12</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7</a:t>
              </a:r>
            </a:p>
          </p:txBody>
        </p:sp>
      </p:grpSp>
      <p:grpSp>
        <p:nvGrpSpPr>
          <p:cNvPr id="121864" name="Group 16"/>
          <p:cNvGrpSpPr>
            <a:grpSpLocks/>
          </p:cNvGrpSpPr>
          <p:nvPr/>
        </p:nvGrpSpPr>
        <p:grpSpPr bwMode="auto">
          <a:xfrm>
            <a:off x="4648200" y="5016500"/>
            <a:ext cx="4343400" cy="1460500"/>
            <a:chOff x="192" y="1432"/>
            <a:chExt cx="2736" cy="920"/>
          </a:xfrm>
        </p:grpSpPr>
        <p:sp>
          <p:nvSpPr>
            <p:cNvPr id="121875" name="Rectangle 17"/>
            <p:cNvSpPr>
              <a:spLocks noChangeArrowheads="1"/>
            </p:cNvSpPr>
            <p:nvPr/>
          </p:nvSpPr>
          <p:spPr bwMode="auto">
            <a:xfrm>
              <a:off x="240" y="2016"/>
              <a:ext cx="1200"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21876" name="Rectangle 18"/>
            <p:cNvSpPr>
              <a:spLocks noChangeArrowheads="1"/>
            </p:cNvSpPr>
            <p:nvPr/>
          </p:nvSpPr>
          <p:spPr bwMode="auto">
            <a:xfrm>
              <a:off x="1584" y="2016"/>
              <a:ext cx="1344"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3619" name="Text Box 19"/>
            <p:cNvSpPr txBox="1">
              <a:spLocks noChangeArrowheads="1"/>
            </p:cNvSpPr>
            <p:nvPr/>
          </p:nvSpPr>
          <p:spPr bwMode="auto">
            <a:xfrm>
              <a:off x="192" y="1432"/>
              <a:ext cx="273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i=5     j=6        i=7      j=8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30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 40</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25</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16</a:t>
              </a:r>
            </a:p>
          </p:txBody>
        </p:sp>
      </p:grpSp>
      <p:sp>
        <p:nvSpPr>
          <p:cNvPr id="121865" name="Line 20"/>
          <p:cNvSpPr>
            <a:spLocks noChangeShapeType="1"/>
          </p:cNvSpPr>
          <p:nvPr/>
        </p:nvSpPr>
        <p:spPr bwMode="auto">
          <a:xfrm flipH="1">
            <a:off x="838200" y="44196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66" name="Line 21"/>
          <p:cNvSpPr>
            <a:spLocks noChangeShapeType="1"/>
          </p:cNvSpPr>
          <p:nvPr/>
        </p:nvSpPr>
        <p:spPr bwMode="auto">
          <a:xfrm>
            <a:off x="2667000" y="44196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67" name="Line 22"/>
          <p:cNvSpPr>
            <a:spLocks noChangeShapeType="1"/>
          </p:cNvSpPr>
          <p:nvPr/>
        </p:nvSpPr>
        <p:spPr bwMode="auto">
          <a:xfrm>
            <a:off x="6934200" y="44196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68" name="Line 23"/>
          <p:cNvSpPr>
            <a:spLocks noChangeShapeType="1"/>
          </p:cNvSpPr>
          <p:nvPr/>
        </p:nvSpPr>
        <p:spPr bwMode="auto">
          <a:xfrm flipH="1">
            <a:off x="5181600" y="43434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69" name="Line 24"/>
          <p:cNvSpPr>
            <a:spLocks noChangeShapeType="1"/>
          </p:cNvSpPr>
          <p:nvPr/>
        </p:nvSpPr>
        <p:spPr bwMode="auto">
          <a:xfrm flipV="1">
            <a:off x="1447800" y="4495800"/>
            <a:ext cx="4572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70" name="Line 25"/>
          <p:cNvSpPr>
            <a:spLocks noChangeShapeType="1"/>
          </p:cNvSpPr>
          <p:nvPr/>
        </p:nvSpPr>
        <p:spPr bwMode="auto">
          <a:xfrm flipV="1">
            <a:off x="5715000" y="4495800"/>
            <a:ext cx="4572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71" name="Line 26"/>
          <p:cNvSpPr>
            <a:spLocks noChangeShapeType="1"/>
          </p:cNvSpPr>
          <p:nvPr/>
        </p:nvSpPr>
        <p:spPr bwMode="auto">
          <a:xfrm flipH="1" flipV="1">
            <a:off x="3200400" y="4495800"/>
            <a:ext cx="6858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72" name="Line 27"/>
          <p:cNvSpPr>
            <a:spLocks noChangeShapeType="1"/>
          </p:cNvSpPr>
          <p:nvPr/>
        </p:nvSpPr>
        <p:spPr bwMode="auto">
          <a:xfrm flipH="1" flipV="1">
            <a:off x="7543800" y="4495800"/>
            <a:ext cx="6858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73" name="Line 28"/>
          <p:cNvSpPr>
            <a:spLocks noChangeShapeType="1"/>
          </p:cNvSpPr>
          <p:nvPr/>
        </p:nvSpPr>
        <p:spPr bwMode="auto">
          <a:xfrm>
            <a:off x="4038600" y="228600"/>
            <a:ext cx="0" cy="533400"/>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30" name="Text Box 30"/>
          <p:cNvSpPr txBox="1">
            <a:spLocks noChangeArrowheads="1"/>
          </p:cNvSpPr>
          <p:nvPr/>
        </p:nvSpPr>
        <p:spPr bwMode="auto">
          <a:xfrm>
            <a:off x="0" y="188913"/>
            <a:ext cx="3492500" cy="579437"/>
          </a:xfrm>
          <a:prstGeom prst="rect">
            <a:avLst/>
          </a:prstGeom>
          <a:noFill/>
          <a:ln w="9525">
            <a:noFill/>
            <a:miter lim="800000"/>
            <a:headEnd/>
            <a:tailEnd/>
          </a:ln>
          <a:effectLst/>
        </p:spPr>
        <p:txBody>
          <a:bodyPr>
            <a:spAutoFit/>
          </a:bodyPr>
          <a:lstStyle/>
          <a:p>
            <a:pPr>
              <a:spcBef>
                <a:spcPct val="50000"/>
              </a:spcBef>
              <a:defRPr/>
            </a:pP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算法</a:t>
            </a:r>
            <a:r>
              <a:rPr lang="en-US" altLang="zh-CN" b="1">
                <a:solidFill>
                  <a:srgbClr val="001212"/>
                </a:solidFill>
                <a:effectLst>
                  <a:outerShdw blurRad="38100" dist="38100" dir="2700000" algn="tl">
                    <a:srgbClr val="C0C0C0"/>
                  </a:outerShdw>
                </a:effectLst>
                <a:latin typeface="Times New Roman" pitchFamily="18" charset="0"/>
                <a:ea typeface="楷体_GB2312" pitchFamily="49" charset="-122"/>
              </a:rPr>
              <a:t>SM</a:t>
            </a: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的改进</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t>数据结构的发展历史</a:t>
            </a:r>
            <a:endParaRPr lang="en-US" altLang="zh-CN" smtClean="0"/>
          </a:p>
        </p:txBody>
      </p:sp>
      <p:sp>
        <p:nvSpPr>
          <p:cNvPr id="288771" name="Rectangle 3"/>
          <p:cNvSpPr>
            <a:spLocks noGrp="1" noChangeArrowheads="1"/>
          </p:cNvSpPr>
          <p:nvPr>
            <p:ph type="body" idx="1"/>
          </p:nvPr>
        </p:nvSpPr>
        <p:spPr/>
        <p:txBody>
          <a:bodyPr/>
          <a:lstStyle/>
          <a:p>
            <a:pPr algn="just" eaLnBrk="1" hangingPunct="1">
              <a:spcBef>
                <a:spcPct val="50000"/>
              </a:spcBef>
              <a:defRPr/>
            </a:pPr>
            <a:r>
              <a:rPr lang="en-US" altLang="zh-CN" sz="2600" dirty="0" smtClean="0">
                <a:solidFill>
                  <a:srgbClr val="000000"/>
                </a:solidFill>
                <a:latin typeface="楷体_GB2312" pitchFamily="49" charset="-122"/>
                <a:ea typeface="楷体_GB2312" pitchFamily="49" charset="-122"/>
              </a:rPr>
              <a:t>20</a:t>
            </a:r>
            <a:r>
              <a:rPr lang="zh-CN" altLang="en-US" sz="2600" dirty="0" smtClean="0">
                <a:solidFill>
                  <a:srgbClr val="000000"/>
                </a:solidFill>
                <a:latin typeface="楷体_GB2312" pitchFamily="49" charset="-122"/>
                <a:ea typeface="楷体_GB2312" pitchFamily="49" charset="-122"/>
              </a:rPr>
              <a:t>世纪</a:t>
            </a:r>
            <a:r>
              <a:rPr lang="en-US" altLang="zh-CN" sz="2600" dirty="0" smtClean="0">
                <a:solidFill>
                  <a:srgbClr val="000000"/>
                </a:solidFill>
                <a:latin typeface="楷体_GB2312" pitchFamily="49" charset="-122"/>
                <a:ea typeface="楷体_GB2312" pitchFamily="49" charset="-122"/>
              </a:rPr>
              <a:t>40</a:t>
            </a:r>
            <a:r>
              <a:rPr lang="zh-CN" altLang="en-US" sz="2600" dirty="0" smtClean="0">
                <a:solidFill>
                  <a:srgbClr val="000000"/>
                </a:solidFill>
                <a:latin typeface="楷体_GB2312" pitchFamily="49" charset="-122"/>
                <a:ea typeface="楷体_GB2312" pitchFamily="49" charset="-122"/>
              </a:rPr>
              <a:t>年代：</a:t>
            </a:r>
            <a:r>
              <a:rPr lang="zh-CN" altLang="en-US" sz="2200" dirty="0" smtClean="0">
                <a:solidFill>
                  <a:srgbClr val="000000"/>
                </a:solidFill>
                <a:latin typeface="楷体_GB2312" pitchFamily="49" charset="-122"/>
                <a:ea typeface="楷体_GB2312" pitchFamily="49" charset="-122"/>
              </a:rPr>
              <a:t>处理</a:t>
            </a:r>
            <a:r>
              <a:rPr lang="zh-CN" altLang="en-US" sz="2200" b="1" dirty="0" smtClean="0">
                <a:solidFill>
                  <a:srgbClr val="3333FF"/>
                </a:solidFill>
                <a:latin typeface="楷体_GB2312" pitchFamily="49" charset="-122"/>
                <a:ea typeface="楷体_GB2312" pitchFamily="49" charset="-122"/>
              </a:rPr>
              <a:t>纯数值性的信息</a:t>
            </a:r>
            <a:endParaRPr lang="en-US" altLang="zh-CN" sz="2200" b="1" dirty="0" smtClean="0">
              <a:solidFill>
                <a:srgbClr val="3333FF"/>
              </a:solidFill>
              <a:latin typeface="楷体_GB2312" pitchFamily="49" charset="-122"/>
              <a:ea typeface="楷体_GB2312" pitchFamily="49" charset="-122"/>
            </a:endParaRPr>
          </a:p>
          <a:p>
            <a:pPr algn="just" eaLnBrk="1" hangingPunct="1">
              <a:spcBef>
                <a:spcPct val="50000"/>
              </a:spcBef>
              <a:defRPr/>
            </a:pPr>
            <a:r>
              <a:rPr lang="en-US" altLang="zh-CN" sz="2800" dirty="0" smtClean="0"/>
              <a:t>20</a:t>
            </a:r>
            <a:r>
              <a:rPr lang="zh-CN" altLang="zh-CN" sz="2800" dirty="0" smtClean="0"/>
              <a:t>世纪</a:t>
            </a:r>
            <a:r>
              <a:rPr lang="en-US" altLang="zh-CN" sz="2800" dirty="0" smtClean="0"/>
              <a:t>50</a:t>
            </a:r>
            <a:r>
              <a:rPr lang="zh-CN" altLang="zh-CN" sz="2800" dirty="0" smtClean="0"/>
              <a:t>年代末</a:t>
            </a:r>
            <a:endParaRPr lang="en-US" altLang="zh-CN" sz="2800" dirty="0" smtClean="0"/>
          </a:p>
          <a:p>
            <a:pPr lvl="1" algn="just" eaLnBrk="1" hangingPunct="1">
              <a:spcBef>
                <a:spcPct val="50000"/>
              </a:spcBef>
              <a:defRPr/>
            </a:pPr>
            <a:r>
              <a:rPr lang="zh-CN" altLang="zh-CN" sz="2400" dirty="0" smtClean="0">
                <a:cs typeface="+mn-cs"/>
              </a:rPr>
              <a:t>计算机大量应用于解决</a:t>
            </a:r>
            <a:r>
              <a:rPr lang="zh-CN" altLang="zh-CN" sz="2400" b="1" dirty="0" smtClean="0">
                <a:solidFill>
                  <a:srgbClr val="3333FF"/>
                </a:solidFill>
                <a:cs typeface="+mn-cs"/>
              </a:rPr>
              <a:t>非数值计算</a:t>
            </a:r>
            <a:r>
              <a:rPr lang="zh-CN" altLang="zh-CN" sz="2400" dirty="0" smtClean="0">
                <a:cs typeface="+mn-cs"/>
              </a:rPr>
              <a:t>问题</a:t>
            </a:r>
            <a:endParaRPr lang="en-US" altLang="zh-CN" sz="2400" dirty="0" smtClean="0">
              <a:cs typeface="+mn-cs"/>
            </a:endParaRPr>
          </a:p>
          <a:p>
            <a:pPr lvl="1" algn="just" eaLnBrk="1" hangingPunct="1">
              <a:spcBef>
                <a:spcPct val="50000"/>
              </a:spcBef>
              <a:defRPr/>
            </a:pPr>
            <a:r>
              <a:rPr lang="zh-CN" altLang="zh-CN" sz="2400" dirty="0" smtClean="0"/>
              <a:t>从简单的数值发展到</a:t>
            </a:r>
            <a:r>
              <a:rPr lang="zh-CN" altLang="zh-CN" sz="2400" b="1" dirty="0" smtClean="0">
                <a:solidFill>
                  <a:srgbClr val="3333FF"/>
                </a:solidFill>
                <a:cs typeface="+mn-cs"/>
              </a:rPr>
              <a:t>复杂数据</a:t>
            </a:r>
            <a:endParaRPr lang="en-US" altLang="zh-CN" sz="2400" b="1" dirty="0" smtClean="0">
              <a:solidFill>
                <a:srgbClr val="3333FF"/>
              </a:solidFill>
              <a:cs typeface="+mn-cs"/>
            </a:endParaRPr>
          </a:p>
          <a:p>
            <a:pPr lvl="1" algn="just" eaLnBrk="1" hangingPunct="1">
              <a:spcBef>
                <a:spcPct val="50000"/>
              </a:spcBef>
              <a:defRPr/>
            </a:pPr>
            <a:r>
              <a:rPr lang="zh-CN" altLang="en-US" sz="2400" dirty="0" smtClean="0"/>
              <a:t>各种</a:t>
            </a:r>
            <a:r>
              <a:rPr lang="zh-CN" altLang="en-US" sz="2400" b="1" dirty="0" smtClean="0">
                <a:solidFill>
                  <a:srgbClr val="3333FF"/>
                </a:solidFill>
                <a:cs typeface="+mn-cs"/>
              </a:rPr>
              <a:t>高级程序设计语言</a:t>
            </a:r>
            <a:r>
              <a:rPr lang="zh-CN" altLang="en-US" sz="2400" dirty="0" smtClean="0"/>
              <a:t>的出现（</a:t>
            </a:r>
            <a:r>
              <a:rPr lang="en-US" altLang="zh-CN" sz="2000" dirty="0" smtClean="0"/>
              <a:t>1951 FORTRAN</a:t>
            </a:r>
            <a:r>
              <a:rPr lang="zh-CN" altLang="en-US" sz="2000" dirty="0" smtClean="0"/>
              <a:t>）</a:t>
            </a:r>
            <a:endParaRPr lang="en-US" altLang="zh-CN" sz="2000" dirty="0" smtClean="0"/>
          </a:p>
          <a:p>
            <a:pPr lvl="1" algn="just" eaLnBrk="1" hangingPunct="1">
              <a:spcBef>
                <a:spcPct val="50000"/>
              </a:spcBef>
              <a:defRPr/>
            </a:pPr>
            <a:r>
              <a:rPr lang="zh-CN" altLang="zh-CN" sz="2400" dirty="0" smtClean="0"/>
              <a:t>产生了数组、记录、串和层次表结构等</a:t>
            </a:r>
            <a:r>
              <a:rPr lang="zh-CN" altLang="zh-CN" sz="2400" b="1" dirty="0" smtClean="0">
                <a:solidFill>
                  <a:srgbClr val="3333FF"/>
                </a:solidFill>
                <a:cs typeface="+mn-cs"/>
              </a:rPr>
              <a:t>新的数据结构</a:t>
            </a:r>
            <a:endParaRPr lang="zh-CN" altLang="en-US" sz="2400" b="1" dirty="0" smtClean="0">
              <a:solidFill>
                <a:srgbClr val="3333FF"/>
              </a:solidFill>
              <a:cs typeface="+mn-cs"/>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8771">
                                            <p:txEl>
                                              <p:pRg st="3" end="3"/>
                                            </p:txEl>
                                          </p:spTgt>
                                        </p:tgtEl>
                                        <p:attrNameLst>
                                          <p:attrName>style.visibility</p:attrName>
                                        </p:attrNameLst>
                                      </p:cBhvr>
                                      <p:to>
                                        <p:strVal val="visible"/>
                                      </p:to>
                                    </p:set>
                                    <p:animEffect transition="in" filter="box(in)">
                                      <p:cBhvr>
                                        <p:cTn id="7" dur="500"/>
                                        <p:tgtEl>
                                          <p:spTgt spid="28877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88771">
                                            <p:txEl>
                                              <p:pRg st="4" end="4"/>
                                            </p:txEl>
                                          </p:spTgt>
                                        </p:tgtEl>
                                        <p:attrNameLst>
                                          <p:attrName>style.visibility</p:attrName>
                                        </p:attrNameLst>
                                      </p:cBhvr>
                                      <p:to>
                                        <p:strVal val="visible"/>
                                      </p:to>
                                    </p:set>
                                    <p:animEffect transition="in" filter="box(in)">
                                      <p:cBhvr>
                                        <p:cTn id="12" dur="500"/>
                                        <p:tgtEl>
                                          <p:spTgt spid="288771">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88771">
                                            <p:txEl>
                                              <p:pRg st="5" end="5"/>
                                            </p:txEl>
                                          </p:spTgt>
                                        </p:tgtEl>
                                        <p:attrNameLst>
                                          <p:attrName>style.visibility</p:attrName>
                                        </p:attrNameLst>
                                      </p:cBhvr>
                                      <p:to>
                                        <p:strVal val="visible"/>
                                      </p:to>
                                    </p:set>
                                    <p:animEffect transition="in" filter="box(in)">
                                      <p:cBhvr>
                                        <p:cTn id="17" dur="500"/>
                                        <p:tgtEl>
                                          <p:spTgt spid="2887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2882" name="Line 2"/>
          <p:cNvSpPr>
            <a:spLocks noChangeShapeType="1"/>
          </p:cNvSpPr>
          <p:nvPr/>
        </p:nvSpPr>
        <p:spPr bwMode="auto">
          <a:xfrm>
            <a:off x="2743200" y="2362200"/>
            <a:ext cx="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6675" name="Text Box 3"/>
          <p:cNvSpPr txBox="1">
            <a:spLocks noChangeArrowheads="1"/>
          </p:cNvSpPr>
          <p:nvPr/>
        </p:nvSpPr>
        <p:spPr bwMode="auto">
          <a:xfrm>
            <a:off x="304800" y="838200"/>
            <a:ext cx="8534400" cy="1517650"/>
          </a:xfrm>
          <a:prstGeom prst="rect">
            <a:avLst/>
          </a:prstGeom>
          <a:noFill/>
          <a:ln w="57150">
            <a:solidFill>
              <a:srgbClr val="008000"/>
            </a:solidFill>
            <a:miter lim="800000"/>
            <a:headEnd/>
            <a:tailEnd/>
          </a:ln>
          <a:effectLst/>
        </p:spPr>
        <p:txBody>
          <a:bodyPr>
            <a:spAutoFit/>
          </a:bodyPr>
          <a:lstStyle/>
          <a:p>
            <a:pPr eaLnBrk="0" hangingPunct="0">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4                                   j=8 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5          20          12        7         30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40</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25       16</a:t>
            </a:r>
          </a:p>
        </p:txBody>
      </p:sp>
      <p:grpSp>
        <p:nvGrpSpPr>
          <p:cNvPr id="122884" name="Group 4"/>
          <p:cNvGrpSpPr>
            <a:grpSpLocks/>
          </p:cNvGrpSpPr>
          <p:nvPr/>
        </p:nvGrpSpPr>
        <p:grpSpPr bwMode="auto">
          <a:xfrm>
            <a:off x="228600" y="2882900"/>
            <a:ext cx="8534400" cy="1460500"/>
            <a:chOff x="144" y="40"/>
            <a:chExt cx="5376" cy="920"/>
          </a:xfrm>
        </p:grpSpPr>
        <p:sp>
          <p:nvSpPr>
            <p:cNvPr id="122908" name="Rectangle 5"/>
            <p:cNvSpPr>
              <a:spLocks noChangeArrowheads="1"/>
            </p:cNvSpPr>
            <p:nvPr/>
          </p:nvSpPr>
          <p:spPr bwMode="auto">
            <a:xfrm>
              <a:off x="2928"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22909" name="Rectangle 6"/>
            <p:cNvSpPr>
              <a:spLocks noChangeArrowheads="1"/>
            </p:cNvSpPr>
            <p:nvPr/>
          </p:nvSpPr>
          <p:spPr bwMode="auto">
            <a:xfrm>
              <a:off x="192" y="672"/>
              <a:ext cx="2496"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6679" name="Text Box 7"/>
            <p:cNvSpPr txBox="1">
              <a:spLocks noChangeArrowheads="1"/>
            </p:cNvSpPr>
            <p:nvPr/>
          </p:nvSpPr>
          <p:spPr bwMode="auto">
            <a:xfrm>
              <a:off x="144" y="40"/>
              <a:ext cx="537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mid= 2                j=4    i= 5     mid= 6              j=8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A[1]   A[2]     A[3]    A[4]    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20</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12        7         30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40 </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25       16</a:t>
              </a:r>
            </a:p>
          </p:txBody>
        </p:sp>
      </p:grpSp>
      <p:sp>
        <p:nvSpPr>
          <p:cNvPr id="122885" name="Line 8"/>
          <p:cNvSpPr>
            <a:spLocks noChangeShapeType="1"/>
          </p:cNvSpPr>
          <p:nvPr/>
        </p:nvSpPr>
        <p:spPr bwMode="auto">
          <a:xfrm flipH="1">
            <a:off x="2514600" y="24384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886" name="Line 9"/>
          <p:cNvSpPr>
            <a:spLocks noChangeShapeType="1"/>
          </p:cNvSpPr>
          <p:nvPr/>
        </p:nvSpPr>
        <p:spPr bwMode="auto">
          <a:xfrm>
            <a:off x="6629400" y="23622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22887" name="Group 10"/>
          <p:cNvGrpSpPr>
            <a:grpSpLocks/>
          </p:cNvGrpSpPr>
          <p:nvPr/>
        </p:nvGrpSpPr>
        <p:grpSpPr bwMode="auto">
          <a:xfrm>
            <a:off x="76200" y="5016500"/>
            <a:ext cx="4343400" cy="1460500"/>
            <a:chOff x="192" y="1432"/>
            <a:chExt cx="2736" cy="920"/>
          </a:xfrm>
        </p:grpSpPr>
        <p:sp>
          <p:nvSpPr>
            <p:cNvPr id="122905" name="Rectangle 11"/>
            <p:cNvSpPr>
              <a:spLocks noChangeArrowheads="1"/>
            </p:cNvSpPr>
            <p:nvPr/>
          </p:nvSpPr>
          <p:spPr bwMode="auto">
            <a:xfrm>
              <a:off x="240" y="2016"/>
              <a:ext cx="1200"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22906" name="Rectangle 12"/>
            <p:cNvSpPr>
              <a:spLocks noChangeArrowheads="1"/>
            </p:cNvSpPr>
            <p:nvPr/>
          </p:nvSpPr>
          <p:spPr bwMode="auto">
            <a:xfrm>
              <a:off x="1584" y="2016"/>
              <a:ext cx="1344"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6685" name="Text Box 13"/>
            <p:cNvSpPr txBox="1">
              <a:spLocks noChangeArrowheads="1"/>
            </p:cNvSpPr>
            <p:nvPr/>
          </p:nvSpPr>
          <p:spPr bwMode="auto">
            <a:xfrm>
              <a:off x="192" y="1432"/>
              <a:ext cx="273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i=1     j=2        i=3     j=4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A[1]   A[2]     A[3]    A[4]</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5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20</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12</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7</a:t>
              </a:r>
            </a:p>
          </p:txBody>
        </p:sp>
      </p:grpSp>
      <p:grpSp>
        <p:nvGrpSpPr>
          <p:cNvPr id="122888" name="Group 14"/>
          <p:cNvGrpSpPr>
            <a:grpSpLocks/>
          </p:cNvGrpSpPr>
          <p:nvPr/>
        </p:nvGrpSpPr>
        <p:grpSpPr bwMode="auto">
          <a:xfrm>
            <a:off x="4648200" y="5016500"/>
            <a:ext cx="4343400" cy="1460500"/>
            <a:chOff x="192" y="1432"/>
            <a:chExt cx="2736" cy="920"/>
          </a:xfrm>
        </p:grpSpPr>
        <p:sp>
          <p:nvSpPr>
            <p:cNvPr id="122902" name="Rectangle 15"/>
            <p:cNvSpPr>
              <a:spLocks noChangeArrowheads="1"/>
            </p:cNvSpPr>
            <p:nvPr/>
          </p:nvSpPr>
          <p:spPr bwMode="auto">
            <a:xfrm>
              <a:off x="240" y="2016"/>
              <a:ext cx="1200"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22903" name="Rectangle 16"/>
            <p:cNvSpPr>
              <a:spLocks noChangeArrowheads="1"/>
            </p:cNvSpPr>
            <p:nvPr/>
          </p:nvSpPr>
          <p:spPr bwMode="auto">
            <a:xfrm>
              <a:off x="1584" y="2016"/>
              <a:ext cx="1344" cy="288"/>
            </a:xfrm>
            <a:prstGeom prst="rect">
              <a:avLst/>
            </a:prstGeom>
            <a:solidFill>
              <a:schemeClr val="accent1"/>
            </a:solidFill>
            <a:ln w="57150">
              <a:solidFill>
                <a:srgbClr val="008000"/>
              </a:solidFill>
              <a:miter lim="800000"/>
              <a:headEnd/>
              <a:tailEnd/>
            </a:ln>
          </p:spPr>
          <p:txBody>
            <a:bodyPr wrap="none" anchor="ctr"/>
            <a:lstStyle/>
            <a:p>
              <a:endParaRPr lang="zh-CN" altLang="en-US" sz="1800">
                <a:solidFill>
                  <a:srgbClr val="0033CC"/>
                </a:solidFill>
              </a:endParaRPr>
            </a:p>
          </p:txBody>
        </p:sp>
        <p:sp>
          <p:nvSpPr>
            <p:cNvPr id="156689" name="Text Box 17"/>
            <p:cNvSpPr txBox="1">
              <a:spLocks noChangeArrowheads="1"/>
            </p:cNvSpPr>
            <p:nvPr/>
          </p:nvSpPr>
          <p:spPr bwMode="auto">
            <a:xfrm>
              <a:off x="192" y="1432"/>
              <a:ext cx="2736" cy="920"/>
            </a:xfrm>
            <a:prstGeom prst="rect">
              <a:avLst/>
            </a:prstGeom>
            <a:noFill/>
            <a:ln w="9525">
              <a:noFill/>
              <a:miter lim="800000"/>
              <a:headEnd/>
              <a:tailEnd/>
            </a:ln>
            <a:effectLst/>
          </p:spPr>
          <p:txBody>
            <a:bodyPr>
              <a:spAutoFit/>
            </a:bodyPr>
            <a:lstStyle/>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i=5     j=6        i=7      j=8 </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A[5]   A[6]     A[7]    A[8]</a:t>
              </a:r>
            </a:p>
            <a:p>
              <a:pPr>
                <a:lnSpc>
                  <a:spcPct val="90000"/>
                </a:lnSpc>
                <a:spcBef>
                  <a:spcPct val="20000"/>
                </a:spcBef>
                <a:defRPr/>
              </a:pP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30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 40</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a:t>
              </a:r>
              <a:r>
                <a:rPr kumimoji="1" lang="en-US" altLang="zh-CN" sz="2900" b="1" u="sng">
                  <a:solidFill>
                    <a:srgbClr val="FF0000"/>
                  </a:solidFill>
                  <a:effectLst>
                    <a:outerShdw blurRad="38100" dist="38100" dir="2700000" algn="tl">
                      <a:srgbClr val="C0C0C0"/>
                    </a:outerShdw>
                  </a:effectLst>
                  <a:latin typeface="Times New Roman" pitchFamily="18" charset="0"/>
                  <a:ea typeface="楷体_GB2312" pitchFamily="49" charset="-122"/>
                </a:rPr>
                <a:t>25</a:t>
              </a:r>
              <a:r>
                <a:rPr kumimoji="1" lang="en-US" altLang="zh-CN" sz="2900" b="1">
                  <a:solidFill>
                    <a:srgbClr val="000066"/>
                  </a:solidFill>
                  <a:effectLst>
                    <a:outerShdw blurRad="38100" dist="38100" dir="2700000" algn="tl">
                      <a:srgbClr val="C0C0C0"/>
                    </a:outerShdw>
                  </a:effectLst>
                  <a:latin typeface="Times New Roman" pitchFamily="18" charset="0"/>
                  <a:ea typeface="楷体_GB2312" pitchFamily="49" charset="-122"/>
                </a:rPr>
                <a:t>       16</a:t>
              </a:r>
            </a:p>
          </p:txBody>
        </p:sp>
      </p:grpSp>
      <p:sp>
        <p:nvSpPr>
          <p:cNvPr id="122889" name="Line 18"/>
          <p:cNvSpPr>
            <a:spLocks noChangeShapeType="1"/>
          </p:cNvSpPr>
          <p:nvPr/>
        </p:nvSpPr>
        <p:spPr bwMode="auto">
          <a:xfrm flipH="1">
            <a:off x="838200" y="44196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890" name="Line 19"/>
          <p:cNvSpPr>
            <a:spLocks noChangeShapeType="1"/>
          </p:cNvSpPr>
          <p:nvPr/>
        </p:nvSpPr>
        <p:spPr bwMode="auto">
          <a:xfrm>
            <a:off x="2667000" y="44196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891" name="Line 20"/>
          <p:cNvSpPr>
            <a:spLocks noChangeShapeType="1"/>
          </p:cNvSpPr>
          <p:nvPr/>
        </p:nvSpPr>
        <p:spPr bwMode="auto">
          <a:xfrm>
            <a:off x="6934200" y="4419600"/>
            <a:ext cx="8382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892" name="Line 21"/>
          <p:cNvSpPr>
            <a:spLocks noChangeShapeType="1"/>
          </p:cNvSpPr>
          <p:nvPr/>
        </p:nvSpPr>
        <p:spPr bwMode="auto">
          <a:xfrm flipH="1">
            <a:off x="5181600" y="4343400"/>
            <a:ext cx="609600" cy="7620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893" name="Line 22"/>
          <p:cNvSpPr>
            <a:spLocks noChangeShapeType="1"/>
          </p:cNvSpPr>
          <p:nvPr/>
        </p:nvSpPr>
        <p:spPr bwMode="auto">
          <a:xfrm flipV="1">
            <a:off x="1447800" y="4495800"/>
            <a:ext cx="4572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894" name="Line 23"/>
          <p:cNvSpPr>
            <a:spLocks noChangeShapeType="1"/>
          </p:cNvSpPr>
          <p:nvPr/>
        </p:nvSpPr>
        <p:spPr bwMode="auto">
          <a:xfrm flipV="1">
            <a:off x="5715000" y="4495800"/>
            <a:ext cx="4572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895" name="Line 24"/>
          <p:cNvSpPr>
            <a:spLocks noChangeShapeType="1"/>
          </p:cNvSpPr>
          <p:nvPr/>
        </p:nvSpPr>
        <p:spPr bwMode="auto">
          <a:xfrm flipH="1" flipV="1">
            <a:off x="3200400" y="4495800"/>
            <a:ext cx="6858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896" name="Line 25"/>
          <p:cNvSpPr>
            <a:spLocks noChangeShapeType="1"/>
          </p:cNvSpPr>
          <p:nvPr/>
        </p:nvSpPr>
        <p:spPr bwMode="auto">
          <a:xfrm flipH="1" flipV="1">
            <a:off x="7543800" y="4495800"/>
            <a:ext cx="6858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897" name="Line 26"/>
          <p:cNvSpPr>
            <a:spLocks noChangeShapeType="1"/>
          </p:cNvSpPr>
          <p:nvPr/>
        </p:nvSpPr>
        <p:spPr bwMode="auto">
          <a:xfrm>
            <a:off x="4038600" y="228600"/>
            <a:ext cx="0" cy="533400"/>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6699" name="Text Box 27"/>
          <p:cNvSpPr txBox="1">
            <a:spLocks noChangeArrowheads="1"/>
          </p:cNvSpPr>
          <p:nvPr/>
        </p:nvSpPr>
        <p:spPr bwMode="auto">
          <a:xfrm>
            <a:off x="0" y="188913"/>
            <a:ext cx="3492500" cy="579437"/>
          </a:xfrm>
          <a:prstGeom prst="rect">
            <a:avLst/>
          </a:prstGeom>
          <a:noFill/>
          <a:ln w="9525">
            <a:noFill/>
            <a:miter lim="800000"/>
            <a:headEnd/>
            <a:tailEnd/>
          </a:ln>
          <a:effectLst/>
        </p:spPr>
        <p:txBody>
          <a:bodyPr>
            <a:spAutoFit/>
          </a:bodyPr>
          <a:lstStyle/>
          <a:p>
            <a:pPr>
              <a:spcBef>
                <a:spcPct val="50000"/>
              </a:spcBef>
              <a:defRPr/>
            </a:pP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算法</a:t>
            </a:r>
            <a:r>
              <a:rPr lang="en-US" altLang="zh-CN" b="1">
                <a:solidFill>
                  <a:srgbClr val="001212"/>
                </a:solidFill>
                <a:effectLst>
                  <a:outerShdw blurRad="38100" dist="38100" dir="2700000" algn="tl">
                    <a:srgbClr val="C0C0C0"/>
                  </a:outerShdw>
                </a:effectLst>
                <a:latin typeface="Times New Roman" pitchFamily="18" charset="0"/>
                <a:ea typeface="楷体_GB2312" pitchFamily="49" charset="-122"/>
              </a:rPr>
              <a:t>SM</a:t>
            </a:r>
            <a:r>
              <a:rPr lang="zh-CN" altLang="en-US" b="1">
                <a:solidFill>
                  <a:srgbClr val="001212"/>
                </a:solidFill>
                <a:effectLst>
                  <a:outerShdw blurRad="38100" dist="38100" dir="2700000" algn="tl">
                    <a:srgbClr val="C0C0C0"/>
                  </a:outerShdw>
                </a:effectLst>
                <a:latin typeface="Times New Roman" pitchFamily="18" charset="0"/>
                <a:ea typeface="楷体_GB2312" pitchFamily="49" charset="-122"/>
              </a:rPr>
              <a:t>的改进</a:t>
            </a:r>
          </a:p>
        </p:txBody>
      </p:sp>
      <p:sp>
        <p:nvSpPr>
          <p:cNvPr id="122899" name="Line 28"/>
          <p:cNvSpPr>
            <a:spLocks noChangeShapeType="1"/>
          </p:cNvSpPr>
          <p:nvPr/>
        </p:nvSpPr>
        <p:spPr bwMode="auto">
          <a:xfrm flipV="1">
            <a:off x="3200400" y="2514600"/>
            <a:ext cx="4572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00" name="Line 29"/>
          <p:cNvSpPr>
            <a:spLocks noChangeShapeType="1"/>
          </p:cNvSpPr>
          <p:nvPr/>
        </p:nvSpPr>
        <p:spPr bwMode="auto">
          <a:xfrm flipH="1" flipV="1">
            <a:off x="7239000" y="2438400"/>
            <a:ext cx="685800" cy="6096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01" name="Line 30"/>
          <p:cNvSpPr>
            <a:spLocks noChangeShapeType="1"/>
          </p:cNvSpPr>
          <p:nvPr/>
        </p:nvSpPr>
        <p:spPr bwMode="auto">
          <a:xfrm flipV="1">
            <a:off x="4500563" y="260350"/>
            <a:ext cx="0" cy="533400"/>
          </a:xfrm>
          <a:prstGeom prst="line">
            <a:avLst/>
          </a:prstGeom>
          <a:noFill/>
          <a:ln w="5715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Rectangle 2"/>
          <p:cNvSpPr>
            <a:spLocks noGrp="1" noRot="1" noChangeArrowheads="1"/>
          </p:cNvSpPr>
          <p:nvPr>
            <p:ph idx="1"/>
          </p:nvPr>
        </p:nvSpPr>
        <p:spPr>
          <a:xfrm>
            <a:off x="425450" y="765175"/>
            <a:ext cx="8610600" cy="5715000"/>
          </a:xfrm>
        </p:spPr>
        <p:txBody>
          <a:bodyPr/>
          <a:lstStyle/>
          <a:p>
            <a:pPr eaLnBrk="1" hangingPunct="1">
              <a:buFont typeface="Wingdings" pitchFamily="2" charset="2"/>
              <a:buNone/>
              <a:defRPr/>
            </a:pPr>
            <a:r>
              <a:rPr lang="zh-CN" altLang="en-US" b="1" dirty="0" smtClean="0">
                <a:effectLst>
                  <a:outerShdw blurRad="38100" dist="38100" dir="2700000" algn="tl">
                    <a:srgbClr val="C0C0C0"/>
                  </a:outerShdw>
                </a:effectLst>
                <a:ea typeface="楷体_GB2312" pitchFamily="49" charset="-122"/>
              </a:rPr>
              <a:t>例</a:t>
            </a:r>
            <a:r>
              <a:rPr lang="en-US" altLang="zh-CN" b="1" dirty="0" smtClean="0">
                <a:effectLst>
                  <a:outerShdw blurRad="38100" dist="38100" dir="2700000" algn="tl">
                    <a:srgbClr val="C0C0C0"/>
                  </a:outerShdw>
                </a:effectLst>
                <a:ea typeface="楷体_GB2312" pitchFamily="49" charset="-122"/>
              </a:rPr>
              <a:t>2.3</a:t>
            </a:r>
            <a:r>
              <a:rPr lang="en-US" altLang="zh-CN" sz="2800" b="1" dirty="0" smtClean="0">
                <a:effectLst>
                  <a:outerShdw blurRad="38100" dist="38100" dir="2700000" algn="tl">
                    <a:srgbClr val="C0C0C0"/>
                  </a:outerShdw>
                </a:effectLst>
                <a:ea typeface="楷体_GB2312" pitchFamily="49" charset="-122"/>
              </a:rPr>
              <a:t>  </a:t>
            </a:r>
            <a:r>
              <a:rPr lang="zh-CN" altLang="en-US" sz="2800" b="1" dirty="0" smtClean="0">
                <a:effectLst>
                  <a:outerShdw blurRad="38100" dist="38100" dir="2700000" algn="tl">
                    <a:srgbClr val="C0C0C0"/>
                  </a:outerShdw>
                </a:effectLst>
                <a:ea typeface="楷体_GB2312" pitchFamily="49" charset="-122"/>
              </a:rPr>
              <a:t>算法</a:t>
            </a:r>
            <a:r>
              <a:rPr lang="en-US" altLang="zh-CN" sz="2800" b="1" dirty="0" smtClean="0">
                <a:effectLst>
                  <a:outerShdw blurRad="38100" dist="38100" dir="2700000" algn="tl">
                    <a:srgbClr val="C0C0C0"/>
                  </a:outerShdw>
                </a:effectLst>
                <a:ea typeface="楷体_GB2312" pitchFamily="49" charset="-122"/>
              </a:rPr>
              <a:t>SM</a:t>
            </a:r>
            <a:r>
              <a:rPr lang="zh-CN" altLang="en-US" sz="2800" b="1" dirty="0" smtClean="0">
                <a:effectLst>
                  <a:outerShdw blurRad="38100" dist="38100" dir="2700000" algn="tl">
                    <a:srgbClr val="C0C0C0"/>
                  </a:outerShdw>
                </a:effectLst>
                <a:ea typeface="楷体_GB2312" pitchFamily="49" charset="-122"/>
              </a:rPr>
              <a:t>的改进算法</a:t>
            </a:r>
            <a:r>
              <a:rPr lang="en-US" altLang="zh-CN" sz="2800" b="1" dirty="0" smtClean="0">
                <a:effectLst>
                  <a:outerShdw blurRad="38100" dist="38100" dir="2700000" algn="tl">
                    <a:srgbClr val="C0C0C0"/>
                  </a:outerShdw>
                </a:effectLst>
                <a:ea typeface="楷体_GB2312" pitchFamily="49" charset="-122"/>
              </a:rPr>
              <a:t>BS </a:t>
            </a:r>
            <a:r>
              <a:rPr lang="zh-CN" altLang="en-US" sz="2800" b="1" dirty="0" smtClean="0">
                <a:effectLst>
                  <a:outerShdw blurRad="38100" dist="38100" dir="2700000" algn="tl">
                    <a:srgbClr val="C0C0C0"/>
                  </a:outerShdw>
                </a:effectLst>
                <a:ea typeface="楷体_GB2312" pitchFamily="49" charset="-122"/>
              </a:rPr>
              <a:t>。</a:t>
            </a:r>
          </a:p>
          <a:p>
            <a:pPr eaLnBrk="1" hangingPunct="1">
              <a:buFont typeface="Wingdings" pitchFamily="2" charset="2"/>
              <a:buNone/>
              <a:defRPr/>
            </a:pPr>
            <a:r>
              <a:rPr lang="zh-CN" altLang="en-US" sz="2800" b="1" dirty="0" smtClean="0">
                <a:effectLst>
                  <a:outerShdw blurRad="38100" dist="38100" dir="2700000" algn="tl">
                    <a:srgbClr val="C0C0C0"/>
                  </a:outerShdw>
                </a:effectLst>
                <a:ea typeface="楷体_GB2312" pitchFamily="49" charset="-122"/>
              </a:rPr>
              <a:t>算法</a:t>
            </a:r>
            <a:r>
              <a:rPr lang="en-US" altLang="zh-CN" sz="2800" b="1" dirty="0" smtClean="0">
                <a:effectLst>
                  <a:outerShdw blurRad="38100" dist="38100" dir="2700000" algn="tl">
                    <a:srgbClr val="C0C0C0"/>
                  </a:outerShdw>
                </a:effectLst>
                <a:ea typeface="楷体_GB2312" pitchFamily="49" charset="-122"/>
              </a:rPr>
              <a:t>BS</a:t>
            </a:r>
            <a:r>
              <a:rPr lang="zh-CN" altLang="en-US" sz="2800" b="1" dirty="0" smtClean="0">
                <a:effectLst>
                  <a:outerShdw blurRad="38100" dist="38100" dir="2700000" algn="tl">
                    <a:srgbClr val="C0C0C0"/>
                  </a:outerShdw>
                </a:effectLst>
                <a:ea typeface="楷体_GB2312" pitchFamily="49" charset="-122"/>
              </a:rPr>
              <a:t>（</a:t>
            </a:r>
            <a:r>
              <a:rPr lang="en-US" altLang="zh-CN" sz="2800" b="1" dirty="0" smtClean="0">
                <a:effectLst>
                  <a:outerShdw blurRad="38100" dist="38100" dir="2700000" algn="tl">
                    <a:srgbClr val="C0C0C0"/>
                  </a:outerShdw>
                </a:effectLst>
                <a:ea typeface="楷体_GB2312" pitchFamily="49" charset="-122"/>
              </a:rPr>
              <a:t>A </a:t>
            </a:r>
            <a:r>
              <a:rPr lang="zh-CN" altLang="en-US" sz="2800" b="1" dirty="0" smtClean="0">
                <a:effectLst>
                  <a:outerShdw blurRad="38100" dist="38100" dir="2700000" algn="tl">
                    <a:srgbClr val="C0C0C0"/>
                  </a:outerShdw>
                </a:effectLst>
                <a:ea typeface="楷体_GB2312" pitchFamily="49" charset="-122"/>
              </a:rPr>
              <a:t>，</a:t>
            </a:r>
            <a:r>
              <a:rPr lang="en-US" altLang="zh-CN" sz="2800" b="1" dirty="0" err="1" smtClean="0">
                <a:effectLst>
                  <a:outerShdw blurRad="38100" dist="38100" dir="2700000" algn="tl">
                    <a:srgbClr val="C0C0C0"/>
                  </a:outerShdw>
                </a:effectLst>
                <a:ea typeface="楷体_GB2312" pitchFamily="49" charset="-122"/>
              </a:rPr>
              <a:t>i</a:t>
            </a:r>
            <a:r>
              <a:rPr lang="en-US" altLang="zh-CN" sz="2800" b="1" dirty="0" smtClean="0">
                <a:effectLst>
                  <a:outerShdw blurRad="38100" dist="38100" dir="2700000" algn="tl">
                    <a:srgbClr val="C0C0C0"/>
                  </a:outerShdw>
                </a:effectLst>
                <a:ea typeface="楷体_GB2312" pitchFamily="49" charset="-122"/>
              </a:rPr>
              <a:t> </a:t>
            </a:r>
            <a:r>
              <a:rPr lang="zh-CN" altLang="en-US" sz="2800" b="1" dirty="0" smtClean="0">
                <a:effectLst>
                  <a:outerShdw blurRad="38100" dist="38100" dir="2700000" algn="tl">
                    <a:srgbClr val="C0C0C0"/>
                  </a:outerShdw>
                </a:effectLst>
                <a:ea typeface="楷体_GB2312" pitchFamily="49" charset="-122"/>
              </a:rPr>
              <a:t>，</a:t>
            </a:r>
            <a:r>
              <a:rPr lang="en-US" altLang="zh-CN" sz="2800" b="1" dirty="0" smtClean="0">
                <a:effectLst>
                  <a:outerShdw blurRad="38100" dist="38100" dir="2700000" algn="tl">
                    <a:srgbClr val="C0C0C0"/>
                  </a:outerShdw>
                </a:effectLst>
                <a:ea typeface="楷体_GB2312" pitchFamily="49" charset="-122"/>
              </a:rPr>
              <a:t>j . </a:t>
            </a:r>
            <a:r>
              <a:rPr lang="en-US" altLang="zh-CN" sz="2800" b="1" dirty="0" err="1" smtClean="0">
                <a:effectLst>
                  <a:outerShdw blurRad="38100" dist="38100" dir="2700000" algn="tl">
                    <a:srgbClr val="C0C0C0"/>
                  </a:outerShdw>
                </a:effectLst>
                <a:ea typeface="楷体_GB2312" pitchFamily="49" charset="-122"/>
              </a:rPr>
              <a:t>fmax</a:t>
            </a:r>
            <a:r>
              <a:rPr lang="en-US" altLang="zh-CN" sz="2800" b="1" dirty="0" smtClean="0">
                <a:effectLst>
                  <a:outerShdw blurRad="38100" dist="38100" dir="2700000" algn="tl">
                    <a:srgbClr val="C0C0C0"/>
                  </a:outerShdw>
                </a:effectLst>
                <a:ea typeface="楷体_GB2312" pitchFamily="49" charset="-122"/>
              </a:rPr>
              <a:t> </a:t>
            </a:r>
            <a:r>
              <a:rPr lang="zh-CN" altLang="en-US" sz="2800" b="1" dirty="0" smtClean="0">
                <a:effectLst>
                  <a:outerShdw blurRad="38100" dist="38100" dir="2700000" algn="tl">
                    <a:srgbClr val="C0C0C0"/>
                  </a:outerShdw>
                </a:effectLst>
                <a:ea typeface="楷体_GB2312" pitchFamily="49" charset="-122"/>
              </a:rPr>
              <a:t>，</a:t>
            </a:r>
            <a:r>
              <a:rPr lang="en-US" altLang="zh-CN" sz="2800" b="1" dirty="0" err="1" smtClean="0">
                <a:effectLst>
                  <a:outerShdw blurRad="38100" dist="38100" dir="2700000" algn="tl">
                    <a:srgbClr val="C0C0C0"/>
                  </a:outerShdw>
                </a:effectLst>
                <a:ea typeface="楷体_GB2312" pitchFamily="49" charset="-122"/>
              </a:rPr>
              <a:t>fmin</a:t>
            </a:r>
            <a:r>
              <a:rPr lang="zh-CN" altLang="en-US" sz="2800" b="1" dirty="0" smtClean="0">
                <a:effectLst>
                  <a:outerShdw blurRad="38100" dist="38100" dir="2700000" algn="tl">
                    <a:srgbClr val="C0C0C0"/>
                  </a:outerShdw>
                </a:effectLst>
                <a:ea typeface="楷体_GB2312" pitchFamily="49" charset="-122"/>
              </a:rPr>
              <a:t>）</a:t>
            </a:r>
          </a:p>
          <a:p>
            <a:pPr eaLnBrk="1" hangingPunct="1">
              <a:buFont typeface="Wingdings" pitchFamily="2" charset="2"/>
              <a:buNone/>
              <a:defRPr/>
            </a:pPr>
            <a:r>
              <a:rPr lang="en-US" altLang="zh-CN" sz="2800" b="1" dirty="0" smtClean="0">
                <a:effectLst>
                  <a:outerShdw blurRad="38100" dist="38100" dir="2700000" algn="tl">
                    <a:srgbClr val="C0C0C0"/>
                  </a:outerShdw>
                </a:effectLst>
                <a:ea typeface="楷体_GB2312" pitchFamily="49" charset="-122"/>
              </a:rPr>
              <a:t>/* </a:t>
            </a:r>
            <a:r>
              <a:rPr lang="zh-CN" altLang="en-US" sz="2800" b="1" dirty="0" smtClean="0">
                <a:effectLst>
                  <a:outerShdw blurRad="38100" dist="38100" dir="2700000" algn="tl">
                    <a:srgbClr val="C0C0C0"/>
                  </a:outerShdw>
                </a:effectLst>
                <a:ea typeface="楷体_GB2312" pitchFamily="49" charset="-122"/>
              </a:rPr>
              <a:t>在数组</a:t>
            </a:r>
            <a:r>
              <a:rPr lang="en-US" altLang="zh-CN" sz="2800" b="1" dirty="0" smtClean="0">
                <a:effectLst>
                  <a:outerShdw blurRad="38100" dist="38100" dir="2700000" algn="tl">
                    <a:srgbClr val="C0C0C0"/>
                  </a:outerShdw>
                </a:effectLst>
                <a:ea typeface="楷体_GB2312" pitchFamily="49" charset="-122"/>
              </a:rPr>
              <a:t>A</a:t>
            </a:r>
            <a:r>
              <a:rPr lang="zh-CN" altLang="en-US" sz="2800" b="1" dirty="0" smtClean="0">
                <a:effectLst>
                  <a:outerShdw blurRad="38100" dist="38100" dir="2700000" algn="tl">
                    <a:srgbClr val="C0C0C0"/>
                  </a:outerShdw>
                </a:effectLst>
                <a:ea typeface="楷体_GB2312" pitchFamily="49" charset="-122"/>
              </a:rPr>
              <a:t>的第</a:t>
            </a:r>
            <a:r>
              <a:rPr lang="en-US" altLang="zh-CN" sz="2800" b="1" dirty="0" err="1" smtClean="0">
                <a:effectLst>
                  <a:outerShdw blurRad="38100" dist="38100" dir="2700000" algn="tl">
                    <a:srgbClr val="C0C0C0"/>
                  </a:outerShdw>
                </a:effectLst>
                <a:ea typeface="楷体_GB2312" pitchFamily="49" charset="-122"/>
              </a:rPr>
              <a:t>i</a:t>
            </a:r>
            <a:r>
              <a:rPr lang="zh-CN" altLang="en-US" sz="2800" b="1" dirty="0" smtClean="0">
                <a:effectLst>
                  <a:outerShdw blurRad="38100" dist="38100" dir="2700000" algn="tl">
                    <a:srgbClr val="C0C0C0"/>
                  </a:outerShdw>
                </a:effectLst>
                <a:ea typeface="楷体_GB2312" pitchFamily="49" charset="-122"/>
              </a:rPr>
              <a:t>个元素到第</a:t>
            </a:r>
            <a:r>
              <a:rPr lang="en-US" altLang="zh-CN" sz="2800" b="1" dirty="0" smtClean="0">
                <a:effectLst>
                  <a:outerShdw blurRad="38100" dist="38100" dir="2700000" algn="tl">
                    <a:srgbClr val="C0C0C0"/>
                  </a:outerShdw>
                </a:effectLst>
                <a:ea typeface="楷体_GB2312" pitchFamily="49" charset="-122"/>
              </a:rPr>
              <a:t>j</a:t>
            </a:r>
            <a:r>
              <a:rPr lang="zh-CN" altLang="en-US" sz="2800" b="1" dirty="0" smtClean="0">
                <a:effectLst>
                  <a:outerShdw blurRad="38100" dist="38100" dir="2700000" algn="tl">
                    <a:srgbClr val="C0C0C0"/>
                  </a:outerShdw>
                </a:effectLst>
                <a:ea typeface="楷体_GB2312" pitchFamily="49" charset="-122"/>
              </a:rPr>
              <a:t>个元素之间寻找最大和最小元素，已知</a:t>
            </a:r>
            <a:r>
              <a:rPr lang="en-US" altLang="zh-CN" sz="2800" b="1" dirty="0" err="1" smtClean="0">
                <a:effectLst>
                  <a:outerShdw blurRad="38100" dist="38100" dir="2700000" algn="tl">
                    <a:srgbClr val="C0C0C0"/>
                  </a:outerShdw>
                </a:effectLst>
                <a:ea typeface="楷体_GB2312" pitchFamily="49" charset="-122"/>
              </a:rPr>
              <a:t>i</a:t>
            </a:r>
            <a:r>
              <a:rPr lang="en-US" altLang="zh-CN" sz="2800" b="1" dirty="0" smtClean="0">
                <a:effectLst>
                  <a:outerShdw blurRad="38100" dist="38100" dir="2700000" algn="tl">
                    <a:srgbClr val="C0C0C0"/>
                  </a:outerShdw>
                </a:effectLst>
                <a:ea typeface="楷体_GB2312" pitchFamily="49" charset="-122"/>
              </a:rPr>
              <a:t> </a:t>
            </a:r>
            <a:r>
              <a:rPr lang="en-US" altLang="zh-CN" sz="2800" b="1" dirty="0" smtClean="0">
                <a:effectLst>
                  <a:outerShdw blurRad="38100" dist="38100" dir="2700000" algn="tl">
                    <a:srgbClr val="C0C0C0"/>
                  </a:outerShdw>
                </a:effectLst>
                <a:ea typeface="楷体_GB2312" pitchFamily="49" charset="-122"/>
                <a:sym typeface="Symbol" pitchFamily="18" charset="2"/>
              </a:rPr>
              <a:t></a:t>
            </a:r>
            <a:r>
              <a:rPr lang="en-US" altLang="zh-CN" sz="2800" b="1" dirty="0" smtClean="0">
                <a:effectLst>
                  <a:outerShdw blurRad="38100" dist="38100" dir="2700000" algn="tl">
                    <a:srgbClr val="C0C0C0"/>
                  </a:outerShdw>
                </a:effectLst>
                <a:ea typeface="楷体_GB2312" pitchFamily="49" charset="-122"/>
              </a:rPr>
              <a:t> j  */</a:t>
            </a:r>
            <a:endParaRPr lang="zh-CN" altLang="en-US" sz="2800" b="1" dirty="0" smtClean="0">
              <a:effectLst>
                <a:outerShdw blurRad="38100" dist="38100" dir="2700000" algn="tl">
                  <a:srgbClr val="C0C0C0"/>
                </a:outerShdw>
              </a:effectLst>
              <a:ea typeface="楷体_GB2312" pitchFamily="49" charset="-122"/>
            </a:endParaRPr>
          </a:p>
          <a:p>
            <a:pPr eaLnBrk="1" hangingPunct="1">
              <a:buFont typeface="Wingdings" pitchFamily="2" charset="2"/>
              <a:buNone/>
              <a:defRPr/>
            </a:pPr>
            <a:r>
              <a:rPr lang="en-US" altLang="zh-CN" sz="2800" b="1" dirty="0" smtClean="0">
                <a:effectLst>
                  <a:outerShdw blurRad="38100" dist="38100" dir="2700000" algn="tl">
                    <a:srgbClr val="C0C0C0"/>
                  </a:outerShdw>
                </a:effectLst>
                <a:ea typeface="楷体_GB2312" pitchFamily="49" charset="-122"/>
              </a:rPr>
              <a:t>BS1. [</a:t>
            </a:r>
            <a:r>
              <a:rPr lang="zh-CN" altLang="en-US" sz="2800" b="1" dirty="0" smtClean="0">
                <a:effectLst>
                  <a:outerShdw blurRad="38100" dist="38100" dir="2700000" algn="tl">
                    <a:srgbClr val="C0C0C0"/>
                  </a:outerShdw>
                </a:effectLst>
                <a:ea typeface="楷体_GB2312" pitchFamily="49" charset="-122"/>
              </a:rPr>
              <a:t>递归出口</a:t>
            </a:r>
            <a:r>
              <a:rPr lang="en-US" altLang="zh-CN" sz="2800" b="1" dirty="0" smtClean="0">
                <a:effectLst>
                  <a:outerShdw blurRad="38100" dist="38100" dir="2700000" algn="tl">
                    <a:srgbClr val="C0C0C0"/>
                  </a:outerShdw>
                </a:effectLst>
                <a:ea typeface="楷体_GB2312" pitchFamily="49" charset="-122"/>
              </a:rPr>
              <a:t>]</a:t>
            </a:r>
          </a:p>
          <a:p>
            <a:pPr eaLnBrk="1" hangingPunct="1">
              <a:buFont typeface="Wingdings" pitchFamily="2" charset="2"/>
              <a:buNone/>
              <a:defRPr/>
            </a:pPr>
            <a:r>
              <a:rPr lang="en-US" altLang="zh-CN" sz="2800" b="1" dirty="0" smtClean="0">
                <a:effectLst>
                  <a:outerShdw blurRad="38100" dist="38100" dir="2700000" algn="tl">
                    <a:srgbClr val="C0C0C0"/>
                  </a:outerShdw>
                </a:effectLst>
                <a:ea typeface="楷体_GB2312" pitchFamily="49" charset="-122"/>
              </a:rPr>
              <a:t>IF </a:t>
            </a:r>
            <a:r>
              <a:rPr lang="en-US" altLang="zh-CN" sz="2800" b="1" dirty="0" err="1" smtClean="0">
                <a:effectLst>
                  <a:outerShdw blurRad="38100" dist="38100" dir="2700000" algn="tl">
                    <a:srgbClr val="C0C0C0"/>
                  </a:outerShdw>
                </a:effectLst>
                <a:ea typeface="楷体_GB2312" pitchFamily="49" charset="-122"/>
              </a:rPr>
              <a:t>i</a:t>
            </a:r>
            <a:r>
              <a:rPr lang="en-US" altLang="zh-CN" sz="2800" b="1" dirty="0" smtClean="0">
                <a:effectLst>
                  <a:outerShdw blurRad="38100" dist="38100" dir="2700000" algn="tl">
                    <a:srgbClr val="C0C0C0"/>
                  </a:outerShdw>
                </a:effectLst>
                <a:ea typeface="楷体_GB2312" pitchFamily="49" charset="-122"/>
              </a:rPr>
              <a:t> = j THEN </a:t>
            </a:r>
            <a:r>
              <a:rPr lang="zh-CN" altLang="en-US" sz="2800" b="1" dirty="0" smtClean="0">
                <a:effectLst>
                  <a:outerShdw blurRad="38100" dist="38100" dir="2700000" algn="tl">
                    <a:srgbClr val="C0C0C0"/>
                  </a:outerShdw>
                </a:effectLst>
                <a:ea typeface="楷体_GB2312" pitchFamily="49" charset="-122"/>
              </a:rPr>
              <a:t>（ </a:t>
            </a:r>
            <a:r>
              <a:rPr lang="en-US" altLang="zh-CN" sz="2800" b="1" dirty="0" err="1" smtClean="0">
                <a:effectLst>
                  <a:outerShdw blurRad="38100" dist="38100" dir="2700000" algn="tl">
                    <a:srgbClr val="C0C0C0"/>
                  </a:outerShdw>
                </a:effectLst>
                <a:ea typeface="楷体_GB2312" pitchFamily="49" charset="-122"/>
              </a:rPr>
              <a:t>fmax←fmin←A</a:t>
            </a:r>
            <a:r>
              <a:rPr lang="en-US" altLang="zh-CN" sz="2800" b="1" dirty="0" smtClean="0">
                <a:effectLst>
                  <a:outerShdw blurRad="38100" dist="38100" dir="2700000" algn="tl">
                    <a:srgbClr val="C0C0C0"/>
                  </a:outerShdw>
                </a:effectLst>
                <a:ea typeface="楷体_GB2312" pitchFamily="49" charset="-122"/>
              </a:rPr>
              <a:t>[</a:t>
            </a:r>
            <a:r>
              <a:rPr lang="en-US" altLang="zh-CN" sz="2800" b="1" dirty="0" err="1" smtClean="0">
                <a:effectLst>
                  <a:outerShdw blurRad="38100" dist="38100" dir="2700000" algn="tl">
                    <a:srgbClr val="C0C0C0"/>
                  </a:outerShdw>
                </a:effectLst>
                <a:ea typeface="楷体_GB2312" pitchFamily="49" charset="-122"/>
              </a:rPr>
              <a:t>i</a:t>
            </a:r>
            <a:r>
              <a:rPr lang="en-US" altLang="zh-CN" sz="2800" b="1" dirty="0" smtClean="0">
                <a:effectLst>
                  <a:outerShdw blurRad="38100" dist="38100" dir="2700000" algn="tl">
                    <a:srgbClr val="C0C0C0"/>
                  </a:outerShdw>
                </a:effectLst>
                <a:ea typeface="楷体_GB2312" pitchFamily="49" charset="-122"/>
              </a:rPr>
              <a:t>].  RETURN. </a:t>
            </a:r>
            <a:r>
              <a:rPr lang="zh-CN" altLang="en-US" sz="2800" b="1" dirty="0" smtClean="0">
                <a:effectLst>
                  <a:outerShdw blurRad="38100" dist="38100" dir="2700000" algn="tl">
                    <a:srgbClr val="C0C0C0"/>
                  </a:outerShdw>
                </a:effectLst>
                <a:ea typeface="楷体_GB2312" pitchFamily="49" charset="-122"/>
              </a:rPr>
              <a:t>）</a:t>
            </a:r>
          </a:p>
          <a:p>
            <a:pPr eaLnBrk="1" hangingPunct="1">
              <a:buFont typeface="Wingdings" pitchFamily="2" charset="2"/>
              <a:buNone/>
              <a:defRPr/>
            </a:pPr>
            <a:r>
              <a:rPr lang="en-US" altLang="zh-CN" sz="2800" b="1" dirty="0" smtClean="0">
                <a:effectLst>
                  <a:outerShdw blurRad="38100" dist="38100" dir="2700000" algn="tl">
                    <a:srgbClr val="C0C0C0"/>
                  </a:outerShdw>
                </a:effectLst>
                <a:ea typeface="楷体_GB2312" pitchFamily="49" charset="-122"/>
              </a:rPr>
              <a:t>IF </a:t>
            </a:r>
            <a:r>
              <a:rPr lang="en-US" altLang="zh-CN" sz="2800" b="1" dirty="0" err="1" smtClean="0">
                <a:effectLst>
                  <a:outerShdw blurRad="38100" dist="38100" dir="2700000" algn="tl">
                    <a:srgbClr val="C0C0C0"/>
                  </a:outerShdw>
                </a:effectLst>
                <a:ea typeface="楷体_GB2312" pitchFamily="49" charset="-122"/>
              </a:rPr>
              <a:t>i</a:t>
            </a:r>
            <a:r>
              <a:rPr lang="en-US" altLang="zh-CN" sz="2800" b="1" dirty="0" smtClean="0">
                <a:effectLst>
                  <a:outerShdw blurRad="38100" dist="38100" dir="2700000" algn="tl">
                    <a:srgbClr val="C0C0C0"/>
                  </a:outerShdw>
                </a:effectLst>
                <a:ea typeface="楷体_GB2312" pitchFamily="49" charset="-122"/>
              </a:rPr>
              <a:t> = j </a:t>
            </a:r>
            <a:r>
              <a:rPr lang="en-US" altLang="zh-CN" sz="2800" b="1" dirty="0" smtClean="0">
                <a:effectLst>
                  <a:outerShdw blurRad="38100" dist="38100" dir="2700000" algn="tl">
                    <a:srgbClr val="C0C0C0"/>
                  </a:outerShdw>
                </a:effectLst>
                <a:ea typeface="楷体_GB2312" pitchFamily="49" charset="-122"/>
                <a:sym typeface="Symbol" pitchFamily="18" charset="2"/>
              </a:rPr>
              <a:t></a:t>
            </a:r>
            <a:r>
              <a:rPr lang="en-US" altLang="zh-CN" sz="2800" b="1" dirty="0" smtClean="0">
                <a:effectLst>
                  <a:outerShdw blurRad="38100" dist="38100" dir="2700000" algn="tl">
                    <a:srgbClr val="C0C0C0"/>
                  </a:outerShdw>
                </a:effectLst>
                <a:ea typeface="楷体_GB2312" pitchFamily="49" charset="-122"/>
              </a:rPr>
              <a:t> 1 THEN</a:t>
            </a:r>
          </a:p>
          <a:p>
            <a:pPr eaLnBrk="1" hangingPunct="1">
              <a:buFont typeface="Wingdings" pitchFamily="2" charset="2"/>
              <a:buNone/>
              <a:defRPr/>
            </a:pPr>
            <a:r>
              <a:rPr lang="en-US" altLang="zh-CN" sz="2800" b="1" dirty="0" smtClean="0">
                <a:effectLst>
                  <a:outerShdw blurRad="38100" dist="38100" dir="2700000" algn="tl">
                    <a:srgbClr val="C0C0C0"/>
                  </a:outerShdw>
                </a:effectLst>
                <a:ea typeface="楷体_GB2312" pitchFamily="49" charset="-122"/>
              </a:rPr>
              <a:t>	</a:t>
            </a:r>
            <a:r>
              <a:rPr lang="zh-CN" altLang="en-US" sz="2800" b="1" dirty="0" smtClean="0">
                <a:effectLst>
                  <a:outerShdw blurRad="38100" dist="38100" dir="2700000" algn="tl">
                    <a:srgbClr val="C0C0C0"/>
                  </a:outerShdw>
                </a:effectLst>
                <a:ea typeface="楷体_GB2312" pitchFamily="49" charset="-122"/>
              </a:rPr>
              <a:t>（ </a:t>
            </a:r>
            <a:r>
              <a:rPr lang="en-US" altLang="zh-CN" sz="2800" b="1" dirty="0" smtClean="0">
                <a:effectLst>
                  <a:outerShdw blurRad="38100" dist="38100" dir="2700000" algn="tl">
                    <a:srgbClr val="C0C0C0"/>
                  </a:outerShdw>
                </a:effectLst>
                <a:ea typeface="楷体_GB2312" pitchFamily="49" charset="-122"/>
              </a:rPr>
              <a:t>IF A[</a:t>
            </a:r>
            <a:r>
              <a:rPr lang="en-US" altLang="zh-CN" sz="2800" b="1" dirty="0" err="1" smtClean="0">
                <a:effectLst>
                  <a:outerShdw blurRad="38100" dist="38100" dir="2700000" algn="tl">
                    <a:srgbClr val="C0C0C0"/>
                  </a:outerShdw>
                </a:effectLst>
                <a:ea typeface="楷体_GB2312" pitchFamily="49" charset="-122"/>
              </a:rPr>
              <a:t>i</a:t>
            </a:r>
            <a:r>
              <a:rPr lang="en-US" altLang="zh-CN" sz="2800" b="1" dirty="0" smtClean="0">
                <a:effectLst>
                  <a:outerShdw blurRad="38100" dist="38100" dir="2700000" algn="tl">
                    <a:srgbClr val="C0C0C0"/>
                  </a:outerShdw>
                </a:effectLst>
                <a:ea typeface="楷体_GB2312" pitchFamily="49" charset="-122"/>
              </a:rPr>
              <a:t>] &lt; A[j]  THEN</a:t>
            </a:r>
            <a:r>
              <a:rPr lang="zh-CN" altLang="en-US" sz="2800" b="1" dirty="0" smtClean="0">
                <a:effectLst>
                  <a:outerShdw blurRad="38100" dist="38100" dir="2700000" algn="tl">
                    <a:srgbClr val="C0C0C0"/>
                  </a:outerShdw>
                </a:effectLst>
                <a:ea typeface="楷体_GB2312" pitchFamily="49" charset="-122"/>
              </a:rPr>
              <a:t>（</a:t>
            </a:r>
            <a:r>
              <a:rPr lang="en-US" altLang="zh-CN" sz="2800" b="1" dirty="0" err="1" smtClean="0">
                <a:effectLst>
                  <a:outerShdw blurRad="38100" dist="38100" dir="2700000" algn="tl">
                    <a:srgbClr val="C0C0C0"/>
                  </a:outerShdw>
                </a:effectLst>
                <a:ea typeface="楷体_GB2312" pitchFamily="49" charset="-122"/>
              </a:rPr>
              <a:t>fmax←A</a:t>
            </a:r>
            <a:r>
              <a:rPr lang="en-US" altLang="zh-CN" sz="2800" b="1" dirty="0" smtClean="0">
                <a:effectLst>
                  <a:outerShdw blurRad="38100" dist="38100" dir="2700000" algn="tl">
                    <a:srgbClr val="C0C0C0"/>
                  </a:outerShdw>
                </a:effectLst>
                <a:ea typeface="楷体_GB2312" pitchFamily="49" charset="-122"/>
              </a:rPr>
              <a:t>[j].</a:t>
            </a:r>
            <a:r>
              <a:rPr lang="en-US" altLang="zh-CN" sz="2800" b="1" dirty="0" err="1" smtClean="0">
                <a:effectLst>
                  <a:outerShdw blurRad="38100" dist="38100" dir="2700000" algn="tl">
                    <a:srgbClr val="C0C0C0"/>
                  </a:outerShdw>
                </a:effectLst>
                <a:ea typeface="楷体_GB2312" pitchFamily="49" charset="-122"/>
              </a:rPr>
              <a:t>fmin←A</a:t>
            </a:r>
            <a:r>
              <a:rPr lang="en-US" altLang="zh-CN" sz="2800" b="1" dirty="0" smtClean="0">
                <a:effectLst>
                  <a:outerShdw blurRad="38100" dist="38100" dir="2700000" algn="tl">
                    <a:srgbClr val="C0C0C0"/>
                  </a:outerShdw>
                </a:effectLst>
                <a:ea typeface="楷体_GB2312" pitchFamily="49" charset="-122"/>
              </a:rPr>
              <a:t>[</a:t>
            </a:r>
            <a:r>
              <a:rPr lang="en-US" altLang="zh-CN" sz="2800" b="1" dirty="0" err="1" smtClean="0">
                <a:effectLst>
                  <a:outerShdw blurRad="38100" dist="38100" dir="2700000" algn="tl">
                    <a:srgbClr val="C0C0C0"/>
                  </a:outerShdw>
                </a:effectLst>
                <a:ea typeface="楷体_GB2312" pitchFamily="49" charset="-122"/>
              </a:rPr>
              <a:t>i</a:t>
            </a:r>
            <a:r>
              <a:rPr lang="en-US" altLang="zh-CN" sz="2800" b="1" dirty="0" smtClean="0">
                <a:effectLst>
                  <a:outerShdw blurRad="38100" dist="38100" dir="2700000" algn="tl">
                    <a:srgbClr val="C0C0C0"/>
                  </a:outerShdw>
                </a:effectLst>
                <a:ea typeface="楷体_GB2312" pitchFamily="49" charset="-122"/>
              </a:rPr>
              <a:t>]</a:t>
            </a:r>
            <a:r>
              <a:rPr lang="zh-CN" altLang="en-US" sz="2800" b="1" dirty="0" smtClean="0">
                <a:effectLst>
                  <a:outerShdw blurRad="38100" dist="38100" dir="2700000" algn="tl">
                    <a:srgbClr val="C0C0C0"/>
                  </a:outerShdw>
                </a:effectLst>
                <a:ea typeface="楷体_GB2312" pitchFamily="49" charset="-122"/>
              </a:rPr>
              <a:t>）</a:t>
            </a:r>
            <a:r>
              <a:rPr lang="en-US" altLang="zh-CN" sz="2800" b="1" dirty="0" smtClean="0">
                <a:effectLst>
                  <a:outerShdw blurRad="38100" dist="38100" dir="2700000" algn="tl">
                    <a:srgbClr val="C0C0C0"/>
                  </a:outerShdw>
                </a:effectLst>
                <a:ea typeface="楷体_GB2312" pitchFamily="49" charset="-122"/>
              </a:rPr>
              <a:t>.</a:t>
            </a:r>
          </a:p>
          <a:p>
            <a:pPr eaLnBrk="1" hangingPunct="1">
              <a:buFont typeface="Wingdings" pitchFamily="2" charset="2"/>
              <a:buNone/>
              <a:defRPr/>
            </a:pPr>
            <a:r>
              <a:rPr lang="en-US" altLang="zh-CN" sz="2800" b="1" dirty="0" smtClean="0">
                <a:effectLst>
                  <a:outerShdw blurRad="38100" dist="38100" dir="2700000" algn="tl">
                    <a:srgbClr val="C0C0C0"/>
                  </a:outerShdw>
                </a:effectLst>
                <a:ea typeface="楷体_GB2312" pitchFamily="49" charset="-122"/>
              </a:rPr>
              <a:t>				   ELSE</a:t>
            </a:r>
            <a:r>
              <a:rPr lang="zh-CN" altLang="en-US" sz="2800" b="1" dirty="0" smtClean="0">
                <a:effectLst>
                  <a:outerShdw blurRad="38100" dist="38100" dir="2700000" algn="tl">
                    <a:srgbClr val="C0C0C0"/>
                  </a:outerShdw>
                </a:effectLst>
                <a:ea typeface="楷体_GB2312" pitchFamily="49" charset="-122"/>
              </a:rPr>
              <a:t>（</a:t>
            </a:r>
            <a:r>
              <a:rPr lang="en-US" altLang="zh-CN" sz="2800" b="1" dirty="0" err="1" smtClean="0">
                <a:effectLst>
                  <a:outerShdw blurRad="38100" dist="38100" dir="2700000" algn="tl">
                    <a:srgbClr val="C0C0C0"/>
                  </a:outerShdw>
                </a:effectLst>
                <a:ea typeface="楷体_GB2312" pitchFamily="49" charset="-122"/>
              </a:rPr>
              <a:t>fmax←A</a:t>
            </a:r>
            <a:r>
              <a:rPr lang="en-US" altLang="zh-CN" sz="2800" b="1" dirty="0" smtClean="0">
                <a:effectLst>
                  <a:outerShdw blurRad="38100" dist="38100" dir="2700000" algn="tl">
                    <a:srgbClr val="C0C0C0"/>
                  </a:outerShdw>
                </a:effectLst>
                <a:ea typeface="楷体_GB2312" pitchFamily="49" charset="-122"/>
              </a:rPr>
              <a:t>[</a:t>
            </a:r>
            <a:r>
              <a:rPr lang="en-US" altLang="zh-CN" sz="2800" b="1" dirty="0" err="1" smtClean="0">
                <a:effectLst>
                  <a:outerShdw blurRad="38100" dist="38100" dir="2700000" algn="tl">
                    <a:srgbClr val="C0C0C0"/>
                  </a:outerShdw>
                </a:effectLst>
                <a:ea typeface="楷体_GB2312" pitchFamily="49" charset="-122"/>
              </a:rPr>
              <a:t>i</a:t>
            </a:r>
            <a:r>
              <a:rPr lang="en-US" altLang="zh-CN" sz="2800" b="1" dirty="0" smtClean="0">
                <a:effectLst>
                  <a:outerShdw blurRad="38100" dist="38100" dir="2700000" algn="tl">
                    <a:srgbClr val="C0C0C0"/>
                  </a:outerShdw>
                </a:effectLst>
                <a:ea typeface="楷体_GB2312" pitchFamily="49" charset="-122"/>
              </a:rPr>
              <a:t>]. </a:t>
            </a:r>
            <a:r>
              <a:rPr lang="en-US" altLang="zh-CN" sz="2800" b="1" dirty="0" err="1" smtClean="0">
                <a:effectLst>
                  <a:outerShdw blurRad="38100" dist="38100" dir="2700000" algn="tl">
                    <a:srgbClr val="C0C0C0"/>
                  </a:outerShdw>
                </a:effectLst>
                <a:ea typeface="楷体_GB2312" pitchFamily="49" charset="-122"/>
              </a:rPr>
              <a:t>fmin←A</a:t>
            </a:r>
            <a:r>
              <a:rPr lang="en-US" altLang="zh-CN" sz="2800" b="1" dirty="0" smtClean="0">
                <a:effectLst>
                  <a:outerShdw blurRad="38100" dist="38100" dir="2700000" algn="tl">
                    <a:srgbClr val="C0C0C0"/>
                  </a:outerShdw>
                </a:effectLst>
                <a:ea typeface="楷体_GB2312" pitchFamily="49" charset="-122"/>
              </a:rPr>
              <a:t>[j]</a:t>
            </a:r>
            <a:r>
              <a:rPr lang="zh-CN" altLang="en-US" sz="2800" b="1" dirty="0" smtClean="0">
                <a:effectLst>
                  <a:outerShdw blurRad="38100" dist="38100" dir="2700000" algn="tl">
                    <a:srgbClr val="C0C0C0"/>
                  </a:outerShdw>
                </a:effectLst>
                <a:ea typeface="楷体_GB2312" pitchFamily="49" charset="-122"/>
              </a:rPr>
              <a:t>）</a:t>
            </a:r>
            <a:r>
              <a:rPr lang="en-US" altLang="zh-CN" sz="2800" b="1" dirty="0" smtClean="0">
                <a:effectLst>
                  <a:outerShdw blurRad="38100" dist="38100" dir="2700000" algn="tl">
                    <a:srgbClr val="C0C0C0"/>
                  </a:outerShdw>
                </a:effectLst>
                <a:ea typeface="楷体_GB2312" pitchFamily="49" charset="-122"/>
              </a:rPr>
              <a:t>.    </a:t>
            </a:r>
          </a:p>
          <a:p>
            <a:pPr eaLnBrk="1" hangingPunct="1">
              <a:buFont typeface="Wingdings" pitchFamily="2" charset="2"/>
              <a:buNone/>
              <a:defRPr/>
            </a:pPr>
            <a:r>
              <a:rPr lang="en-US" altLang="zh-CN" sz="2800" b="1" dirty="0" smtClean="0">
                <a:effectLst>
                  <a:outerShdw blurRad="38100" dist="38100" dir="2700000" algn="tl">
                    <a:srgbClr val="C0C0C0"/>
                  </a:outerShdw>
                </a:effectLst>
                <a:ea typeface="楷体_GB2312" pitchFamily="49" charset="-122"/>
              </a:rPr>
              <a:t>         RETURN</a:t>
            </a:r>
            <a:r>
              <a:rPr lang="zh-CN" altLang="en-US" sz="2800" b="1" dirty="0" smtClean="0">
                <a:effectLst>
                  <a:outerShdw blurRad="38100" dist="38100" dir="2700000" algn="tl">
                    <a:srgbClr val="C0C0C0"/>
                  </a:outerShdw>
                </a:effectLst>
                <a:ea typeface="楷体_GB2312" pitchFamily="49" charset="-122"/>
              </a:rPr>
              <a:t>）</a:t>
            </a:r>
            <a:r>
              <a:rPr lang="en-US" altLang="zh-CN" sz="2800" b="1" dirty="0" smtClean="0">
                <a:effectLst>
                  <a:outerShdw blurRad="38100" dist="38100" dir="2700000" algn="tl">
                    <a:srgbClr val="C0C0C0"/>
                  </a:outerShdw>
                </a:effectLst>
                <a:ea typeface="楷体_GB2312" pitchFamily="49" charset="-122"/>
              </a:rPr>
              <a:t>.</a:t>
            </a: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Grp="1" noRot="1" noChangeArrowheads="1"/>
          </p:cNvSpPr>
          <p:nvPr>
            <p:ph idx="1"/>
          </p:nvPr>
        </p:nvSpPr>
        <p:spPr>
          <a:xfrm>
            <a:off x="684213" y="692150"/>
            <a:ext cx="7848600" cy="5257800"/>
          </a:xfrm>
        </p:spPr>
        <p:txBody>
          <a:bodyPr/>
          <a:lstStyle/>
          <a:p>
            <a:pPr eaLnBrk="1" hangingPunct="1">
              <a:lnSpc>
                <a:spcPct val="90000"/>
              </a:lnSpc>
              <a:buFont typeface="Wingdings" pitchFamily="2" charset="2"/>
              <a:buNone/>
              <a:defRPr/>
            </a:pPr>
            <a:r>
              <a:rPr lang="en-US" altLang="zh-CN" b="1" dirty="0" smtClean="0">
                <a:effectLst>
                  <a:outerShdw blurRad="38100" dist="38100" dir="2700000" algn="tl">
                    <a:srgbClr val="C0C0C0"/>
                  </a:outerShdw>
                </a:effectLst>
                <a:ea typeface="楷体_GB2312" pitchFamily="49" charset="-122"/>
              </a:rPr>
              <a:t>BS2. [</a:t>
            </a:r>
            <a:r>
              <a:rPr lang="zh-CN" altLang="en-US" b="1" dirty="0" smtClean="0">
                <a:effectLst>
                  <a:outerShdw blurRad="38100" dist="38100" dir="2700000" algn="tl">
                    <a:srgbClr val="C0C0C0"/>
                  </a:outerShdw>
                </a:effectLst>
                <a:ea typeface="楷体_GB2312" pitchFamily="49" charset="-122"/>
              </a:rPr>
              <a:t>取中值</a:t>
            </a:r>
            <a:r>
              <a:rPr lang="en-US" altLang="zh-CN" b="1" dirty="0" smtClean="0">
                <a:effectLst>
                  <a:outerShdw blurRad="38100" dist="38100" dir="2700000" algn="tl">
                    <a:srgbClr val="C0C0C0"/>
                  </a:outerShdw>
                </a:effectLst>
                <a:ea typeface="楷体_GB2312" pitchFamily="49" charset="-122"/>
              </a:rPr>
              <a:t>]</a:t>
            </a:r>
          </a:p>
          <a:p>
            <a:pPr eaLnBrk="1" hangingPunct="1">
              <a:lnSpc>
                <a:spcPct val="90000"/>
              </a:lnSpc>
              <a:buFont typeface="Wingdings" pitchFamily="2" charset="2"/>
              <a:buNone/>
              <a:defRPr/>
            </a:pPr>
            <a:r>
              <a:rPr lang="en-US" altLang="zh-CN" b="1" dirty="0" smtClean="0"/>
              <a:t>	  </a:t>
            </a:r>
            <a:r>
              <a:rPr lang="en-US" altLang="zh-CN" b="1" dirty="0" smtClean="0">
                <a:effectLst>
                  <a:outerShdw blurRad="38100" dist="38100" dir="2700000" algn="tl">
                    <a:srgbClr val="C0C0C0"/>
                  </a:outerShdw>
                </a:effectLst>
                <a:ea typeface="楷体_GB2312" pitchFamily="49" charset="-122"/>
              </a:rPr>
              <a:t>mid←</a:t>
            </a:r>
            <a:r>
              <a:rPr lang="en-US" altLang="zh-CN" b="1" dirty="0" smtClean="0">
                <a:sym typeface="Symbol" pitchFamily="18" charset="2"/>
              </a:rPr>
              <a:t> (</a:t>
            </a:r>
            <a:r>
              <a:rPr lang="en-US" altLang="zh-CN" b="1" dirty="0" err="1" smtClean="0"/>
              <a:t>i+j</a:t>
            </a:r>
            <a:r>
              <a:rPr lang="en-US" altLang="zh-CN" b="1" dirty="0" smtClean="0"/>
              <a:t>)/2</a:t>
            </a:r>
            <a:r>
              <a:rPr lang="en-US" altLang="zh-CN" b="1" dirty="0" smtClean="0">
                <a:sym typeface="Symbol" pitchFamily="18" charset="2"/>
              </a:rPr>
              <a:t></a:t>
            </a:r>
            <a:r>
              <a:rPr lang="en-US" altLang="zh-CN" b="1" dirty="0" smtClean="0"/>
              <a:t> .</a:t>
            </a:r>
            <a:endParaRPr lang="en-US" altLang="zh-CN" b="1" dirty="0" smtClean="0">
              <a:effectLst>
                <a:outerShdw blurRad="38100" dist="38100" dir="2700000" algn="tl">
                  <a:srgbClr val="C0C0C0"/>
                </a:outerShdw>
              </a:effectLst>
              <a:ea typeface="楷体_GB2312" pitchFamily="49" charset="-122"/>
            </a:endParaRPr>
          </a:p>
          <a:p>
            <a:pPr eaLnBrk="1" hangingPunct="1">
              <a:lnSpc>
                <a:spcPct val="90000"/>
              </a:lnSpc>
              <a:buFont typeface="Wingdings" pitchFamily="2" charset="2"/>
              <a:buNone/>
              <a:defRPr/>
            </a:pPr>
            <a:r>
              <a:rPr lang="en-US" altLang="zh-CN" sz="3300" b="1" dirty="0" smtClean="0">
                <a:effectLst>
                  <a:outerShdw blurRad="38100" dist="38100" dir="2700000" algn="tl">
                    <a:srgbClr val="C0C0C0"/>
                  </a:outerShdw>
                </a:effectLst>
                <a:ea typeface="楷体_GB2312" pitchFamily="49" charset="-122"/>
              </a:rPr>
              <a:t>BS3 [</a:t>
            </a:r>
            <a:r>
              <a:rPr lang="zh-CN" altLang="en-US" sz="3300" b="1" dirty="0" smtClean="0">
                <a:effectLst>
                  <a:outerShdw blurRad="38100" dist="38100" dir="2700000" algn="tl">
                    <a:srgbClr val="C0C0C0"/>
                  </a:outerShdw>
                </a:effectLst>
                <a:ea typeface="楷体_GB2312" pitchFamily="49" charset="-122"/>
              </a:rPr>
              <a:t>递归调用</a:t>
            </a:r>
            <a:r>
              <a:rPr lang="en-US" altLang="zh-CN" sz="3300" b="1" dirty="0" smtClean="0">
                <a:effectLst>
                  <a:outerShdw blurRad="38100" dist="38100" dir="2700000" algn="tl">
                    <a:srgbClr val="C0C0C0"/>
                  </a:outerShdw>
                </a:effectLst>
                <a:ea typeface="楷体_GB2312" pitchFamily="49" charset="-122"/>
              </a:rPr>
              <a:t>] </a:t>
            </a:r>
          </a:p>
          <a:p>
            <a:pPr eaLnBrk="1" hangingPunct="1">
              <a:lnSpc>
                <a:spcPct val="90000"/>
              </a:lnSpc>
              <a:buFont typeface="Wingdings" pitchFamily="2" charset="2"/>
              <a:buNone/>
              <a:defRPr/>
            </a:pPr>
            <a:r>
              <a:rPr lang="en-US" altLang="zh-CN" sz="3300" b="1" dirty="0" smtClean="0">
                <a:effectLst>
                  <a:outerShdw blurRad="38100" dist="38100" dir="2700000" algn="tl">
                    <a:srgbClr val="C0C0C0"/>
                  </a:outerShdw>
                </a:effectLst>
                <a:ea typeface="楷体_GB2312" pitchFamily="49" charset="-122"/>
              </a:rPr>
              <a:t>    BS</a:t>
            </a:r>
            <a:r>
              <a:rPr lang="zh-CN" altLang="en-US" sz="3300" b="1" dirty="0" smtClean="0">
                <a:effectLst>
                  <a:outerShdw blurRad="38100" dist="38100" dir="2700000" algn="tl">
                    <a:srgbClr val="C0C0C0"/>
                  </a:outerShdw>
                </a:effectLst>
                <a:ea typeface="楷体_GB2312" pitchFamily="49" charset="-122"/>
              </a:rPr>
              <a:t>（</a:t>
            </a:r>
            <a:r>
              <a:rPr lang="en-US" altLang="zh-CN" sz="3300" b="1" dirty="0" smtClean="0">
                <a:effectLst>
                  <a:outerShdw blurRad="38100" dist="38100" dir="2700000" algn="tl">
                    <a:srgbClr val="C0C0C0"/>
                  </a:outerShdw>
                </a:effectLst>
                <a:ea typeface="楷体_GB2312" pitchFamily="49" charset="-122"/>
              </a:rPr>
              <a:t>A</a:t>
            </a:r>
            <a:r>
              <a:rPr lang="zh-CN" altLang="en-US" sz="3300" b="1" dirty="0" smtClean="0">
                <a:effectLst>
                  <a:outerShdw blurRad="38100" dist="38100" dir="2700000" algn="tl">
                    <a:srgbClr val="C0C0C0"/>
                  </a:outerShdw>
                </a:effectLst>
                <a:ea typeface="楷体_GB2312" pitchFamily="49" charset="-122"/>
              </a:rPr>
              <a:t>，</a:t>
            </a:r>
            <a:r>
              <a:rPr lang="en-US" altLang="zh-CN" sz="3300" b="1" dirty="0" err="1" smtClean="0">
                <a:effectLst>
                  <a:outerShdw blurRad="38100" dist="38100" dir="2700000" algn="tl">
                    <a:srgbClr val="C0C0C0"/>
                  </a:outerShdw>
                </a:effectLst>
                <a:ea typeface="楷体_GB2312" pitchFamily="49" charset="-122"/>
              </a:rPr>
              <a:t>i</a:t>
            </a:r>
            <a:r>
              <a:rPr lang="zh-CN" altLang="en-US" sz="3300" b="1" dirty="0" smtClean="0">
                <a:effectLst>
                  <a:outerShdw blurRad="38100" dist="38100" dir="2700000" algn="tl">
                    <a:srgbClr val="C0C0C0"/>
                  </a:outerShdw>
                </a:effectLst>
                <a:ea typeface="楷体_GB2312" pitchFamily="49" charset="-122"/>
              </a:rPr>
              <a:t>，</a:t>
            </a:r>
            <a:r>
              <a:rPr lang="en-US" altLang="zh-CN" sz="3300" b="1" dirty="0" smtClean="0">
                <a:effectLst>
                  <a:outerShdw blurRad="38100" dist="38100" dir="2700000" algn="tl">
                    <a:srgbClr val="C0C0C0"/>
                  </a:outerShdw>
                </a:effectLst>
                <a:ea typeface="楷体_GB2312" pitchFamily="49" charset="-122"/>
              </a:rPr>
              <a:t>mid. </a:t>
            </a:r>
            <a:r>
              <a:rPr lang="en-US" altLang="zh-CN" sz="3300" b="1" dirty="0" err="1" smtClean="0">
                <a:effectLst>
                  <a:outerShdw blurRad="38100" dist="38100" dir="2700000" algn="tl">
                    <a:srgbClr val="C0C0C0"/>
                  </a:outerShdw>
                </a:effectLst>
                <a:ea typeface="楷体_GB2312" pitchFamily="49" charset="-122"/>
              </a:rPr>
              <a:t>gmax</a:t>
            </a:r>
            <a:r>
              <a:rPr lang="zh-CN" altLang="en-US" sz="3300" b="1" dirty="0" smtClean="0">
                <a:effectLst>
                  <a:outerShdw blurRad="38100" dist="38100" dir="2700000" algn="tl">
                    <a:srgbClr val="C0C0C0"/>
                  </a:outerShdw>
                </a:effectLst>
                <a:ea typeface="楷体_GB2312" pitchFamily="49" charset="-122"/>
              </a:rPr>
              <a:t>，</a:t>
            </a:r>
            <a:r>
              <a:rPr lang="en-US" altLang="zh-CN" sz="3300" b="1" dirty="0" err="1" smtClean="0">
                <a:effectLst>
                  <a:outerShdw blurRad="38100" dist="38100" dir="2700000" algn="tl">
                    <a:srgbClr val="C0C0C0"/>
                  </a:outerShdw>
                </a:effectLst>
                <a:ea typeface="楷体_GB2312" pitchFamily="49" charset="-122"/>
              </a:rPr>
              <a:t>gmin</a:t>
            </a:r>
            <a:r>
              <a:rPr lang="zh-CN" altLang="en-US" sz="3300" b="1" dirty="0" smtClean="0">
                <a:effectLst>
                  <a:outerShdw blurRad="38100" dist="38100" dir="2700000" algn="tl">
                    <a:srgbClr val="C0C0C0"/>
                  </a:outerShdw>
                </a:effectLst>
                <a:ea typeface="楷体_GB2312" pitchFamily="49" charset="-122"/>
              </a:rPr>
              <a:t>）</a:t>
            </a:r>
          </a:p>
          <a:p>
            <a:pPr eaLnBrk="1" hangingPunct="1">
              <a:lnSpc>
                <a:spcPct val="90000"/>
              </a:lnSpc>
              <a:buFont typeface="Wingdings" pitchFamily="2" charset="2"/>
              <a:buNone/>
              <a:defRPr/>
            </a:pPr>
            <a:r>
              <a:rPr lang="zh-CN" altLang="en-US" sz="3300" b="1" dirty="0" smtClean="0">
                <a:effectLst>
                  <a:outerShdw blurRad="38100" dist="38100" dir="2700000" algn="tl">
                    <a:srgbClr val="C0C0C0"/>
                  </a:outerShdw>
                </a:effectLst>
                <a:ea typeface="楷体_GB2312" pitchFamily="49" charset="-122"/>
              </a:rPr>
              <a:t>	 </a:t>
            </a:r>
            <a:r>
              <a:rPr lang="en-US" altLang="zh-CN" sz="3300" b="1" dirty="0" smtClean="0">
                <a:effectLst>
                  <a:outerShdw blurRad="38100" dist="38100" dir="2700000" algn="tl">
                    <a:srgbClr val="C0C0C0"/>
                  </a:outerShdw>
                </a:effectLst>
                <a:ea typeface="楷体_GB2312" pitchFamily="49" charset="-122"/>
              </a:rPr>
              <a:t>BS</a:t>
            </a:r>
            <a:r>
              <a:rPr lang="zh-CN" altLang="en-US" sz="3300" b="1" dirty="0" smtClean="0">
                <a:effectLst>
                  <a:outerShdw blurRad="38100" dist="38100" dir="2700000" algn="tl">
                    <a:srgbClr val="C0C0C0"/>
                  </a:outerShdw>
                </a:effectLst>
                <a:ea typeface="楷体_GB2312" pitchFamily="49" charset="-122"/>
              </a:rPr>
              <a:t>（</a:t>
            </a:r>
            <a:r>
              <a:rPr lang="en-US" altLang="zh-CN" sz="3300" b="1" dirty="0" smtClean="0">
                <a:effectLst>
                  <a:outerShdw blurRad="38100" dist="38100" dir="2700000" algn="tl">
                    <a:srgbClr val="C0C0C0"/>
                  </a:outerShdw>
                </a:effectLst>
                <a:ea typeface="楷体_GB2312" pitchFamily="49" charset="-122"/>
              </a:rPr>
              <a:t>A</a:t>
            </a:r>
            <a:r>
              <a:rPr lang="zh-CN" altLang="en-US" sz="3300" b="1" dirty="0" smtClean="0">
                <a:effectLst>
                  <a:outerShdw blurRad="38100" dist="38100" dir="2700000" algn="tl">
                    <a:srgbClr val="C0C0C0"/>
                  </a:outerShdw>
                </a:effectLst>
                <a:ea typeface="楷体_GB2312" pitchFamily="49" charset="-122"/>
              </a:rPr>
              <a:t>，</a:t>
            </a:r>
            <a:r>
              <a:rPr lang="en-US" altLang="zh-CN" sz="3300" b="1" dirty="0" smtClean="0">
                <a:effectLst>
                  <a:outerShdw blurRad="38100" dist="38100" dir="2700000" algn="tl">
                    <a:srgbClr val="C0C0C0"/>
                  </a:outerShdw>
                </a:effectLst>
                <a:ea typeface="楷体_GB2312" pitchFamily="49" charset="-122"/>
              </a:rPr>
              <a:t>mid+1</a:t>
            </a:r>
            <a:r>
              <a:rPr lang="zh-CN" altLang="en-US" sz="3300" b="1" dirty="0" smtClean="0">
                <a:effectLst>
                  <a:outerShdw blurRad="38100" dist="38100" dir="2700000" algn="tl">
                    <a:srgbClr val="C0C0C0"/>
                  </a:outerShdw>
                </a:effectLst>
                <a:ea typeface="楷体_GB2312" pitchFamily="49" charset="-122"/>
              </a:rPr>
              <a:t>，</a:t>
            </a:r>
            <a:r>
              <a:rPr lang="en-US" altLang="zh-CN" sz="3300" b="1" dirty="0" smtClean="0">
                <a:effectLst>
                  <a:outerShdw blurRad="38100" dist="38100" dir="2700000" algn="tl">
                    <a:srgbClr val="C0C0C0"/>
                  </a:outerShdw>
                </a:effectLst>
                <a:ea typeface="楷体_GB2312" pitchFamily="49" charset="-122"/>
              </a:rPr>
              <a:t>j. </a:t>
            </a:r>
            <a:r>
              <a:rPr lang="en-US" altLang="zh-CN" sz="3300" b="1" dirty="0" err="1" smtClean="0">
                <a:effectLst>
                  <a:outerShdw blurRad="38100" dist="38100" dir="2700000" algn="tl">
                    <a:srgbClr val="C0C0C0"/>
                  </a:outerShdw>
                </a:effectLst>
                <a:ea typeface="楷体_GB2312" pitchFamily="49" charset="-122"/>
              </a:rPr>
              <a:t>hmax</a:t>
            </a:r>
            <a:r>
              <a:rPr lang="zh-CN" altLang="en-US" sz="3300" b="1" dirty="0" smtClean="0">
                <a:effectLst>
                  <a:outerShdw blurRad="38100" dist="38100" dir="2700000" algn="tl">
                    <a:srgbClr val="C0C0C0"/>
                  </a:outerShdw>
                </a:effectLst>
                <a:ea typeface="楷体_GB2312" pitchFamily="49" charset="-122"/>
              </a:rPr>
              <a:t>，</a:t>
            </a:r>
            <a:r>
              <a:rPr lang="en-US" altLang="zh-CN" sz="3300" b="1" dirty="0" err="1" smtClean="0">
                <a:effectLst>
                  <a:outerShdw blurRad="38100" dist="38100" dir="2700000" algn="tl">
                    <a:srgbClr val="C0C0C0"/>
                  </a:outerShdw>
                </a:effectLst>
                <a:ea typeface="楷体_GB2312" pitchFamily="49" charset="-122"/>
              </a:rPr>
              <a:t>hmin</a:t>
            </a:r>
            <a:r>
              <a:rPr lang="zh-CN" altLang="en-US" sz="3300" b="1" dirty="0" smtClean="0">
                <a:effectLst>
                  <a:outerShdw blurRad="38100" dist="38100" dir="2700000" algn="tl">
                    <a:srgbClr val="C0C0C0"/>
                  </a:outerShdw>
                </a:effectLst>
                <a:ea typeface="楷体_GB2312" pitchFamily="49" charset="-122"/>
              </a:rPr>
              <a:t>）</a:t>
            </a:r>
            <a:r>
              <a:rPr lang="en-US" altLang="zh-CN" sz="3300" b="1" dirty="0" smtClean="0">
                <a:effectLst>
                  <a:outerShdw blurRad="38100" dist="38100" dir="2700000" algn="tl">
                    <a:srgbClr val="C0C0C0"/>
                  </a:outerShdw>
                </a:effectLst>
                <a:ea typeface="楷体_GB2312" pitchFamily="49" charset="-122"/>
              </a:rPr>
              <a:t>.</a:t>
            </a:r>
          </a:p>
          <a:p>
            <a:pPr eaLnBrk="1" hangingPunct="1">
              <a:lnSpc>
                <a:spcPct val="90000"/>
              </a:lnSpc>
              <a:buFont typeface="Wingdings" pitchFamily="2" charset="2"/>
              <a:buNone/>
              <a:defRPr/>
            </a:pPr>
            <a:r>
              <a:rPr lang="en-US" altLang="zh-CN" sz="3300" b="1" dirty="0" smtClean="0">
                <a:effectLst>
                  <a:outerShdw blurRad="38100" dist="38100" dir="2700000" algn="tl">
                    <a:srgbClr val="C0C0C0"/>
                  </a:outerShdw>
                </a:effectLst>
                <a:ea typeface="楷体_GB2312" pitchFamily="49" charset="-122"/>
              </a:rPr>
              <a:t>BS4 [</a:t>
            </a:r>
            <a:r>
              <a:rPr lang="zh-CN" altLang="en-US" sz="3300" b="1" dirty="0" smtClean="0">
                <a:effectLst>
                  <a:outerShdw blurRad="38100" dist="38100" dir="2700000" algn="tl">
                    <a:srgbClr val="C0C0C0"/>
                  </a:outerShdw>
                </a:effectLst>
                <a:ea typeface="楷体_GB2312" pitchFamily="49" charset="-122"/>
              </a:rPr>
              <a:t>合并</a:t>
            </a:r>
            <a:r>
              <a:rPr lang="en-US" altLang="zh-CN" sz="3300" b="1" dirty="0" smtClean="0">
                <a:effectLst>
                  <a:outerShdw blurRad="38100" dist="38100" dir="2700000" algn="tl">
                    <a:srgbClr val="C0C0C0"/>
                  </a:outerShdw>
                </a:effectLst>
                <a:ea typeface="楷体_GB2312" pitchFamily="49" charset="-122"/>
              </a:rPr>
              <a:t>]</a:t>
            </a:r>
          </a:p>
          <a:p>
            <a:pPr eaLnBrk="1" hangingPunct="1">
              <a:lnSpc>
                <a:spcPct val="90000"/>
              </a:lnSpc>
              <a:buFont typeface="Wingdings" pitchFamily="2" charset="2"/>
              <a:buNone/>
              <a:defRPr/>
            </a:pPr>
            <a:r>
              <a:rPr lang="en-US" altLang="zh-CN" sz="3300" b="1" dirty="0" smtClean="0">
                <a:effectLst>
                  <a:outerShdw blurRad="38100" dist="38100" dir="2700000" algn="tl">
                    <a:srgbClr val="C0C0C0"/>
                  </a:outerShdw>
                </a:effectLst>
                <a:ea typeface="楷体_GB2312" pitchFamily="49" charset="-122"/>
              </a:rPr>
              <a:t>	</a:t>
            </a:r>
            <a:r>
              <a:rPr lang="en-US" altLang="zh-CN" sz="3300" b="1" dirty="0" err="1" smtClean="0">
                <a:effectLst>
                  <a:outerShdw blurRad="38100" dist="38100" dir="2700000" algn="tl">
                    <a:srgbClr val="C0C0C0"/>
                  </a:outerShdw>
                </a:effectLst>
                <a:ea typeface="楷体_GB2312" pitchFamily="49" charset="-122"/>
              </a:rPr>
              <a:t>fmax←max</a:t>
            </a:r>
            <a:r>
              <a:rPr lang="en-US" altLang="zh-CN" sz="3300" b="1" dirty="0" smtClean="0">
                <a:effectLst>
                  <a:outerShdw blurRad="38100" dist="38100" dir="2700000" algn="tl">
                    <a:srgbClr val="C0C0C0"/>
                  </a:outerShdw>
                </a:effectLst>
                <a:ea typeface="楷体_GB2312" pitchFamily="49" charset="-122"/>
              </a:rPr>
              <a:t>{</a:t>
            </a:r>
            <a:r>
              <a:rPr lang="en-US" altLang="zh-CN" sz="3300" b="1" dirty="0" err="1" smtClean="0">
                <a:effectLst>
                  <a:outerShdw blurRad="38100" dist="38100" dir="2700000" algn="tl">
                    <a:srgbClr val="C0C0C0"/>
                  </a:outerShdw>
                </a:effectLst>
                <a:ea typeface="楷体_GB2312" pitchFamily="49" charset="-122"/>
              </a:rPr>
              <a:t>gmax</a:t>
            </a:r>
            <a:r>
              <a:rPr lang="zh-CN" altLang="en-US" sz="3300" b="1" dirty="0" smtClean="0">
                <a:effectLst>
                  <a:outerShdw blurRad="38100" dist="38100" dir="2700000" algn="tl">
                    <a:srgbClr val="C0C0C0"/>
                  </a:outerShdw>
                </a:effectLst>
                <a:ea typeface="楷体_GB2312" pitchFamily="49" charset="-122"/>
              </a:rPr>
              <a:t>，</a:t>
            </a:r>
            <a:r>
              <a:rPr lang="en-US" altLang="zh-CN" sz="3300" b="1" dirty="0" err="1" smtClean="0">
                <a:effectLst>
                  <a:outerShdw blurRad="38100" dist="38100" dir="2700000" algn="tl">
                    <a:srgbClr val="C0C0C0"/>
                  </a:outerShdw>
                </a:effectLst>
                <a:ea typeface="楷体_GB2312" pitchFamily="49" charset="-122"/>
              </a:rPr>
              <a:t>hmax</a:t>
            </a:r>
            <a:r>
              <a:rPr lang="en-US" altLang="zh-CN" sz="3300" b="1" dirty="0" smtClean="0">
                <a:effectLst>
                  <a:outerShdw blurRad="38100" dist="38100" dir="2700000" algn="tl">
                    <a:srgbClr val="C0C0C0"/>
                  </a:outerShdw>
                </a:effectLst>
                <a:ea typeface="楷体_GB2312" pitchFamily="49" charset="-122"/>
              </a:rPr>
              <a:t>}.</a:t>
            </a:r>
          </a:p>
          <a:p>
            <a:pPr eaLnBrk="1" hangingPunct="1">
              <a:lnSpc>
                <a:spcPct val="90000"/>
              </a:lnSpc>
              <a:buFont typeface="Wingdings" pitchFamily="2" charset="2"/>
              <a:buNone/>
              <a:defRPr/>
            </a:pPr>
            <a:r>
              <a:rPr lang="en-US" altLang="zh-CN" sz="3300" b="1" dirty="0" smtClean="0">
                <a:effectLst>
                  <a:outerShdw blurRad="38100" dist="38100" dir="2700000" algn="tl">
                    <a:srgbClr val="C0C0C0"/>
                  </a:outerShdw>
                </a:effectLst>
                <a:ea typeface="楷体_GB2312" pitchFamily="49" charset="-122"/>
              </a:rPr>
              <a:t>	</a:t>
            </a:r>
            <a:r>
              <a:rPr lang="en-US" altLang="zh-CN" sz="3300" b="1" dirty="0" err="1" smtClean="0">
                <a:effectLst>
                  <a:outerShdw blurRad="38100" dist="38100" dir="2700000" algn="tl">
                    <a:srgbClr val="C0C0C0"/>
                  </a:outerShdw>
                </a:effectLst>
                <a:ea typeface="楷体_GB2312" pitchFamily="49" charset="-122"/>
              </a:rPr>
              <a:t>fmin←min</a:t>
            </a:r>
            <a:r>
              <a:rPr lang="en-US" altLang="zh-CN" sz="3300" b="1" dirty="0" smtClean="0">
                <a:effectLst>
                  <a:outerShdw blurRad="38100" dist="38100" dir="2700000" algn="tl">
                    <a:srgbClr val="C0C0C0"/>
                  </a:outerShdw>
                </a:effectLst>
                <a:ea typeface="楷体_GB2312" pitchFamily="49" charset="-122"/>
              </a:rPr>
              <a:t>{</a:t>
            </a:r>
            <a:r>
              <a:rPr lang="en-US" altLang="zh-CN" sz="3300" b="1" dirty="0" err="1" smtClean="0">
                <a:effectLst>
                  <a:outerShdw blurRad="38100" dist="38100" dir="2700000" algn="tl">
                    <a:srgbClr val="C0C0C0"/>
                  </a:outerShdw>
                </a:effectLst>
                <a:ea typeface="楷体_GB2312" pitchFamily="49" charset="-122"/>
              </a:rPr>
              <a:t>gmin</a:t>
            </a:r>
            <a:r>
              <a:rPr lang="zh-CN" altLang="en-US" sz="3300" b="1" dirty="0" smtClean="0">
                <a:effectLst>
                  <a:outerShdw blurRad="38100" dist="38100" dir="2700000" algn="tl">
                    <a:srgbClr val="C0C0C0"/>
                  </a:outerShdw>
                </a:effectLst>
                <a:ea typeface="楷体_GB2312" pitchFamily="49" charset="-122"/>
              </a:rPr>
              <a:t>，</a:t>
            </a:r>
            <a:r>
              <a:rPr lang="en-US" altLang="zh-CN" sz="3300" b="1" dirty="0" err="1" smtClean="0">
                <a:effectLst>
                  <a:outerShdw blurRad="38100" dist="38100" dir="2700000" algn="tl">
                    <a:srgbClr val="C0C0C0"/>
                  </a:outerShdw>
                </a:effectLst>
                <a:ea typeface="楷体_GB2312" pitchFamily="49" charset="-122"/>
              </a:rPr>
              <a:t>hmin</a:t>
            </a:r>
            <a:r>
              <a:rPr lang="en-US" altLang="zh-CN" sz="3300" b="1" dirty="0" smtClean="0">
                <a:effectLst>
                  <a:outerShdw blurRad="38100" dist="38100" dir="2700000" algn="tl">
                    <a:srgbClr val="C0C0C0"/>
                  </a:outerShdw>
                </a:effectLst>
                <a:ea typeface="楷体_GB2312" pitchFamily="49" charset="-122"/>
              </a:rPr>
              <a:t>}. ■</a:t>
            </a:r>
          </a:p>
          <a:p>
            <a:pPr eaLnBrk="1" hangingPunct="1">
              <a:lnSpc>
                <a:spcPct val="90000"/>
              </a:lnSpc>
              <a:buFont typeface="Wingdings" pitchFamily="2" charset="2"/>
              <a:buNone/>
              <a:defRPr/>
            </a:pPr>
            <a:endParaRPr lang="en-US" altLang="zh-CN" sz="3300" b="1" dirty="0" smtClean="0">
              <a:effectLst>
                <a:outerShdw blurRad="38100" dist="38100" dir="2700000" algn="tl">
                  <a:srgbClr val="C0C0C0"/>
                </a:outerShdw>
              </a:effectLst>
              <a:ea typeface="楷体_GB2312" pitchFamily="49" charset="-122"/>
            </a:endParaRPr>
          </a:p>
          <a:p>
            <a:pPr eaLnBrk="1" hangingPunct="1">
              <a:lnSpc>
                <a:spcPct val="90000"/>
              </a:lnSpc>
              <a:buFont typeface="Wingdings" pitchFamily="2" charset="2"/>
              <a:buNone/>
              <a:defRPr/>
            </a:pPr>
            <a:r>
              <a:rPr lang="en-US" altLang="zh-CN" sz="2900" b="1" dirty="0" smtClean="0">
                <a:effectLst>
                  <a:outerShdw blurRad="38100" dist="38100" dir="2700000" algn="tl">
                    <a:srgbClr val="C0C0C0"/>
                  </a:outerShdw>
                </a:effectLst>
                <a:ea typeface="楷体_GB2312" pitchFamily="49" charset="-122"/>
              </a:rPr>
              <a:t>     </a:t>
            </a: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4" name="Rectangle 2"/>
          <p:cNvSpPr>
            <a:spLocks noGrp="1" noRot="1" noChangeArrowheads="1"/>
          </p:cNvSpPr>
          <p:nvPr>
            <p:ph idx="1"/>
          </p:nvPr>
        </p:nvSpPr>
        <p:spPr>
          <a:xfrm>
            <a:off x="0" y="404813"/>
            <a:ext cx="9144000" cy="6096000"/>
          </a:xfrm>
        </p:spPr>
        <p:txBody>
          <a:bodyPr/>
          <a:lstStyle/>
          <a:p>
            <a:pPr eaLnBrk="1" hangingPunct="1">
              <a:buNone/>
            </a:pPr>
            <a:r>
              <a:rPr lang="zh-CN" altLang="en-US" sz="3600" b="1" dirty="0" smtClean="0">
                <a:latin typeface="Times New Roman" pitchFamily="18" charset="0"/>
              </a:rPr>
              <a:t>    容易</a:t>
            </a:r>
            <a:r>
              <a:rPr lang="zh-CN" altLang="en-US" sz="3600" b="1" dirty="0">
                <a:latin typeface="Times New Roman" pitchFamily="18" charset="0"/>
              </a:rPr>
              <a:t>看出，</a:t>
            </a:r>
            <a:r>
              <a:rPr lang="en-US" altLang="zh-CN" sz="3600" b="1" dirty="0">
                <a:latin typeface="Times New Roman" pitchFamily="18" charset="0"/>
              </a:rPr>
              <a:t>BS</a:t>
            </a:r>
            <a:r>
              <a:rPr lang="zh-CN" altLang="en-US" sz="3600" b="1" dirty="0">
                <a:latin typeface="Times New Roman" pitchFamily="18" charset="0"/>
              </a:rPr>
              <a:t>对</a:t>
            </a:r>
            <a:r>
              <a:rPr lang="en-US" altLang="zh-CN" sz="3600" b="1" dirty="0">
                <a:latin typeface="Times New Roman" pitchFamily="18" charset="0"/>
              </a:rPr>
              <a:t>A[</a:t>
            </a:r>
            <a:r>
              <a:rPr lang="en-US" altLang="zh-CN" sz="3600" b="1" dirty="0" err="1">
                <a:latin typeface="Times New Roman" pitchFamily="18" charset="0"/>
              </a:rPr>
              <a:t>i</a:t>
            </a:r>
            <a:r>
              <a:rPr lang="en-US" altLang="zh-CN" sz="3600" b="1" dirty="0">
                <a:latin typeface="Times New Roman" pitchFamily="18" charset="0"/>
              </a:rPr>
              <a:t>]</a:t>
            </a:r>
            <a:r>
              <a:rPr lang="zh-CN" altLang="en-US" sz="3600" b="1" dirty="0">
                <a:latin typeface="Times New Roman" pitchFamily="18" charset="0"/>
              </a:rPr>
              <a:t>到</a:t>
            </a:r>
            <a:r>
              <a:rPr lang="en-US" altLang="zh-CN" sz="3600" b="1" dirty="0">
                <a:latin typeface="Times New Roman" pitchFamily="18" charset="0"/>
              </a:rPr>
              <a:t>A[j]</a:t>
            </a:r>
            <a:r>
              <a:rPr lang="zh-CN" altLang="en-US" sz="3600" b="1" dirty="0">
                <a:latin typeface="Times New Roman" pitchFamily="18" charset="0"/>
              </a:rPr>
              <a:t>的不同的输入都有相同的基本运算次数。设</a:t>
            </a:r>
            <a:r>
              <a:rPr lang="en-US" altLang="zh-CN" sz="3600" b="1" dirty="0">
                <a:latin typeface="Times New Roman" pitchFamily="18" charset="0"/>
              </a:rPr>
              <a:t>T(n)</a:t>
            </a:r>
            <a:r>
              <a:rPr lang="zh-CN" altLang="en-US" sz="3600" b="1" dirty="0">
                <a:latin typeface="Times New Roman" pitchFamily="18" charset="0"/>
              </a:rPr>
              <a:t>表示其基本运算次数，则根据算法</a:t>
            </a:r>
            <a:r>
              <a:rPr lang="en-US" altLang="zh-CN" sz="3600" b="1" dirty="0">
                <a:latin typeface="Times New Roman" pitchFamily="18" charset="0"/>
              </a:rPr>
              <a:t>BS</a:t>
            </a:r>
            <a:r>
              <a:rPr lang="zh-CN" altLang="en-US" sz="3600" b="1" dirty="0">
                <a:latin typeface="Times New Roman" pitchFamily="18" charset="0"/>
              </a:rPr>
              <a:t>的递归过程，有如下的递归表达式</a:t>
            </a:r>
            <a:r>
              <a:rPr lang="zh-CN" altLang="en-US" sz="3600" b="1" dirty="0" smtClean="0">
                <a:latin typeface="Times New Roman" pitchFamily="18" charset="0"/>
              </a:rPr>
              <a:t>：</a:t>
            </a:r>
            <a:endParaRPr lang="zh-CN" altLang="en-US" b="1" dirty="0" smtClean="0">
              <a:solidFill>
                <a:srgbClr val="001212"/>
              </a:solidFill>
              <a:latin typeface="楷体_GB2312" pitchFamily="49" charset="-122"/>
              <a:ea typeface="楷体_GB2312" pitchFamily="49" charset="-122"/>
            </a:endParaRPr>
          </a:p>
        </p:txBody>
      </p:sp>
      <p:sp>
        <p:nvSpPr>
          <p:cNvPr id="125955" name="Rectangle 3"/>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graphicFrame>
        <p:nvGraphicFramePr>
          <p:cNvPr id="125956" name="Object 4"/>
          <p:cNvGraphicFramePr>
            <a:graphicFrameLocks noChangeAspect="1"/>
          </p:cNvGraphicFramePr>
          <p:nvPr/>
        </p:nvGraphicFramePr>
        <p:xfrm>
          <a:off x="1341438" y="3530600"/>
          <a:ext cx="6459537" cy="2462213"/>
        </p:xfrm>
        <a:graphic>
          <a:graphicData uri="http://schemas.openxmlformats.org/presentationml/2006/ole">
            <mc:AlternateContent xmlns:mc="http://schemas.openxmlformats.org/markup-compatibility/2006">
              <mc:Choice xmlns:v="urn:schemas-microsoft-com:vml" Requires="v">
                <p:oleObj spid="_x0000_s125997" name="Equation" r:id="rId4" imgW="2781300" imgH="736600" progId="Equation.DSMT4">
                  <p:embed/>
                </p:oleObj>
              </mc:Choice>
              <mc:Fallback>
                <p:oleObj name="Equation" r:id="rId4" imgW="2781300" imgH="736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1438" y="3530600"/>
                        <a:ext cx="64595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Rectangle 2"/>
          <p:cNvSpPr>
            <a:spLocks noGrp="1" noRot="1" noChangeArrowheads="1"/>
          </p:cNvSpPr>
          <p:nvPr>
            <p:ph idx="1"/>
          </p:nvPr>
        </p:nvSpPr>
        <p:spPr>
          <a:xfrm>
            <a:off x="323850" y="404813"/>
            <a:ext cx="7999413" cy="6192837"/>
          </a:xfrm>
        </p:spPr>
        <p:txBody>
          <a:bodyPr/>
          <a:lstStyle/>
          <a:p>
            <a:pPr eaLnBrk="1" hangingPunct="1"/>
            <a:r>
              <a:rPr lang="zh-CN" altLang="en-US" sz="3600" b="1" smtClean="0">
                <a:solidFill>
                  <a:srgbClr val="001212"/>
                </a:solidFill>
                <a:latin typeface="楷体_GB2312" pitchFamily="49" charset="-122"/>
                <a:ea typeface="楷体_GB2312" pitchFamily="49" charset="-122"/>
              </a:rPr>
              <a:t>在刚才的递归表达式中，当</a:t>
            </a:r>
            <a:r>
              <a:rPr lang="en-US" altLang="zh-CN" sz="3600" b="1" smtClean="0">
                <a:solidFill>
                  <a:srgbClr val="001212"/>
                </a:solidFill>
                <a:latin typeface="楷体_GB2312" pitchFamily="49" charset="-122"/>
                <a:ea typeface="楷体_GB2312" pitchFamily="49" charset="-122"/>
              </a:rPr>
              <a:t>n</a:t>
            </a:r>
            <a:r>
              <a:rPr lang="zh-CN" altLang="en-US" sz="3600" b="1" smtClean="0">
                <a:solidFill>
                  <a:srgbClr val="001212"/>
                </a:solidFill>
                <a:latin typeface="楷体_GB2312" pitchFamily="49" charset="-122"/>
                <a:ea typeface="楷体_GB2312" pitchFamily="49" charset="-122"/>
              </a:rPr>
              <a:t>是</a:t>
            </a:r>
            <a:r>
              <a:rPr lang="en-US" altLang="zh-CN" sz="3600" b="1" smtClean="0">
                <a:solidFill>
                  <a:srgbClr val="001212"/>
                </a:solidFill>
                <a:latin typeface="楷体_GB2312" pitchFamily="49" charset="-122"/>
                <a:ea typeface="楷体_GB2312" pitchFamily="49" charset="-122"/>
              </a:rPr>
              <a:t>2</a:t>
            </a:r>
            <a:r>
              <a:rPr lang="zh-CN" altLang="en-US" sz="3600" b="1" smtClean="0">
                <a:solidFill>
                  <a:srgbClr val="001212"/>
                </a:solidFill>
                <a:latin typeface="楷体_GB2312" pitchFamily="49" charset="-122"/>
                <a:ea typeface="楷体_GB2312" pitchFamily="49" charset="-122"/>
              </a:rPr>
              <a:t>的幂时（即存在正整数</a:t>
            </a:r>
            <a:r>
              <a:rPr lang="en-US" altLang="zh-CN" sz="3600" b="1" smtClean="0">
                <a:solidFill>
                  <a:srgbClr val="001212"/>
                </a:solidFill>
                <a:latin typeface="楷体_GB2312" pitchFamily="49" charset="-122"/>
                <a:ea typeface="楷体_GB2312" pitchFamily="49" charset="-122"/>
              </a:rPr>
              <a:t>k</a:t>
            </a:r>
            <a:r>
              <a:rPr lang="zh-CN" altLang="en-US" sz="3600" b="1" smtClean="0">
                <a:solidFill>
                  <a:srgbClr val="001212"/>
                </a:solidFill>
                <a:latin typeface="楷体_GB2312" pitchFamily="49" charset="-122"/>
                <a:ea typeface="楷体_GB2312" pitchFamily="49" charset="-122"/>
              </a:rPr>
              <a:t>，使得</a:t>
            </a:r>
            <a:r>
              <a:rPr lang="en-US" altLang="zh-CN" sz="3600" b="1" smtClean="0">
                <a:solidFill>
                  <a:srgbClr val="001212"/>
                </a:solidFill>
                <a:latin typeface="楷体_GB2312" pitchFamily="49" charset="-122"/>
                <a:ea typeface="楷体_GB2312" pitchFamily="49" charset="-122"/>
              </a:rPr>
              <a:t>n=2</a:t>
            </a:r>
            <a:r>
              <a:rPr lang="en-US" altLang="zh-CN" sz="3600" b="1" baseline="30000" smtClean="0">
                <a:solidFill>
                  <a:srgbClr val="001212"/>
                </a:solidFill>
                <a:latin typeface="楷体_GB2312" pitchFamily="49" charset="-122"/>
                <a:ea typeface="楷体_GB2312" pitchFamily="49" charset="-122"/>
              </a:rPr>
              <a:t>k</a:t>
            </a:r>
            <a:r>
              <a:rPr lang="zh-CN" altLang="en-US" sz="3600" b="1" smtClean="0">
                <a:solidFill>
                  <a:srgbClr val="001212"/>
                </a:solidFill>
                <a:latin typeface="楷体_GB2312" pitchFamily="49" charset="-122"/>
                <a:ea typeface="楷体_GB2312" pitchFamily="49" charset="-122"/>
              </a:rPr>
              <a:t>）有</a:t>
            </a:r>
            <a:endParaRPr lang="zh-CN" altLang="en-US" sz="3600" b="1" smtClean="0"/>
          </a:p>
        </p:txBody>
      </p:sp>
      <p:sp>
        <p:nvSpPr>
          <p:cNvPr id="12697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graphicFrame>
        <p:nvGraphicFramePr>
          <p:cNvPr id="126980" name="Object 4"/>
          <p:cNvGraphicFramePr>
            <a:graphicFrameLocks noChangeAspect="1"/>
          </p:cNvGraphicFramePr>
          <p:nvPr/>
        </p:nvGraphicFramePr>
        <p:xfrm>
          <a:off x="1258888" y="1628775"/>
          <a:ext cx="4487862" cy="465138"/>
        </p:xfrm>
        <a:graphic>
          <a:graphicData uri="http://schemas.openxmlformats.org/presentationml/2006/ole">
            <mc:AlternateContent xmlns:mc="http://schemas.openxmlformats.org/markup-compatibility/2006">
              <mc:Choice xmlns:v="urn:schemas-microsoft-com:vml" Requires="v">
                <p:oleObj spid="_x0000_s127186" name="Equation" r:id="rId4" imgW="1193800" imgH="190500" progId="Equation.DSMT4">
                  <p:embed/>
                </p:oleObj>
              </mc:Choice>
              <mc:Fallback>
                <p:oleObj name="Equation" r:id="rId4" imgW="1193800" imgH="1905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1628775"/>
                        <a:ext cx="448786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8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graphicFrame>
        <p:nvGraphicFramePr>
          <p:cNvPr id="96273" name="Object 17"/>
          <p:cNvGraphicFramePr>
            <a:graphicFrameLocks noChangeAspect="1"/>
          </p:cNvGraphicFramePr>
          <p:nvPr/>
        </p:nvGraphicFramePr>
        <p:xfrm>
          <a:off x="1149350" y="2100263"/>
          <a:ext cx="6302375" cy="465137"/>
        </p:xfrm>
        <a:graphic>
          <a:graphicData uri="http://schemas.openxmlformats.org/presentationml/2006/ole">
            <mc:AlternateContent xmlns:mc="http://schemas.openxmlformats.org/markup-compatibility/2006">
              <mc:Choice xmlns:v="urn:schemas-microsoft-com:vml" Requires="v">
                <p:oleObj spid="_x0000_s127187" name="Equation" r:id="rId6" imgW="1676400" imgH="190500" progId="Equation.DSMT4">
                  <p:embed/>
                </p:oleObj>
              </mc:Choice>
              <mc:Fallback>
                <p:oleObj name="Equation" r:id="rId6" imgW="1676400" imgH="190500" progId="Equation.DSMT4">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9350" y="2100263"/>
                        <a:ext cx="63023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4" name="Object 18"/>
          <p:cNvGraphicFramePr>
            <a:graphicFrameLocks noChangeAspect="1"/>
          </p:cNvGraphicFramePr>
          <p:nvPr/>
        </p:nvGraphicFramePr>
        <p:xfrm>
          <a:off x="1169988" y="2603500"/>
          <a:ext cx="5346700" cy="465138"/>
        </p:xfrm>
        <a:graphic>
          <a:graphicData uri="http://schemas.openxmlformats.org/presentationml/2006/ole">
            <mc:AlternateContent xmlns:mc="http://schemas.openxmlformats.org/markup-compatibility/2006">
              <mc:Choice xmlns:v="urn:schemas-microsoft-com:vml" Requires="v">
                <p:oleObj spid="_x0000_s127188" name="Equation" r:id="rId8" imgW="1422400" imgH="190500" progId="Equation.DSMT4">
                  <p:embed/>
                </p:oleObj>
              </mc:Choice>
              <mc:Fallback>
                <p:oleObj name="Equation" r:id="rId8" imgW="1422400" imgH="190500" progId="Equation.DSMT4">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9988" y="2603500"/>
                        <a:ext cx="53467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5" name="Object 19"/>
          <p:cNvGraphicFramePr>
            <a:graphicFrameLocks noChangeAspect="1"/>
          </p:cNvGraphicFramePr>
          <p:nvPr/>
        </p:nvGraphicFramePr>
        <p:xfrm>
          <a:off x="1187450" y="3068638"/>
          <a:ext cx="5251450" cy="1333500"/>
        </p:xfrm>
        <a:graphic>
          <a:graphicData uri="http://schemas.openxmlformats.org/presentationml/2006/ole">
            <mc:AlternateContent xmlns:mc="http://schemas.openxmlformats.org/markup-compatibility/2006">
              <mc:Choice xmlns:v="urn:schemas-microsoft-com:vml" Requires="v">
                <p:oleObj spid="_x0000_s127189" name="Equation" r:id="rId10" imgW="1396394" imgH="545863" progId="Equation.DSMT4">
                  <p:embed/>
                </p:oleObj>
              </mc:Choice>
              <mc:Fallback>
                <p:oleObj name="Equation" r:id="rId10" imgW="1396394" imgH="545863" progId="Equation.DSMT4">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7450" y="3068638"/>
                        <a:ext cx="52514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9" name="Object 23"/>
          <p:cNvGraphicFramePr>
            <a:graphicFrameLocks noChangeAspect="1"/>
          </p:cNvGraphicFramePr>
          <p:nvPr/>
        </p:nvGraphicFramePr>
        <p:xfrm>
          <a:off x="1187450" y="4265613"/>
          <a:ext cx="4152900" cy="1395412"/>
        </p:xfrm>
        <a:graphic>
          <a:graphicData uri="http://schemas.openxmlformats.org/presentationml/2006/ole">
            <mc:AlternateContent xmlns:mc="http://schemas.openxmlformats.org/markup-compatibility/2006">
              <mc:Choice xmlns:v="urn:schemas-microsoft-com:vml" Requires="v">
                <p:oleObj spid="_x0000_s127190" name="Equation" r:id="rId12" imgW="1104900" imgH="571500" progId="Equation.DSMT4">
                  <p:embed/>
                </p:oleObj>
              </mc:Choice>
              <mc:Fallback>
                <p:oleObj name="Equation" r:id="rId12" imgW="1104900" imgH="571500" progId="Equation.DSMT4">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7450" y="4265613"/>
                        <a:ext cx="415290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273"/>
                                        </p:tgtEl>
                                        <p:attrNameLst>
                                          <p:attrName>style.visibility</p:attrName>
                                        </p:attrNameLst>
                                      </p:cBhvr>
                                      <p:to>
                                        <p:strVal val="visible"/>
                                      </p:to>
                                    </p:set>
                                    <p:animEffect transition="in" filter="blinds(horizontal)">
                                      <p:cBhvr>
                                        <p:cTn id="7" dur="500"/>
                                        <p:tgtEl>
                                          <p:spTgt spid="96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6274"/>
                                        </p:tgtEl>
                                        <p:attrNameLst>
                                          <p:attrName>style.visibility</p:attrName>
                                        </p:attrNameLst>
                                      </p:cBhvr>
                                      <p:to>
                                        <p:strVal val="visible"/>
                                      </p:to>
                                    </p:set>
                                    <p:animEffect transition="in" filter="blinds(horizontal)">
                                      <p:cBhvr>
                                        <p:cTn id="12" dur="500"/>
                                        <p:tgtEl>
                                          <p:spTgt spid="962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6275"/>
                                        </p:tgtEl>
                                        <p:attrNameLst>
                                          <p:attrName>style.visibility</p:attrName>
                                        </p:attrNameLst>
                                      </p:cBhvr>
                                      <p:to>
                                        <p:strVal val="visible"/>
                                      </p:to>
                                    </p:set>
                                    <p:animEffect transition="in" filter="blinds(horizontal)">
                                      <p:cBhvr>
                                        <p:cTn id="17" dur="500"/>
                                        <p:tgtEl>
                                          <p:spTgt spid="962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6279"/>
                                        </p:tgtEl>
                                        <p:attrNameLst>
                                          <p:attrName>style.visibility</p:attrName>
                                        </p:attrNameLst>
                                      </p:cBhvr>
                                      <p:to>
                                        <p:strVal val="visible"/>
                                      </p:to>
                                    </p:set>
                                    <p:animEffect transition="in" filter="blinds(horizontal)">
                                      <p:cBhvr>
                                        <p:cTn id="22" dur="500"/>
                                        <p:tgtEl>
                                          <p:spTgt spid="96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Rot="1" noChangeArrowheads="1"/>
          </p:cNvSpPr>
          <p:nvPr>
            <p:ph idx="1"/>
          </p:nvPr>
        </p:nvSpPr>
        <p:spPr>
          <a:xfrm>
            <a:off x="539750" y="428625"/>
            <a:ext cx="8353425" cy="6096000"/>
          </a:xfrm>
        </p:spPr>
        <p:txBody>
          <a:bodyPr/>
          <a:lstStyle/>
          <a:p>
            <a:pPr eaLnBrk="1" hangingPunct="1">
              <a:lnSpc>
                <a:spcPct val="120000"/>
              </a:lnSpc>
              <a:spcAft>
                <a:spcPct val="20000"/>
              </a:spcAft>
              <a:buFont typeface="Wingdings" pitchFamily="2" charset="2"/>
              <a:buNone/>
            </a:pPr>
            <a:r>
              <a:rPr lang="en-US" altLang="zh-CN" sz="3600" b="1" smtClean="0">
                <a:solidFill>
                  <a:srgbClr val="001212"/>
                </a:solidFill>
                <a:ea typeface="楷体_GB2312" pitchFamily="49" charset="-122"/>
              </a:rPr>
              <a:t>BS</a:t>
            </a:r>
            <a:r>
              <a:rPr lang="zh-CN" altLang="en-US" sz="3600" b="1" smtClean="0">
                <a:solidFill>
                  <a:srgbClr val="001212"/>
                </a:solidFill>
                <a:ea typeface="楷体_GB2312" pitchFamily="49" charset="-122"/>
              </a:rPr>
              <a:t>与</a:t>
            </a:r>
            <a:r>
              <a:rPr lang="en-US" altLang="zh-CN" sz="3600" b="1" smtClean="0">
                <a:solidFill>
                  <a:srgbClr val="001212"/>
                </a:solidFill>
                <a:ea typeface="楷体_GB2312" pitchFamily="49" charset="-122"/>
              </a:rPr>
              <a:t>SM</a:t>
            </a:r>
            <a:r>
              <a:rPr lang="zh-CN" altLang="en-US" sz="3600" b="1" smtClean="0">
                <a:solidFill>
                  <a:srgbClr val="001212"/>
                </a:solidFill>
                <a:ea typeface="楷体_GB2312" pitchFamily="49" charset="-122"/>
              </a:rPr>
              <a:t>的比较</a:t>
            </a:r>
          </a:p>
          <a:p>
            <a:pPr eaLnBrk="1" hangingPunct="1">
              <a:lnSpc>
                <a:spcPct val="120000"/>
              </a:lnSpc>
              <a:spcAft>
                <a:spcPct val="20000"/>
              </a:spcAft>
              <a:buFont typeface="Wingdings" pitchFamily="2" charset="2"/>
              <a:buNone/>
            </a:pPr>
            <a:r>
              <a:rPr lang="zh-CN" altLang="en-US" sz="3600" smtClean="0">
                <a:solidFill>
                  <a:srgbClr val="001212"/>
                </a:solidFill>
                <a:latin typeface="楷体_GB2312" pitchFamily="49" charset="-122"/>
                <a:ea typeface="楷体_GB2312" pitchFamily="49" charset="-122"/>
              </a:rPr>
              <a:t>		 </a:t>
            </a:r>
            <a:r>
              <a:rPr lang="zh-CN" altLang="en-US" sz="3600" b="1" smtClean="0">
                <a:solidFill>
                  <a:srgbClr val="001212"/>
                </a:solidFill>
                <a:latin typeface="楷体_GB2312" pitchFamily="49" charset="-122"/>
                <a:ea typeface="楷体_GB2312" pitchFamily="49" charset="-122"/>
              </a:rPr>
              <a:t>虽然算法</a:t>
            </a:r>
            <a:r>
              <a:rPr lang="en-US" altLang="zh-CN" sz="3600" b="1" smtClean="0">
                <a:solidFill>
                  <a:srgbClr val="001212"/>
                </a:solidFill>
                <a:latin typeface="楷体_GB2312" pitchFamily="49" charset="-122"/>
                <a:ea typeface="楷体_GB2312" pitchFamily="49" charset="-122"/>
              </a:rPr>
              <a:t>SM</a:t>
            </a:r>
            <a:r>
              <a:rPr lang="zh-CN" altLang="en-US" sz="3600" b="1" smtClean="0">
                <a:solidFill>
                  <a:srgbClr val="001212"/>
                </a:solidFill>
                <a:latin typeface="楷体_GB2312" pitchFamily="49" charset="-122"/>
                <a:ea typeface="楷体_GB2312" pitchFamily="49" charset="-122"/>
              </a:rPr>
              <a:t>和算法</a:t>
            </a:r>
            <a:r>
              <a:rPr lang="en-US" altLang="zh-CN" sz="3600" b="1" smtClean="0">
                <a:solidFill>
                  <a:srgbClr val="001212"/>
                </a:solidFill>
                <a:latin typeface="楷体_GB2312" pitchFamily="49" charset="-122"/>
                <a:ea typeface="楷体_GB2312" pitchFamily="49" charset="-122"/>
              </a:rPr>
              <a:t>BS</a:t>
            </a:r>
            <a:r>
              <a:rPr lang="zh-CN" altLang="en-US" sz="3600" b="1" smtClean="0">
                <a:solidFill>
                  <a:srgbClr val="001212"/>
                </a:solidFill>
                <a:latin typeface="楷体_GB2312" pitchFamily="49" charset="-122"/>
                <a:ea typeface="楷体_GB2312" pitchFamily="49" charset="-122"/>
              </a:rPr>
              <a:t>的时间复杂性均为线性型，但因                ，故就计算时间而言，算法</a:t>
            </a:r>
            <a:r>
              <a:rPr lang="en-US" altLang="zh-CN" sz="3600" b="1" smtClean="0">
                <a:solidFill>
                  <a:srgbClr val="001212"/>
                </a:solidFill>
                <a:latin typeface="楷体_GB2312" pitchFamily="49" charset="-122"/>
                <a:ea typeface="楷体_GB2312" pitchFamily="49" charset="-122"/>
              </a:rPr>
              <a:t>BS</a:t>
            </a:r>
            <a:r>
              <a:rPr lang="zh-CN" altLang="en-US" sz="3600" b="1" smtClean="0">
                <a:solidFill>
                  <a:srgbClr val="001212"/>
                </a:solidFill>
                <a:latin typeface="楷体_GB2312" pitchFamily="49" charset="-122"/>
                <a:ea typeface="楷体_GB2312" pitchFamily="49" charset="-122"/>
              </a:rPr>
              <a:t>优于算法</a:t>
            </a:r>
            <a:r>
              <a:rPr lang="en-US" altLang="zh-CN" sz="3600" b="1" smtClean="0">
                <a:solidFill>
                  <a:srgbClr val="001212"/>
                </a:solidFill>
                <a:latin typeface="楷体_GB2312" pitchFamily="49" charset="-122"/>
                <a:ea typeface="楷体_GB2312" pitchFamily="49" charset="-122"/>
              </a:rPr>
              <a:t>SM</a:t>
            </a:r>
            <a:r>
              <a:rPr lang="zh-CN" altLang="en-US" sz="3600" b="1" smtClean="0">
                <a:solidFill>
                  <a:srgbClr val="001212"/>
                </a:solidFill>
                <a:latin typeface="楷体_GB2312" pitchFamily="49" charset="-122"/>
                <a:ea typeface="楷体_GB2312" pitchFamily="49" charset="-122"/>
              </a:rPr>
              <a:t>。    </a:t>
            </a:r>
          </a:p>
          <a:p>
            <a:pPr eaLnBrk="1" hangingPunct="1">
              <a:lnSpc>
                <a:spcPct val="120000"/>
              </a:lnSpc>
              <a:spcAft>
                <a:spcPct val="20000"/>
              </a:spcAft>
              <a:buFont typeface="Wingdings" pitchFamily="2" charset="2"/>
              <a:buNone/>
            </a:pPr>
            <a:r>
              <a:rPr lang="zh-CN" altLang="en-US" sz="3600" b="1" smtClean="0">
                <a:solidFill>
                  <a:srgbClr val="001212"/>
                </a:solidFill>
                <a:latin typeface="楷体_GB2312" pitchFamily="49" charset="-122"/>
                <a:ea typeface="楷体_GB2312" pitchFamily="49" charset="-122"/>
              </a:rPr>
              <a:t>      然而算法</a:t>
            </a:r>
            <a:r>
              <a:rPr lang="en-US" altLang="zh-CN" sz="3600" b="1" smtClean="0">
                <a:solidFill>
                  <a:srgbClr val="001212"/>
                </a:solidFill>
                <a:latin typeface="楷体_GB2312" pitchFamily="49" charset="-122"/>
                <a:ea typeface="楷体_GB2312" pitchFamily="49" charset="-122"/>
              </a:rPr>
              <a:t>BS</a:t>
            </a:r>
            <a:r>
              <a:rPr lang="zh-CN" altLang="en-US" sz="3600" b="1" smtClean="0">
                <a:solidFill>
                  <a:srgbClr val="001212"/>
                </a:solidFill>
                <a:latin typeface="楷体_GB2312" pitchFamily="49" charset="-122"/>
                <a:ea typeface="楷体_GB2312" pitchFamily="49" charset="-122"/>
              </a:rPr>
              <a:t>是递归算法，因此它的实现需要额外的辅助空间栈。</a:t>
            </a:r>
          </a:p>
        </p:txBody>
      </p:sp>
      <p:sp>
        <p:nvSpPr>
          <p:cNvPr id="1280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graphicFrame>
        <p:nvGraphicFramePr>
          <p:cNvPr id="128004" name="Object 4"/>
          <p:cNvGraphicFramePr>
            <a:graphicFrameLocks noChangeAspect="1"/>
          </p:cNvGraphicFramePr>
          <p:nvPr/>
        </p:nvGraphicFramePr>
        <p:xfrm>
          <a:off x="4716463" y="1916113"/>
          <a:ext cx="3311525" cy="865187"/>
        </p:xfrm>
        <a:graphic>
          <a:graphicData uri="http://schemas.openxmlformats.org/presentationml/2006/ole">
            <mc:AlternateContent xmlns:mc="http://schemas.openxmlformats.org/markup-compatibility/2006">
              <mc:Choice xmlns:v="urn:schemas-microsoft-com:vml" Requires="v">
                <p:oleObj spid="_x0000_s128047" name="公式" r:id="rId4" imgW="1091726" imgH="393529" progId="Equation.3">
                  <p:embed/>
                </p:oleObj>
              </mc:Choice>
              <mc:Fallback>
                <p:oleObj name="公式" r:id="rId4" imgW="1091726" imgH="39352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1916113"/>
                        <a:ext cx="331152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z="1800">
              <a:solidFill>
                <a:srgbClr val="0033CC"/>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98306">
                                            <p:txEl>
                                              <p:pRg st="2" end="2"/>
                                            </p:txEl>
                                          </p:spTgt>
                                        </p:tgtEl>
                                        <p:attrNameLst>
                                          <p:attrName>style.visibility</p:attrName>
                                        </p:attrNameLst>
                                      </p:cBhvr>
                                      <p:to>
                                        <p:strVal val="visible"/>
                                      </p:to>
                                    </p:set>
                                    <p:animEffect transition="in" filter="strips(downLeft)">
                                      <p:cBhvr>
                                        <p:cTn id="7" dur="500"/>
                                        <p:tgtEl>
                                          <p:spTgt spid="983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body" idx="1"/>
          </p:nvPr>
        </p:nvSpPr>
        <p:spPr>
          <a:xfrm>
            <a:off x="304800" y="1268413"/>
            <a:ext cx="8540750" cy="4897437"/>
          </a:xfrm>
        </p:spPr>
        <p:txBody>
          <a:bodyPr/>
          <a:lstStyle/>
          <a:p>
            <a:pPr algn="just" eaLnBrk="1" hangingPunct="1">
              <a:lnSpc>
                <a:spcPct val="120000"/>
              </a:lnSpc>
              <a:defRPr/>
            </a:pPr>
            <a:r>
              <a:rPr lang="zh-CN" altLang="en-US" sz="2800" b="1" u="sng" dirty="0">
                <a:solidFill>
                  <a:srgbClr val="3333FF"/>
                </a:solidFill>
              </a:rPr>
              <a:t>确定算法基本运算次数的目的</a:t>
            </a:r>
            <a:r>
              <a:rPr lang="zh-CN" altLang="en-US" sz="2800" b="1" dirty="0"/>
              <a:t>在于</a:t>
            </a:r>
            <a:r>
              <a:rPr lang="zh-CN" altLang="en-US" sz="2800" b="1" dirty="0" smtClean="0"/>
              <a:t>能比较功能</a:t>
            </a:r>
            <a:r>
              <a:rPr lang="zh-CN" altLang="en-US" sz="2800" b="1" dirty="0"/>
              <a:t>相同的两个算法之间的时间复杂性；预测随实例特性的改变，运行时间的增减情况。</a:t>
            </a:r>
          </a:p>
          <a:p>
            <a:pPr algn="just" eaLnBrk="1" hangingPunct="1">
              <a:lnSpc>
                <a:spcPct val="120000"/>
              </a:lnSpc>
              <a:defRPr/>
            </a:pPr>
            <a:r>
              <a:rPr lang="zh-CN" altLang="en-US" sz="2800" b="1" dirty="0">
                <a:latin typeface="Times New Roman" pitchFamily="18" charset="0"/>
              </a:rPr>
              <a:t>在很多情况下，特别当输入</a:t>
            </a:r>
            <a:r>
              <a:rPr lang="zh-CN" altLang="en-US" sz="2800" b="1" dirty="0" smtClean="0">
                <a:latin typeface="Times New Roman" pitchFamily="18" charset="0"/>
              </a:rPr>
              <a:t>规模 </a:t>
            </a:r>
            <a:r>
              <a:rPr lang="en-US" altLang="zh-CN" sz="2800" b="1" i="1" dirty="0" smtClean="0">
                <a:latin typeface="Times New Roman" pitchFamily="18" charset="0"/>
              </a:rPr>
              <a:t>n </a:t>
            </a:r>
            <a:r>
              <a:rPr lang="zh-CN" altLang="en-US" sz="2800" b="1" dirty="0" smtClean="0">
                <a:latin typeface="Times New Roman" pitchFamily="18" charset="0"/>
              </a:rPr>
              <a:t>较大</a:t>
            </a:r>
            <a:r>
              <a:rPr lang="zh-CN" altLang="en-US" sz="2800" b="1" dirty="0">
                <a:latin typeface="Times New Roman" pitchFamily="18" charset="0"/>
              </a:rPr>
              <a:t>时，确定一个算法的基本运算次数</a:t>
            </a:r>
            <a:r>
              <a:rPr lang="en-US" altLang="zh-CN" sz="2800" b="1" i="1" dirty="0">
                <a:latin typeface="Times New Roman" pitchFamily="18" charset="0"/>
              </a:rPr>
              <a:t>T</a:t>
            </a:r>
            <a:r>
              <a:rPr lang="zh-CN" altLang="en-US" sz="2800" b="1" dirty="0">
                <a:latin typeface="Times New Roman" pitchFamily="18" charset="0"/>
              </a:rPr>
              <a:t>，得到</a:t>
            </a:r>
            <a:r>
              <a:rPr lang="en-US" altLang="zh-CN" sz="2800" b="1" i="1" dirty="0" smtClean="0">
                <a:latin typeface="Times New Roman" pitchFamily="18" charset="0"/>
              </a:rPr>
              <a:t>T </a:t>
            </a:r>
            <a:r>
              <a:rPr lang="zh-CN" altLang="en-US" sz="2800" b="1" dirty="0" smtClean="0">
                <a:latin typeface="Times New Roman" pitchFamily="18" charset="0"/>
              </a:rPr>
              <a:t>和 </a:t>
            </a:r>
            <a:r>
              <a:rPr lang="en-US" altLang="zh-CN" sz="2800" b="1" i="1" dirty="0" smtClean="0">
                <a:latin typeface="Times New Roman" pitchFamily="18" charset="0"/>
              </a:rPr>
              <a:t>n </a:t>
            </a:r>
            <a:r>
              <a:rPr lang="zh-CN" altLang="en-US" sz="2800" b="1" dirty="0" smtClean="0">
                <a:latin typeface="Times New Roman" pitchFamily="18" charset="0"/>
              </a:rPr>
              <a:t>之间</a:t>
            </a:r>
            <a:r>
              <a:rPr lang="zh-CN" altLang="en-US" sz="2800" b="1" dirty="0">
                <a:latin typeface="Times New Roman" pitchFamily="18" charset="0"/>
              </a:rPr>
              <a:t>的函数关系非常困难。</a:t>
            </a:r>
          </a:p>
          <a:p>
            <a:pPr algn="just" eaLnBrk="1" hangingPunct="1">
              <a:lnSpc>
                <a:spcPct val="120000"/>
              </a:lnSpc>
              <a:defRPr/>
            </a:pPr>
            <a:r>
              <a:rPr lang="zh-CN" altLang="en-US" sz="2800" b="1" dirty="0">
                <a:latin typeface="Times New Roman" pitchFamily="18" charset="0"/>
              </a:rPr>
              <a:t>算法分析中通常采用</a:t>
            </a:r>
            <a:r>
              <a:rPr lang="zh-CN" altLang="en-US" sz="2800" b="1" u="sng" dirty="0">
                <a:solidFill>
                  <a:srgbClr val="3333FF"/>
                </a:solidFill>
              </a:rPr>
              <a:t>大</a:t>
            </a:r>
            <a:r>
              <a:rPr lang="en-US" altLang="zh-CN" sz="2800" b="1" u="sng" dirty="0">
                <a:solidFill>
                  <a:srgbClr val="3333FF"/>
                </a:solidFill>
              </a:rPr>
              <a:t>O</a:t>
            </a:r>
            <a:r>
              <a:rPr lang="zh-CN" altLang="en-US" sz="2800" b="1" u="sng" dirty="0">
                <a:solidFill>
                  <a:srgbClr val="3333FF"/>
                </a:solidFill>
              </a:rPr>
              <a:t>、大</a:t>
            </a:r>
            <a:r>
              <a:rPr lang="zh-CN" altLang="en-US" sz="2800" b="1" u="sng" dirty="0">
                <a:solidFill>
                  <a:srgbClr val="3333FF"/>
                </a:solidFill>
                <a:sym typeface="Symbol" pitchFamily="18" charset="2"/>
              </a:rPr>
              <a:t></a:t>
            </a:r>
            <a:r>
              <a:rPr lang="zh-CN" altLang="en-US" sz="2800" b="1" u="sng" dirty="0">
                <a:solidFill>
                  <a:srgbClr val="3333FF"/>
                </a:solidFill>
              </a:rPr>
              <a:t>和大</a:t>
            </a:r>
            <a:r>
              <a:rPr lang="zh-CN" altLang="en-US" sz="2800" b="1" u="sng" dirty="0">
                <a:solidFill>
                  <a:srgbClr val="3333FF"/>
                </a:solidFill>
                <a:sym typeface="Symbol" pitchFamily="18" charset="2"/>
              </a:rPr>
              <a:t></a:t>
            </a:r>
            <a:r>
              <a:rPr lang="zh-CN" altLang="en-US" sz="2800" b="1" dirty="0">
                <a:latin typeface="Times New Roman" pitchFamily="18" charset="0"/>
              </a:rPr>
              <a:t>来渐近表示算法的基本运算次数。</a:t>
            </a:r>
            <a:r>
              <a:rPr lang="zh-CN" altLang="en-US" sz="2800" b="1" dirty="0"/>
              <a:t> </a:t>
            </a:r>
          </a:p>
        </p:txBody>
      </p:sp>
      <p:sp>
        <p:nvSpPr>
          <p:cNvPr id="88067" name="Text Box 3"/>
          <p:cNvSpPr txBox="1">
            <a:spLocks noChangeArrowheads="1"/>
          </p:cNvSpPr>
          <p:nvPr/>
        </p:nvSpPr>
        <p:spPr bwMode="auto">
          <a:xfrm>
            <a:off x="306388" y="333375"/>
            <a:ext cx="61198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eaLnBrk="1" hangingPunct="1"/>
            <a:r>
              <a:rPr lang="en-US" altLang="zh-CN" sz="3600" b="1" dirty="0">
                <a:solidFill>
                  <a:srgbClr val="3333FF"/>
                </a:solidFill>
                <a:ea typeface="宋体" charset="-122"/>
              </a:rPr>
              <a:t>2. </a:t>
            </a:r>
            <a:r>
              <a:rPr lang="zh-CN" altLang="en-US" sz="3600" b="1" dirty="0">
                <a:solidFill>
                  <a:srgbClr val="3333FF"/>
                </a:solidFill>
                <a:ea typeface="宋体" charset="-122"/>
              </a:rPr>
              <a:t>复杂性函数的渐近表示</a:t>
            </a:r>
          </a:p>
        </p:txBody>
      </p:sp>
      <p:sp>
        <p:nvSpPr>
          <p:cNvPr id="4" name="灯片编号占位符 5"/>
          <p:cNvSpPr txBox="1">
            <a:spLocks/>
          </p:cNvSpPr>
          <p:nvPr/>
        </p:nvSpPr>
        <p:spPr bwMode="auto">
          <a:xfrm>
            <a:off x="8686800" y="6510338"/>
            <a:ext cx="395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r" rtl="0" fontAlgn="base">
              <a:spcBef>
                <a:spcPct val="0"/>
              </a:spcBef>
              <a:spcAft>
                <a:spcPct val="0"/>
              </a:spcAft>
              <a:defRPr sz="1000" kern="1200">
                <a:solidFill>
                  <a:schemeClr val="tx1"/>
                </a:solidFill>
                <a:effectLst>
                  <a:outerShdw blurRad="38100" dist="38100" dir="2700000" algn="tl">
                    <a:srgbClr val="000000"/>
                  </a:outerShdw>
                </a:effectLst>
                <a:latin typeface="+mn-lt"/>
                <a:ea typeface="+mn-ea"/>
                <a:cs typeface="+mn-cs"/>
              </a:defRPr>
            </a:lvl1pPr>
            <a:lvl2pPr marL="4572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2pPr>
            <a:lvl3pPr marL="9144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3pPr>
            <a:lvl4pPr marL="13716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4pPr>
            <a:lvl5pPr marL="18288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ern="1200">
                <a:solidFill>
                  <a:schemeClr val="tx1"/>
                </a:solidFill>
                <a:latin typeface="Times New Roman" pitchFamily="18" charset="0"/>
                <a:ea typeface="楷体_GB2312" pitchFamily="49" charset="-122"/>
                <a:cs typeface="+mn-cs"/>
              </a:defRPr>
            </a:lvl9pPr>
          </a:lstStyle>
          <a:p>
            <a:pPr algn="ctr">
              <a:lnSpc>
                <a:spcPts val="1300"/>
              </a:lnSpc>
              <a:defRPr/>
            </a:pPr>
            <a:fld id="{B4F03F43-04C4-40B3-BD76-217C33FC3F75}" type="slidenum">
              <a:rPr lang="zh-CN" altLang="en-US" sz="1500" smtClean="0"/>
              <a:pPr algn="ctr">
                <a:lnSpc>
                  <a:spcPts val="1300"/>
                </a:lnSpc>
                <a:defRPr/>
              </a:pPr>
              <a:t>126</a:t>
            </a:fld>
            <a:endParaRPr lang="en-US" altLang="zh-CN" sz="1500" dirty="0"/>
          </a:p>
        </p:txBody>
      </p:sp>
    </p:spTree>
    <p:extLst>
      <p:ext uri="{BB962C8B-B14F-4D97-AF65-F5344CB8AC3E}">
        <p14:creationId xmlns:p14="http://schemas.microsoft.com/office/powerpoint/2010/main" val="7037504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85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85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Rot="1" noChangeArrowheads="1"/>
          </p:cNvSpPr>
          <p:nvPr>
            <p:ph type="body" idx="4294967295"/>
          </p:nvPr>
        </p:nvSpPr>
        <p:spPr>
          <a:xfrm>
            <a:off x="468313" y="1196975"/>
            <a:ext cx="7991475" cy="3960813"/>
          </a:xfrm>
        </p:spPr>
        <p:txBody>
          <a:bodyPr/>
          <a:lstStyle/>
          <a:p>
            <a:pPr algn="just" eaLnBrk="1" hangingPunct="1">
              <a:lnSpc>
                <a:spcPct val="120000"/>
              </a:lnSpc>
              <a:buClr>
                <a:srgbClr val="FF0000"/>
              </a:buClr>
              <a:buSzPct val="85000"/>
              <a:buFont typeface="Wingdings" pitchFamily="2" charset="2"/>
              <a:buChar char="l"/>
              <a:defRPr/>
            </a:pPr>
            <a:r>
              <a:rPr lang="en-US" altLang="zh-CN" sz="2800" b="1" dirty="0">
                <a:latin typeface="Times New Roman" pitchFamily="18" charset="0"/>
              </a:rPr>
              <a:t>1892</a:t>
            </a:r>
            <a:r>
              <a:rPr lang="zh-CN" altLang="en-US" sz="2800" b="1" dirty="0">
                <a:latin typeface="Times New Roman" pitchFamily="18" charset="0"/>
              </a:rPr>
              <a:t>年</a:t>
            </a:r>
            <a:r>
              <a:rPr lang="zh-CN" altLang="en-US" sz="2800" b="1" dirty="0" smtClean="0">
                <a:latin typeface="Times New Roman" pitchFamily="18" charset="0"/>
              </a:rPr>
              <a:t>，</a:t>
            </a:r>
            <a:r>
              <a:rPr lang="zh-CN" altLang="en-US" sz="2800" dirty="0" smtClean="0">
                <a:effectLst/>
              </a:rPr>
              <a:t>保罗巴赫曼</a:t>
            </a:r>
            <a:r>
              <a:rPr lang="en-US" altLang="zh-CN" sz="2800" dirty="0" smtClean="0">
                <a:effectLst/>
              </a:rPr>
              <a:t>(</a:t>
            </a:r>
            <a:r>
              <a:rPr lang="en-US" altLang="zh-CN" sz="2800" b="1" dirty="0" smtClean="0">
                <a:latin typeface="Times New Roman" pitchFamily="18" charset="0"/>
              </a:rPr>
              <a:t>Paul Bachmann)</a:t>
            </a:r>
            <a:r>
              <a:rPr lang="zh-CN" altLang="en-US" sz="2800" b="1" dirty="0" smtClean="0">
                <a:latin typeface="Times New Roman" pitchFamily="18" charset="0"/>
              </a:rPr>
              <a:t>提出</a:t>
            </a:r>
            <a:r>
              <a:rPr lang="zh-CN" altLang="en-US" sz="2800" b="1" dirty="0">
                <a:latin typeface="Times New Roman" pitchFamily="18" charset="0"/>
              </a:rPr>
              <a:t>了大</a:t>
            </a:r>
            <a:r>
              <a:rPr lang="en-US" altLang="zh-CN" sz="2800" b="1" i="1" dirty="0">
                <a:latin typeface="Times New Roman" pitchFamily="18" charset="0"/>
              </a:rPr>
              <a:t>O</a:t>
            </a:r>
            <a:r>
              <a:rPr lang="zh-CN" altLang="en-US" sz="2800" b="1" dirty="0">
                <a:latin typeface="Times New Roman" pitchFamily="18" charset="0"/>
              </a:rPr>
              <a:t>表示法，主要用于估计函数的增长速率。 </a:t>
            </a:r>
            <a:endParaRPr lang="en-US" altLang="zh-CN" sz="2800" b="1" dirty="0">
              <a:latin typeface="Times New Roman" pitchFamily="18" charset="0"/>
            </a:endParaRPr>
          </a:p>
          <a:p>
            <a:pPr algn="just" eaLnBrk="1" hangingPunct="1">
              <a:lnSpc>
                <a:spcPct val="120000"/>
              </a:lnSpc>
              <a:buClr>
                <a:srgbClr val="FF0000"/>
              </a:buClr>
              <a:buSzPct val="85000"/>
              <a:buFont typeface="Wingdings" pitchFamily="2" charset="2"/>
              <a:buChar char="l"/>
              <a:defRPr/>
            </a:pPr>
            <a:r>
              <a:rPr lang="zh-CN" altLang="en-US" sz="2800" b="1" dirty="0" smtClean="0">
                <a:latin typeface="Times New Roman" pitchFamily="18" charset="0"/>
              </a:rPr>
              <a:t>设</a:t>
            </a:r>
            <a:r>
              <a:rPr lang="en-US" altLang="zh-CN" sz="2800" b="1" i="1" dirty="0">
                <a:latin typeface="Times New Roman" pitchFamily="18" charset="0"/>
              </a:rPr>
              <a:t>f</a:t>
            </a:r>
            <a:r>
              <a:rPr lang="en-US" altLang="zh-CN" sz="2800" b="1" dirty="0">
                <a:latin typeface="Times New Roman" pitchFamily="18" charset="0"/>
              </a:rPr>
              <a:t>(</a:t>
            </a:r>
            <a:r>
              <a:rPr lang="en-US" altLang="zh-CN" sz="2800" b="1" i="1" dirty="0">
                <a:latin typeface="Times New Roman" pitchFamily="18" charset="0"/>
              </a:rPr>
              <a:t>n</a:t>
            </a:r>
            <a:r>
              <a:rPr lang="en-US" altLang="zh-CN" sz="2800" b="1" dirty="0">
                <a:latin typeface="Times New Roman" pitchFamily="18" charset="0"/>
              </a:rPr>
              <a:t>)</a:t>
            </a:r>
            <a:r>
              <a:rPr lang="zh-CN" altLang="en-US" sz="2800" b="1" dirty="0">
                <a:latin typeface="Times New Roman" pitchFamily="18" charset="0"/>
              </a:rPr>
              <a:t>和</a:t>
            </a:r>
            <a:r>
              <a:rPr lang="en-US" altLang="zh-CN" sz="2800" b="1" i="1" dirty="0">
                <a:latin typeface="Times New Roman" pitchFamily="18" charset="0"/>
              </a:rPr>
              <a:t>g</a:t>
            </a:r>
            <a:r>
              <a:rPr lang="en-US" altLang="zh-CN" sz="2800" b="1" dirty="0">
                <a:latin typeface="Times New Roman" pitchFamily="18" charset="0"/>
              </a:rPr>
              <a:t>(</a:t>
            </a:r>
            <a:r>
              <a:rPr lang="en-US" altLang="zh-CN" sz="2800" b="1" i="1" dirty="0">
                <a:latin typeface="Times New Roman" pitchFamily="18" charset="0"/>
              </a:rPr>
              <a:t>n</a:t>
            </a:r>
            <a:r>
              <a:rPr lang="en-US" altLang="zh-CN" sz="2800" b="1" dirty="0">
                <a:latin typeface="Times New Roman" pitchFamily="18" charset="0"/>
              </a:rPr>
              <a:t>)</a:t>
            </a:r>
            <a:r>
              <a:rPr lang="zh-CN" altLang="en-US" sz="2800" b="1" dirty="0">
                <a:latin typeface="Times New Roman" pitchFamily="18" charset="0"/>
              </a:rPr>
              <a:t>是正整数集到正实数集上的函数，称</a:t>
            </a:r>
            <a:r>
              <a:rPr lang="en-US" altLang="zh-CN" sz="2800" b="1" i="1" u="sng" dirty="0">
                <a:solidFill>
                  <a:srgbClr val="3333FF"/>
                </a:solidFill>
                <a:latin typeface="Times New Roman" pitchFamily="18" charset="0"/>
              </a:rPr>
              <a:t>f</a:t>
            </a:r>
            <a:r>
              <a:rPr lang="en-US" altLang="zh-CN" sz="2800" b="1" u="sng" dirty="0">
                <a:solidFill>
                  <a:srgbClr val="3333FF"/>
                </a:solidFill>
                <a:latin typeface="Times New Roman" pitchFamily="18" charset="0"/>
              </a:rPr>
              <a:t>(</a:t>
            </a:r>
            <a:r>
              <a:rPr lang="en-US" altLang="zh-CN" sz="2800" b="1" i="1" u="sng" dirty="0">
                <a:solidFill>
                  <a:srgbClr val="3333FF"/>
                </a:solidFill>
                <a:latin typeface="Times New Roman" pitchFamily="18" charset="0"/>
              </a:rPr>
              <a:t>n</a:t>
            </a:r>
            <a:r>
              <a:rPr lang="en-US" altLang="zh-CN" sz="2800" b="1" u="sng" dirty="0">
                <a:solidFill>
                  <a:srgbClr val="3333FF"/>
                </a:solidFill>
                <a:latin typeface="Times New Roman" pitchFamily="18" charset="0"/>
              </a:rPr>
              <a:t>)</a:t>
            </a:r>
            <a:r>
              <a:rPr lang="zh-CN" altLang="en-US" sz="2800" b="1" u="sng" dirty="0">
                <a:solidFill>
                  <a:srgbClr val="3333FF"/>
                </a:solidFill>
                <a:latin typeface="Times New Roman" pitchFamily="18" charset="0"/>
              </a:rPr>
              <a:t>是</a:t>
            </a:r>
            <a:r>
              <a:rPr lang="en-US" altLang="zh-CN" sz="2800" b="1" i="1" u="sng" dirty="0">
                <a:solidFill>
                  <a:srgbClr val="3333FF"/>
                </a:solidFill>
                <a:latin typeface="Times New Roman" pitchFamily="18" charset="0"/>
              </a:rPr>
              <a:t>O</a:t>
            </a:r>
            <a:r>
              <a:rPr lang="en-US" altLang="zh-CN" sz="2800" b="1" u="sng" dirty="0">
                <a:solidFill>
                  <a:srgbClr val="3333FF"/>
                </a:solidFill>
                <a:latin typeface="Times New Roman" pitchFamily="18" charset="0"/>
              </a:rPr>
              <a:t>(</a:t>
            </a:r>
            <a:r>
              <a:rPr lang="en-US" altLang="zh-CN" sz="2800" b="1" i="1" u="sng" dirty="0">
                <a:solidFill>
                  <a:srgbClr val="3333FF"/>
                </a:solidFill>
                <a:latin typeface="Times New Roman" pitchFamily="18" charset="0"/>
              </a:rPr>
              <a:t>g</a:t>
            </a:r>
            <a:r>
              <a:rPr lang="en-US" altLang="zh-CN" sz="2800" b="1" u="sng" dirty="0">
                <a:solidFill>
                  <a:srgbClr val="3333FF"/>
                </a:solidFill>
                <a:latin typeface="Times New Roman" pitchFamily="18" charset="0"/>
              </a:rPr>
              <a:t>(</a:t>
            </a:r>
            <a:r>
              <a:rPr lang="en-US" altLang="zh-CN" sz="2800" b="1" i="1" u="sng" dirty="0">
                <a:solidFill>
                  <a:srgbClr val="3333FF"/>
                </a:solidFill>
                <a:latin typeface="Times New Roman" pitchFamily="18" charset="0"/>
              </a:rPr>
              <a:t>n</a:t>
            </a:r>
            <a:r>
              <a:rPr lang="en-US" altLang="zh-CN" sz="2800" b="1" u="sng" dirty="0">
                <a:solidFill>
                  <a:srgbClr val="3333FF"/>
                </a:solidFill>
                <a:latin typeface="Times New Roman" pitchFamily="18" charset="0"/>
              </a:rPr>
              <a:t>))</a:t>
            </a:r>
            <a:r>
              <a:rPr lang="zh-CN" altLang="en-US" sz="2800" b="1" dirty="0">
                <a:latin typeface="Times New Roman" pitchFamily="18" charset="0"/>
              </a:rPr>
              <a:t>，当且仅当存在正的</a:t>
            </a:r>
            <a:r>
              <a:rPr lang="zh-CN" altLang="en-US" sz="2800" b="1" dirty="0" smtClean="0">
                <a:latin typeface="Times New Roman" pitchFamily="18" charset="0"/>
              </a:rPr>
              <a:t>常数</a:t>
            </a:r>
            <a:r>
              <a:rPr lang="en-US" altLang="zh-CN" sz="2800" b="1" i="1" dirty="0" smtClean="0">
                <a:latin typeface="Times New Roman" pitchFamily="18" charset="0"/>
              </a:rPr>
              <a:t>C </a:t>
            </a:r>
            <a:r>
              <a:rPr lang="zh-CN" altLang="en-US" sz="2800" b="1" dirty="0" smtClean="0">
                <a:latin typeface="Times New Roman" pitchFamily="18" charset="0"/>
              </a:rPr>
              <a:t>和 </a:t>
            </a:r>
            <a:r>
              <a:rPr lang="en-US" altLang="zh-CN" sz="2800" b="1" i="1" dirty="0" smtClean="0">
                <a:latin typeface="Times New Roman" pitchFamily="18" charset="0"/>
              </a:rPr>
              <a:t>n</a:t>
            </a:r>
            <a:r>
              <a:rPr lang="en-US" altLang="zh-CN" sz="2400" b="1" baseline="-25000" dirty="0" smtClean="0">
                <a:latin typeface="Times New Roman" pitchFamily="18" charset="0"/>
              </a:rPr>
              <a:t>0</a:t>
            </a:r>
            <a:r>
              <a:rPr lang="zh-CN" altLang="en-US" sz="2800" b="1" dirty="0">
                <a:latin typeface="Times New Roman" pitchFamily="18" charset="0"/>
              </a:rPr>
              <a:t>，使得对任意的</a:t>
            </a:r>
            <a:r>
              <a:rPr lang="en-US" altLang="zh-CN" sz="2800" b="1" i="1" dirty="0" smtClean="0">
                <a:latin typeface="Times New Roman" pitchFamily="18" charset="0"/>
              </a:rPr>
              <a:t>n </a:t>
            </a:r>
            <a:r>
              <a:rPr lang="en-US" altLang="zh-CN" sz="2800" b="1" dirty="0" smtClean="0">
                <a:latin typeface="Times New Roman" pitchFamily="18" charset="0"/>
                <a:sym typeface="Symbol"/>
              </a:rPr>
              <a:t> </a:t>
            </a:r>
            <a:r>
              <a:rPr lang="en-US" altLang="zh-CN" sz="2800" b="1" i="1" dirty="0" smtClean="0">
                <a:latin typeface="Times New Roman" pitchFamily="18" charset="0"/>
              </a:rPr>
              <a:t>n</a:t>
            </a:r>
            <a:r>
              <a:rPr lang="en-US" altLang="zh-CN" sz="2400" b="1" baseline="-25000" dirty="0" smtClean="0">
                <a:latin typeface="Times New Roman" pitchFamily="18" charset="0"/>
              </a:rPr>
              <a:t>0</a:t>
            </a:r>
            <a:r>
              <a:rPr lang="en-US" altLang="zh-CN" sz="2800" b="1" dirty="0" smtClean="0">
                <a:latin typeface="Times New Roman" pitchFamily="18" charset="0"/>
              </a:rPr>
              <a:t> </a:t>
            </a:r>
            <a:r>
              <a:rPr lang="zh-CN" altLang="en-US" sz="2800" b="1" dirty="0">
                <a:latin typeface="Times New Roman" pitchFamily="18" charset="0"/>
              </a:rPr>
              <a:t>，有 </a:t>
            </a:r>
            <a:r>
              <a:rPr lang="en-US" altLang="zh-CN" sz="2800" b="1" i="1" dirty="0">
                <a:latin typeface="Times New Roman" pitchFamily="18" charset="0"/>
              </a:rPr>
              <a:t>f</a:t>
            </a:r>
            <a:r>
              <a:rPr lang="en-US" altLang="zh-CN" sz="2800" b="1" dirty="0">
                <a:latin typeface="Times New Roman" pitchFamily="18" charset="0"/>
              </a:rPr>
              <a:t>(</a:t>
            </a:r>
            <a:r>
              <a:rPr lang="en-US" altLang="zh-CN" sz="2800" b="1" i="1" dirty="0">
                <a:latin typeface="Times New Roman" pitchFamily="18" charset="0"/>
              </a:rPr>
              <a:t>n</a:t>
            </a:r>
            <a:r>
              <a:rPr lang="en-US" altLang="zh-CN" sz="2800" b="1" dirty="0">
                <a:latin typeface="Times New Roman" pitchFamily="18" charset="0"/>
              </a:rPr>
              <a:t>) </a:t>
            </a:r>
            <a:r>
              <a:rPr lang="en-US" altLang="zh-CN" sz="2800" b="1" dirty="0">
                <a:latin typeface="Times New Roman" pitchFamily="18" charset="0"/>
                <a:sym typeface="Symbol" pitchFamily="18" charset="2"/>
              </a:rPr>
              <a:t></a:t>
            </a:r>
            <a:r>
              <a:rPr lang="en-US" altLang="zh-CN" sz="2800" b="1" dirty="0">
                <a:latin typeface="Times New Roman" pitchFamily="18" charset="0"/>
              </a:rPr>
              <a:t> </a:t>
            </a:r>
            <a:r>
              <a:rPr lang="en-US" altLang="zh-CN" sz="2800" b="1" i="1" dirty="0">
                <a:latin typeface="Times New Roman" pitchFamily="18" charset="0"/>
              </a:rPr>
              <a:t>Cg</a:t>
            </a:r>
            <a:r>
              <a:rPr lang="en-US" altLang="zh-CN" sz="2800" b="1" dirty="0">
                <a:latin typeface="Times New Roman" pitchFamily="18" charset="0"/>
              </a:rPr>
              <a:t>(</a:t>
            </a:r>
            <a:r>
              <a:rPr lang="en-US" altLang="zh-CN" sz="2800" b="1" i="1" dirty="0">
                <a:latin typeface="Times New Roman" pitchFamily="18" charset="0"/>
              </a:rPr>
              <a:t>n</a:t>
            </a:r>
            <a:r>
              <a:rPr lang="en-US" altLang="zh-CN" sz="2800" b="1" dirty="0">
                <a:latin typeface="Times New Roman" pitchFamily="18" charset="0"/>
              </a:rPr>
              <a:t>) . </a:t>
            </a:r>
          </a:p>
          <a:p>
            <a:pPr algn="just" eaLnBrk="1" hangingPunct="1">
              <a:lnSpc>
                <a:spcPct val="120000"/>
              </a:lnSpc>
              <a:buClr>
                <a:srgbClr val="FF0000"/>
              </a:buClr>
              <a:buSzPct val="85000"/>
              <a:buFont typeface="Wingdings" pitchFamily="2" charset="2"/>
              <a:buChar char="l"/>
              <a:defRPr/>
            </a:pPr>
            <a:r>
              <a:rPr lang="en-US" altLang="zh-CN" sz="2800" b="1" i="1" dirty="0" smtClean="0">
                <a:latin typeface="Times New Roman" pitchFamily="18" charset="0"/>
              </a:rPr>
              <a:t>f </a:t>
            </a:r>
            <a:r>
              <a:rPr lang="zh-CN" altLang="en-US" sz="2800" b="1" dirty="0" smtClean="0">
                <a:latin typeface="Times New Roman" pitchFamily="18" charset="0"/>
              </a:rPr>
              <a:t>和 </a:t>
            </a:r>
            <a:r>
              <a:rPr lang="en-US" altLang="zh-CN" sz="2800" b="1" i="1" dirty="0" smtClean="0">
                <a:latin typeface="Times New Roman" pitchFamily="18" charset="0"/>
              </a:rPr>
              <a:t>g </a:t>
            </a:r>
            <a:r>
              <a:rPr lang="zh-CN" altLang="en-US" sz="2800" b="1" dirty="0" smtClean="0">
                <a:latin typeface="Times New Roman" pitchFamily="18" charset="0"/>
              </a:rPr>
              <a:t>之间</a:t>
            </a:r>
            <a:r>
              <a:rPr lang="zh-CN" altLang="en-US" sz="2800" b="1" dirty="0">
                <a:latin typeface="Times New Roman" pitchFamily="18" charset="0"/>
              </a:rPr>
              <a:t>关系的含义是</a:t>
            </a:r>
            <a:r>
              <a:rPr lang="en-US" altLang="zh-CN" sz="2800" b="1" dirty="0">
                <a:latin typeface="Times New Roman" pitchFamily="18" charset="0"/>
              </a:rPr>
              <a:t>“</a:t>
            </a:r>
            <a:r>
              <a:rPr lang="en-US" altLang="zh-CN" sz="2800" b="1" i="1" dirty="0">
                <a:latin typeface="Times New Roman" pitchFamily="18" charset="0"/>
              </a:rPr>
              <a:t>f</a:t>
            </a:r>
            <a:r>
              <a:rPr lang="en-US" altLang="zh-CN" sz="2800" b="1" dirty="0">
                <a:latin typeface="Times New Roman" pitchFamily="18" charset="0"/>
              </a:rPr>
              <a:t>(</a:t>
            </a:r>
            <a:r>
              <a:rPr lang="en-US" altLang="zh-CN" sz="2800" b="1" i="1" dirty="0">
                <a:latin typeface="Times New Roman" pitchFamily="18" charset="0"/>
              </a:rPr>
              <a:t>n</a:t>
            </a:r>
            <a:r>
              <a:rPr lang="en-US" altLang="zh-CN" sz="2800" b="1" dirty="0">
                <a:latin typeface="Times New Roman" pitchFamily="18" charset="0"/>
              </a:rPr>
              <a:t>)</a:t>
            </a:r>
            <a:r>
              <a:rPr lang="zh-CN" altLang="en-US" sz="2800" b="1" dirty="0">
                <a:latin typeface="Times New Roman" pitchFamily="18" charset="0"/>
              </a:rPr>
              <a:t>的阶至多为</a:t>
            </a:r>
            <a:r>
              <a:rPr lang="en-US" altLang="zh-CN" sz="2800" b="1" i="1" dirty="0">
                <a:latin typeface="Times New Roman" pitchFamily="18" charset="0"/>
              </a:rPr>
              <a:t>g</a:t>
            </a:r>
            <a:r>
              <a:rPr lang="en-US" altLang="zh-CN" sz="2800" b="1" dirty="0">
                <a:latin typeface="Times New Roman" pitchFamily="18" charset="0"/>
              </a:rPr>
              <a:t>(</a:t>
            </a:r>
            <a:r>
              <a:rPr lang="en-US" altLang="zh-CN" sz="2800" b="1" i="1" dirty="0">
                <a:latin typeface="Times New Roman" pitchFamily="18" charset="0"/>
              </a:rPr>
              <a:t>n</a:t>
            </a:r>
            <a:r>
              <a:rPr lang="en-US" altLang="zh-CN" sz="2800" b="1" dirty="0">
                <a:latin typeface="Times New Roman" pitchFamily="18" charset="0"/>
              </a:rPr>
              <a:t>)”</a:t>
            </a:r>
            <a:r>
              <a:rPr lang="zh-CN" altLang="en-US" sz="2800" b="1" dirty="0">
                <a:latin typeface="Times New Roman" pitchFamily="18" charset="0"/>
              </a:rPr>
              <a:t>或“</a:t>
            </a:r>
            <a:r>
              <a:rPr lang="en-US" altLang="zh-CN" sz="2800" b="1" i="1" dirty="0" smtClean="0">
                <a:latin typeface="Times New Roman" pitchFamily="18" charset="0"/>
              </a:rPr>
              <a:t>f </a:t>
            </a:r>
            <a:r>
              <a:rPr lang="zh-CN" altLang="en-US" sz="2800" b="1" dirty="0" smtClean="0">
                <a:latin typeface="Times New Roman" pitchFamily="18" charset="0"/>
              </a:rPr>
              <a:t>至多</a:t>
            </a:r>
            <a:r>
              <a:rPr lang="zh-CN" altLang="en-US" sz="2800" b="1" dirty="0">
                <a:latin typeface="Times New Roman" pitchFamily="18" charset="0"/>
              </a:rPr>
              <a:t>与</a:t>
            </a:r>
            <a:r>
              <a:rPr lang="en-US" altLang="zh-CN" sz="2800" b="1" i="1" dirty="0">
                <a:latin typeface="Times New Roman" pitchFamily="18" charset="0"/>
              </a:rPr>
              <a:t>g </a:t>
            </a:r>
            <a:r>
              <a:rPr lang="zh-CN" altLang="en-US" sz="2800" b="1" dirty="0">
                <a:latin typeface="Times New Roman" pitchFamily="18" charset="0"/>
              </a:rPr>
              <a:t>增长得一样快” </a:t>
            </a:r>
            <a:r>
              <a:rPr lang="en-US" altLang="zh-CN" sz="2800" b="1" dirty="0">
                <a:latin typeface="Times New Roman" pitchFamily="18" charset="0"/>
              </a:rPr>
              <a:t>.</a:t>
            </a:r>
            <a:endParaRPr lang="zh-CN" altLang="en-US" sz="2800" b="1" dirty="0">
              <a:latin typeface="Times New Roman" pitchFamily="18" charset="0"/>
            </a:endParaRPr>
          </a:p>
        </p:txBody>
      </p:sp>
      <p:sp>
        <p:nvSpPr>
          <p:cNvPr id="89091" name="Text Box 3"/>
          <p:cNvSpPr txBox="1">
            <a:spLocks noChangeArrowheads="1"/>
          </p:cNvSpPr>
          <p:nvPr/>
        </p:nvSpPr>
        <p:spPr bwMode="auto">
          <a:xfrm>
            <a:off x="454025" y="404813"/>
            <a:ext cx="6119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eaLnBrk="1" hangingPunct="1"/>
            <a:r>
              <a:rPr lang="zh-CN" altLang="en-US" sz="3600" b="1" dirty="0">
                <a:solidFill>
                  <a:srgbClr val="3333FF"/>
                </a:solidFill>
                <a:ea typeface="宋体" charset="-122"/>
              </a:rPr>
              <a:t>大</a:t>
            </a:r>
            <a:r>
              <a:rPr lang="en-US" altLang="zh-CN" sz="3600" b="1" i="1" dirty="0">
                <a:solidFill>
                  <a:srgbClr val="3333FF"/>
                </a:solidFill>
                <a:ea typeface="宋体" charset="-122"/>
              </a:rPr>
              <a:t>O</a:t>
            </a:r>
            <a:r>
              <a:rPr lang="zh-CN" altLang="en-US" sz="3600" b="1" dirty="0">
                <a:solidFill>
                  <a:srgbClr val="3333FF"/>
                </a:solidFill>
                <a:ea typeface="宋体" charset="-122"/>
              </a:rPr>
              <a:t>表示法</a:t>
            </a:r>
          </a:p>
        </p:txBody>
      </p:sp>
      <p:sp>
        <p:nvSpPr>
          <p:cNvPr id="4" name="灯片编号占位符 5"/>
          <p:cNvSpPr txBox="1">
            <a:spLocks/>
          </p:cNvSpPr>
          <p:nvPr/>
        </p:nvSpPr>
        <p:spPr bwMode="auto">
          <a:xfrm>
            <a:off x="8686800" y="6510338"/>
            <a:ext cx="395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r" rtl="0" fontAlgn="base">
              <a:spcBef>
                <a:spcPct val="0"/>
              </a:spcBef>
              <a:spcAft>
                <a:spcPct val="0"/>
              </a:spcAft>
              <a:defRPr sz="1000" kern="1200">
                <a:solidFill>
                  <a:schemeClr val="tx1"/>
                </a:solidFill>
                <a:effectLst>
                  <a:outerShdw blurRad="38100" dist="38100" dir="2700000" algn="tl">
                    <a:srgbClr val="000000"/>
                  </a:outerShdw>
                </a:effectLst>
                <a:latin typeface="+mn-lt"/>
                <a:ea typeface="+mn-ea"/>
                <a:cs typeface="+mn-cs"/>
              </a:defRPr>
            </a:lvl1pPr>
            <a:lvl2pPr marL="4572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2pPr>
            <a:lvl3pPr marL="9144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3pPr>
            <a:lvl4pPr marL="13716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4pPr>
            <a:lvl5pPr marL="18288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ern="1200">
                <a:solidFill>
                  <a:schemeClr val="tx1"/>
                </a:solidFill>
                <a:latin typeface="Times New Roman" pitchFamily="18" charset="0"/>
                <a:ea typeface="楷体_GB2312" pitchFamily="49" charset="-122"/>
                <a:cs typeface="+mn-cs"/>
              </a:defRPr>
            </a:lvl9pPr>
          </a:lstStyle>
          <a:p>
            <a:pPr algn="ctr">
              <a:lnSpc>
                <a:spcPts val="1300"/>
              </a:lnSpc>
              <a:defRPr/>
            </a:pPr>
            <a:fld id="{B05C137A-6AFA-4D9B-B8FA-07116754551A}" type="slidenum">
              <a:rPr lang="zh-CN" altLang="en-US" sz="1500" smtClean="0"/>
              <a:pPr algn="ctr">
                <a:lnSpc>
                  <a:spcPts val="1300"/>
                </a:lnSpc>
                <a:defRPr/>
              </a:pPr>
              <a:t>127</a:t>
            </a:fld>
            <a:endParaRPr lang="en-US" altLang="zh-CN" sz="1500" dirty="0"/>
          </a:p>
        </p:txBody>
      </p:sp>
    </p:spTree>
    <p:extLst>
      <p:ext uri="{BB962C8B-B14F-4D97-AF65-F5344CB8AC3E}">
        <p14:creationId xmlns:p14="http://schemas.microsoft.com/office/powerpoint/2010/main" val="31051593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8546">
                                            <p:txEl>
                                              <p:pRg st="2" end="2"/>
                                            </p:txEl>
                                          </p:spTgt>
                                        </p:tgtEl>
                                        <p:attrNameLst>
                                          <p:attrName>style.visibility</p:attrName>
                                        </p:attrNameLst>
                                      </p:cBhvr>
                                      <p:to>
                                        <p:strVal val="visible"/>
                                      </p:to>
                                    </p:set>
                                    <p:animEffect transition="in" filter="blinds(horizontal)">
                                      <p:cBhvr>
                                        <p:cTn id="7" dur="500"/>
                                        <p:tgtEl>
                                          <p:spTgt spid="1085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body" idx="1"/>
          </p:nvPr>
        </p:nvSpPr>
        <p:spPr>
          <a:xfrm>
            <a:off x="536575" y="444500"/>
            <a:ext cx="8154988" cy="4500563"/>
          </a:xfrm>
        </p:spPr>
        <p:txBody>
          <a:bodyPr/>
          <a:lstStyle/>
          <a:p>
            <a:pPr eaLnBrk="1" hangingPunct="1">
              <a:buClr>
                <a:srgbClr val="FF0000"/>
              </a:buClr>
              <a:buSzPct val="85000"/>
              <a:defRPr/>
            </a:pPr>
            <a:r>
              <a:rPr lang="zh-CN" altLang="en-US" sz="2900" b="1" dirty="0">
                <a:solidFill>
                  <a:srgbClr val="3333FF"/>
                </a:solidFill>
                <a:latin typeface="Times New Roman" pitchFamily="18" charset="0"/>
              </a:rPr>
              <a:t>例</a:t>
            </a:r>
            <a:r>
              <a:rPr lang="zh-CN" altLang="en-US" sz="2900" b="1" dirty="0">
                <a:latin typeface="Times New Roman" pitchFamily="18" charset="0"/>
              </a:rPr>
              <a:t> </a:t>
            </a:r>
            <a:r>
              <a:rPr lang="en-US" altLang="zh-CN" sz="2900" b="1" i="1" dirty="0">
                <a:latin typeface="Times New Roman" pitchFamily="18" charset="0"/>
              </a:rPr>
              <a:t>f </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 </a:t>
            </a:r>
            <a:r>
              <a:rPr lang="en-US" altLang="zh-CN" sz="2900" b="1" dirty="0">
                <a:latin typeface="Times New Roman" pitchFamily="18" charset="0"/>
                <a:sym typeface="Symbol" pitchFamily="18" charset="2"/>
              </a:rPr>
              <a:t></a:t>
            </a:r>
            <a:r>
              <a:rPr lang="en-US" altLang="zh-CN" sz="2900" b="1" dirty="0">
                <a:latin typeface="Times New Roman" pitchFamily="18" charset="0"/>
              </a:rPr>
              <a:t> 3 </a:t>
            </a:r>
            <a:r>
              <a:rPr lang="en-US" altLang="zh-CN" sz="2900" b="1" i="1" dirty="0">
                <a:latin typeface="Times New Roman" pitchFamily="18" charset="0"/>
              </a:rPr>
              <a:t>n </a:t>
            </a:r>
            <a:r>
              <a:rPr lang="en-US" altLang="zh-CN" sz="2900" b="1" dirty="0">
                <a:latin typeface="Times New Roman" pitchFamily="18" charset="0"/>
                <a:sym typeface="Symbol" pitchFamily="18" charset="2"/>
              </a:rPr>
              <a:t></a:t>
            </a:r>
            <a:r>
              <a:rPr lang="en-US" altLang="zh-CN" sz="2900" b="1" dirty="0">
                <a:latin typeface="Times New Roman" pitchFamily="18" charset="0"/>
              </a:rPr>
              <a:t>2 </a:t>
            </a:r>
            <a:r>
              <a:rPr lang="zh-CN" altLang="en-US" sz="2900" b="1" dirty="0">
                <a:latin typeface="Times New Roman" pitchFamily="18" charset="0"/>
              </a:rPr>
              <a:t>是 </a:t>
            </a:r>
            <a:r>
              <a:rPr lang="en-US" altLang="zh-CN" sz="2900" b="1" i="1" dirty="0">
                <a:latin typeface="Times New Roman" pitchFamily="18" charset="0"/>
              </a:rPr>
              <a:t>O</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 </a:t>
            </a:r>
            <a:r>
              <a:rPr lang="en-US" altLang="zh-CN" sz="2900" b="1" dirty="0" smtClean="0">
                <a:latin typeface="Times New Roman" pitchFamily="18" charset="0"/>
              </a:rPr>
              <a:t>. </a:t>
            </a:r>
            <a:br>
              <a:rPr lang="en-US" altLang="zh-CN" sz="2900" b="1" dirty="0" smtClean="0">
                <a:latin typeface="Times New Roman" pitchFamily="18" charset="0"/>
              </a:rPr>
            </a:br>
            <a:r>
              <a:rPr lang="zh-CN" altLang="en-US" sz="2900" b="1" dirty="0" smtClean="0">
                <a:latin typeface="Times New Roman" pitchFamily="18" charset="0"/>
              </a:rPr>
              <a:t>证明</a:t>
            </a:r>
            <a:r>
              <a:rPr lang="zh-CN" altLang="en-US" sz="2900" b="1" dirty="0">
                <a:latin typeface="Times New Roman" pitchFamily="18" charset="0"/>
              </a:rPr>
              <a:t>： 由大</a:t>
            </a:r>
            <a:r>
              <a:rPr lang="en-US" altLang="zh-CN" sz="2900" b="1" i="1" dirty="0">
                <a:latin typeface="Times New Roman" pitchFamily="18" charset="0"/>
              </a:rPr>
              <a:t>O</a:t>
            </a:r>
            <a:r>
              <a:rPr lang="zh-CN" altLang="en-US" sz="2900" b="1" dirty="0">
                <a:latin typeface="Times New Roman" pitchFamily="18" charset="0"/>
              </a:rPr>
              <a:t>的定义，存在</a:t>
            </a:r>
            <a:r>
              <a:rPr lang="en-US" altLang="zh-CN" sz="2900" b="1" i="1" dirty="0">
                <a:latin typeface="Times New Roman" pitchFamily="18" charset="0"/>
              </a:rPr>
              <a:t>C</a:t>
            </a:r>
            <a:r>
              <a:rPr lang="en-US" altLang="zh-CN" sz="2900" b="1" dirty="0">
                <a:latin typeface="Times New Roman" pitchFamily="18" charset="0"/>
              </a:rPr>
              <a:t> </a:t>
            </a:r>
            <a:r>
              <a:rPr lang="en-US" altLang="zh-CN" sz="2900" b="1" dirty="0">
                <a:latin typeface="Times New Roman" pitchFamily="18" charset="0"/>
                <a:sym typeface="Symbol" pitchFamily="18" charset="2"/>
              </a:rPr>
              <a:t></a:t>
            </a:r>
            <a:r>
              <a:rPr lang="en-US" altLang="zh-CN" sz="2900" b="1" dirty="0">
                <a:latin typeface="Times New Roman" pitchFamily="18" charset="0"/>
              </a:rPr>
              <a:t> 3</a:t>
            </a:r>
            <a:r>
              <a:rPr lang="zh-CN" altLang="en-US" sz="2900" b="1" dirty="0">
                <a:latin typeface="Times New Roman" pitchFamily="18" charset="0"/>
              </a:rPr>
              <a:t>，</a:t>
            </a:r>
            <a:r>
              <a:rPr lang="en-US" altLang="zh-CN" sz="2900" b="1" i="1" dirty="0">
                <a:latin typeface="Times New Roman" pitchFamily="18" charset="0"/>
              </a:rPr>
              <a:t>n</a:t>
            </a:r>
            <a:r>
              <a:rPr lang="en-US" altLang="zh-CN" sz="2900" b="1" baseline="-25000" dirty="0">
                <a:latin typeface="Times New Roman" pitchFamily="18" charset="0"/>
              </a:rPr>
              <a:t>0</a:t>
            </a:r>
            <a:r>
              <a:rPr lang="en-US" altLang="zh-CN" sz="2900" b="1" dirty="0">
                <a:latin typeface="Times New Roman" pitchFamily="18" charset="0"/>
              </a:rPr>
              <a:t> </a:t>
            </a:r>
            <a:r>
              <a:rPr lang="en-US" altLang="zh-CN" sz="2900" b="1" dirty="0">
                <a:latin typeface="Times New Roman" pitchFamily="18" charset="0"/>
                <a:sym typeface="Symbol" pitchFamily="18" charset="2"/>
              </a:rPr>
              <a:t></a:t>
            </a:r>
            <a:r>
              <a:rPr lang="en-US" altLang="zh-CN" sz="2900" b="1" dirty="0">
                <a:latin typeface="Times New Roman" pitchFamily="18" charset="0"/>
              </a:rPr>
              <a:t> 1</a:t>
            </a:r>
            <a:r>
              <a:rPr lang="zh-CN" altLang="en-US" sz="2900" b="1" dirty="0">
                <a:latin typeface="Times New Roman" pitchFamily="18" charset="0"/>
              </a:rPr>
              <a:t>，使得对任意的 </a:t>
            </a:r>
            <a:r>
              <a:rPr lang="en-US" altLang="zh-CN" sz="2900" b="1" i="1" dirty="0">
                <a:latin typeface="Times New Roman" pitchFamily="18" charset="0"/>
              </a:rPr>
              <a:t>n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en-US" altLang="zh-CN" sz="2900" b="1" i="1" dirty="0">
                <a:latin typeface="Times New Roman" pitchFamily="18" charset="0"/>
              </a:rPr>
              <a:t>n</a:t>
            </a:r>
            <a:r>
              <a:rPr lang="en-US" altLang="zh-CN" sz="2900" b="1" baseline="-25000" dirty="0">
                <a:latin typeface="Times New Roman" pitchFamily="18" charset="0"/>
              </a:rPr>
              <a:t>0</a:t>
            </a:r>
            <a:r>
              <a:rPr lang="en-US" altLang="zh-CN" sz="2900" b="1" dirty="0">
                <a:latin typeface="Times New Roman" pitchFamily="18" charset="0"/>
              </a:rPr>
              <a:t> </a:t>
            </a:r>
            <a:r>
              <a:rPr lang="zh-CN" altLang="en-US" sz="2900" b="1" dirty="0" smtClean="0">
                <a:latin typeface="Times New Roman" pitchFamily="18" charset="0"/>
              </a:rPr>
              <a:t>，有</a:t>
            </a:r>
            <a:r>
              <a:rPr lang="en-US" altLang="zh-CN" sz="2900" b="1" dirty="0" smtClean="0">
                <a:latin typeface="Times New Roman" pitchFamily="18" charset="0"/>
              </a:rPr>
              <a:t/>
            </a:r>
            <a:br>
              <a:rPr lang="en-US" altLang="zh-CN" sz="2900" b="1" dirty="0" smtClean="0">
                <a:latin typeface="Times New Roman" pitchFamily="18" charset="0"/>
              </a:rPr>
            </a:br>
            <a:r>
              <a:rPr lang="pt-BR" altLang="zh-CN" sz="2900" b="1" dirty="0" smtClean="0">
                <a:latin typeface="Times New Roman" pitchFamily="18" charset="0"/>
              </a:rPr>
              <a:t>3 </a:t>
            </a:r>
            <a:r>
              <a:rPr lang="pt-BR" altLang="zh-CN" sz="2900" b="1" i="1" dirty="0" smtClean="0">
                <a:latin typeface="Times New Roman" pitchFamily="18" charset="0"/>
              </a:rPr>
              <a:t>n </a:t>
            </a:r>
            <a:r>
              <a:rPr lang="en-US" altLang="zh-CN" sz="2900" b="1" dirty="0" smtClean="0">
                <a:latin typeface="Times New Roman" pitchFamily="18" charset="0"/>
                <a:sym typeface="Symbol" pitchFamily="18" charset="2"/>
              </a:rPr>
              <a:t></a:t>
            </a:r>
            <a:r>
              <a:rPr lang="en-US" altLang="zh-CN" sz="2900" b="1" dirty="0" smtClean="0">
                <a:latin typeface="Times New Roman" pitchFamily="18" charset="0"/>
              </a:rPr>
              <a:t> </a:t>
            </a:r>
            <a:r>
              <a:rPr lang="pt-BR" altLang="zh-CN" sz="2900" b="1" dirty="0" smtClean="0">
                <a:latin typeface="Times New Roman" pitchFamily="18" charset="0"/>
              </a:rPr>
              <a:t>2 </a:t>
            </a:r>
            <a:r>
              <a:rPr lang="en-US" altLang="zh-CN" sz="2900" b="1" dirty="0" smtClean="0">
                <a:latin typeface="Times New Roman" pitchFamily="18" charset="0"/>
                <a:sym typeface="Symbol" pitchFamily="18" charset="2"/>
              </a:rPr>
              <a:t></a:t>
            </a:r>
            <a:r>
              <a:rPr lang="pt-BR" altLang="zh-CN" sz="2900" b="1" dirty="0" smtClean="0">
                <a:latin typeface="Times New Roman" pitchFamily="18" charset="0"/>
              </a:rPr>
              <a:t> 3 </a:t>
            </a:r>
            <a:r>
              <a:rPr lang="pt-BR" altLang="zh-CN" sz="2900" b="1" i="1" dirty="0" smtClean="0">
                <a:latin typeface="Times New Roman" pitchFamily="18" charset="0"/>
              </a:rPr>
              <a:t>n</a:t>
            </a:r>
            <a:r>
              <a:rPr lang="pt-BR" altLang="zh-CN" sz="2900" b="1" dirty="0" smtClean="0">
                <a:latin typeface="Times New Roman" pitchFamily="18" charset="0"/>
              </a:rPr>
              <a:t>  </a:t>
            </a:r>
            <a:r>
              <a:rPr lang="zh-CN" altLang="pt-BR" sz="2900" b="1" dirty="0" smtClean="0">
                <a:latin typeface="Times New Roman" pitchFamily="18" charset="0"/>
              </a:rPr>
              <a:t>即 </a:t>
            </a:r>
            <a:r>
              <a:rPr lang="pt-BR" altLang="zh-CN" sz="2900" b="1" i="1" dirty="0" smtClean="0">
                <a:latin typeface="Times New Roman" pitchFamily="18" charset="0"/>
              </a:rPr>
              <a:t>f</a:t>
            </a:r>
            <a:r>
              <a:rPr lang="pt-BR" altLang="zh-CN" sz="2900" b="1" dirty="0" smtClean="0">
                <a:latin typeface="Times New Roman" pitchFamily="18" charset="0"/>
              </a:rPr>
              <a:t>(</a:t>
            </a:r>
            <a:r>
              <a:rPr lang="pt-BR" altLang="zh-CN" sz="2900" b="1" i="1" dirty="0" smtClean="0">
                <a:latin typeface="Times New Roman" pitchFamily="18" charset="0"/>
              </a:rPr>
              <a:t>n</a:t>
            </a:r>
            <a:r>
              <a:rPr lang="pt-BR" altLang="zh-CN" sz="2900" b="1" dirty="0" smtClean="0">
                <a:latin typeface="Times New Roman" pitchFamily="18" charset="0"/>
              </a:rPr>
              <a:t>) </a:t>
            </a:r>
            <a:r>
              <a:rPr lang="en-US" altLang="zh-CN" sz="2900" b="1" dirty="0" smtClean="0">
                <a:solidFill>
                  <a:srgbClr val="FF0000"/>
                </a:solidFill>
                <a:latin typeface="Times New Roman" pitchFamily="18" charset="0"/>
                <a:sym typeface="Symbol" pitchFamily="18" charset="2"/>
              </a:rPr>
              <a:t></a:t>
            </a:r>
            <a:r>
              <a:rPr lang="en-US" altLang="zh-CN" sz="2900" b="1" dirty="0" smtClean="0">
                <a:latin typeface="Times New Roman" pitchFamily="18" charset="0"/>
              </a:rPr>
              <a:t> </a:t>
            </a:r>
            <a:r>
              <a:rPr lang="pt-BR" altLang="zh-CN" sz="2900" b="1" i="1" dirty="0" smtClean="0">
                <a:latin typeface="Times New Roman" pitchFamily="18" charset="0"/>
              </a:rPr>
              <a:t>Cg</a:t>
            </a:r>
            <a:r>
              <a:rPr lang="pt-BR" altLang="zh-CN" sz="2900" b="1" dirty="0" smtClean="0">
                <a:latin typeface="Times New Roman" pitchFamily="18" charset="0"/>
              </a:rPr>
              <a:t>(</a:t>
            </a:r>
            <a:r>
              <a:rPr lang="pt-BR" altLang="zh-CN" sz="2900" b="1" i="1" dirty="0" smtClean="0">
                <a:latin typeface="Times New Roman" pitchFamily="18" charset="0"/>
              </a:rPr>
              <a:t>n</a:t>
            </a:r>
            <a:r>
              <a:rPr lang="pt-BR" altLang="zh-CN" sz="2900" b="1" dirty="0" smtClean="0">
                <a:latin typeface="Times New Roman" pitchFamily="18" charset="0"/>
              </a:rPr>
              <a:t>) .</a:t>
            </a:r>
          </a:p>
          <a:p>
            <a:pPr eaLnBrk="1" hangingPunct="1">
              <a:buFont typeface="Wingdings" pitchFamily="2" charset="2"/>
              <a:buNone/>
              <a:defRPr/>
            </a:pPr>
            <a:endParaRPr lang="pt-BR" altLang="zh-CN" sz="2900" b="1" dirty="0">
              <a:latin typeface="Times New Roman" pitchFamily="18" charset="0"/>
            </a:endParaRPr>
          </a:p>
          <a:p>
            <a:pPr eaLnBrk="1" hangingPunct="1">
              <a:buClr>
                <a:srgbClr val="FF0000"/>
              </a:buClr>
              <a:buSzPct val="85000"/>
              <a:defRPr/>
            </a:pPr>
            <a:r>
              <a:rPr lang="zh-CN" altLang="pt-BR" sz="2900" b="1" dirty="0">
                <a:solidFill>
                  <a:srgbClr val="3333FF"/>
                </a:solidFill>
                <a:latin typeface="Times New Roman" pitchFamily="18" charset="0"/>
              </a:rPr>
              <a:t>例</a:t>
            </a:r>
            <a:r>
              <a:rPr lang="pt-BR" altLang="zh-CN" sz="2900" b="1" dirty="0">
                <a:solidFill>
                  <a:srgbClr val="3333FF"/>
                </a:solidFill>
                <a:latin typeface="Times New Roman" pitchFamily="18" charset="0"/>
              </a:rPr>
              <a:t> </a:t>
            </a:r>
            <a:r>
              <a:rPr lang="pt-BR" altLang="zh-CN" sz="2900" b="1" dirty="0">
                <a:latin typeface="Times New Roman" pitchFamily="18" charset="0"/>
              </a:rPr>
              <a:t> </a:t>
            </a:r>
            <a:r>
              <a:rPr lang="pt-BR" altLang="zh-CN" sz="2900" b="1" i="1" dirty="0">
                <a:latin typeface="Times New Roman" pitchFamily="18" charset="0"/>
              </a:rPr>
              <a:t>f </a:t>
            </a:r>
            <a:r>
              <a:rPr lang="pt-BR" altLang="zh-CN" sz="2900" b="1" dirty="0">
                <a:latin typeface="Times New Roman" pitchFamily="18" charset="0"/>
              </a:rPr>
              <a:t>(</a:t>
            </a:r>
            <a:r>
              <a:rPr lang="pt-BR" altLang="zh-CN" sz="2900" b="1" i="1" dirty="0">
                <a:latin typeface="Times New Roman" pitchFamily="18" charset="0"/>
              </a:rPr>
              <a:t>n</a:t>
            </a:r>
            <a:r>
              <a:rPr lang="pt-BR" altLang="zh-CN" sz="2900" b="1" dirty="0">
                <a:latin typeface="Times New Roman" pitchFamily="18" charset="0"/>
              </a:rPr>
              <a:t>) </a:t>
            </a:r>
            <a:r>
              <a:rPr lang="en-US" altLang="zh-CN" sz="2900" b="1" dirty="0">
                <a:latin typeface="Times New Roman" pitchFamily="18" charset="0"/>
                <a:sym typeface="Symbol" pitchFamily="18" charset="2"/>
              </a:rPr>
              <a:t></a:t>
            </a:r>
            <a:r>
              <a:rPr lang="pt-BR" altLang="zh-CN" sz="2900" b="1" dirty="0">
                <a:latin typeface="Times New Roman" pitchFamily="18" charset="0"/>
              </a:rPr>
              <a:t> 3 log </a:t>
            </a:r>
            <a:r>
              <a:rPr lang="pt-BR" altLang="zh-CN" sz="2900" b="1" i="1" dirty="0">
                <a:latin typeface="Times New Roman" pitchFamily="18" charset="0"/>
              </a:rPr>
              <a:t>n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pt-BR" altLang="zh-CN" sz="2900" b="1" dirty="0">
                <a:latin typeface="Times New Roman" pitchFamily="18" charset="0"/>
              </a:rPr>
              <a:t>loglog </a:t>
            </a:r>
            <a:r>
              <a:rPr lang="pt-BR" altLang="zh-CN" sz="2900" b="1" i="1" dirty="0">
                <a:latin typeface="Times New Roman" pitchFamily="18" charset="0"/>
              </a:rPr>
              <a:t>n</a:t>
            </a:r>
            <a:r>
              <a:rPr lang="pt-BR" altLang="zh-CN" sz="2900" b="1" dirty="0">
                <a:latin typeface="Times New Roman" pitchFamily="18" charset="0"/>
              </a:rPr>
              <a:t> </a:t>
            </a:r>
            <a:r>
              <a:rPr lang="zh-CN" altLang="pt-BR" sz="2900" b="1" dirty="0">
                <a:latin typeface="Times New Roman" pitchFamily="18" charset="0"/>
              </a:rPr>
              <a:t>是 </a:t>
            </a:r>
            <a:r>
              <a:rPr lang="pt-BR" altLang="zh-CN" sz="2900" b="1" i="1" dirty="0">
                <a:latin typeface="Times New Roman" pitchFamily="18" charset="0"/>
              </a:rPr>
              <a:t>O</a:t>
            </a:r>
            <a:r>
              <a:rPr lang="pt-BR" altLang="zh-CN" sz="2900" b="1" dirty="0">
                <a:latin typeface="Times New Roman" pitchFamily="18" charset="0"/>
              </a:rPr>
              <a:t> (log</a:t>
            </a:r>
            <a:r>
              <a:rPr lang="pt-BR" altLang="zh-CN" sz="2900" b="1" i="1" dirty="0">
                <a:latin typeface="Times New Roman" pitchFamily="18" charset="0"/>
              </a:rPr>
              <a:t>n</a:t>
            </a:r>
            <a:r>
              <a:rPr lang="pt-BR" altLang="zh-CN" sz="2900" b="1" dirty="0" smtClean="0">
                <a:latin typeface="Times New Roman" pitchFamily="18" charset="0"/>
              </a:rPr>
              <a:t>)</a:t>
            </a:r>
            <a:br>
              <a:rPr lang="pt-BR" altLang="zh-CN" sz="2900" b="1" dirty="0" smtClean="0">
                <a:latin typeface="Times New Roman" pitchFamily="18" charset="0"/>
              </a:rPr>
            </a:br>
            <a:r>
              <a:rPr lang="zh-CN" altLang="pt-BR" sz="2900" b="1" dirty="0" smtClean="0">
                <a:latin typeface="Times New Roman" pitchFamily="18" charset="0"/>
              </a:rPr>
              <a:t>证明：由</a:t>
            </a:r>
            <a:r>
              <a:rPr lang="zh-CN" altLang="pt-BR" sz="2900" b="1" dirty="0">
                <a:latin typeface="Times New Roman" pitchFamily="18" charset="0"/>
              </a:rPr>
              <a:t>大</a:t>
            </a:r>
            <a:r>
              <a:rPr lang="pt-BR" altLang="zh-CN" sz="2900" b="1" i="1" dirty="0">
                <a:latin typeface="Times New Roman" pitchFamily="18" charset="0"/>
              </a:rPr>
              <a:t>O</a:t>
            </a:r>
            <a:r>
              <a:rPr lang="zh-CN" altLang="pt-BR" sz="2900" b="1" dirty="0">
                <a:latin typeface="Times New Roman" pitchFamily="18" charset="0"/>
              </a:rPr>
              <a:t>的定义，存在</a:t>
            </a:r>
            <a:r>
              <a:rPr lang="pt-BR" altLang="zh-CN" sz="2900" b="1" i="1" dirty="0">
                <a:latin typeface="Times New Roman" pitchFamily="18" charset="0"/>
              </a:rPr>
              <a:t>C</a:t>
            </a:r>
            <a:r>
              <a:rPr lang="pt-BR" altLang="zh-CN" sz="2900" b="1" dirty="0">
                <a:latin typeface="Times New Roman" pitchFamily="18" charset="0"/>
              </a:rPr>
              <a:t>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pt-BR" altLang="zh-CN" sz="2900" b="1" dirty="0">
                <a:latin typeface="Times New Roman" pitchFamily="18" charset="0"/>
              </a:rPr>
              <a:t>4</a:t>
            </a:r>
            <a:r>
              <a:rPr lang="zh-CN" altLang="pt-BR" sz="2900" b="1" dirty="0">
                <a:latin typeface="Times New Roman" pitchFamily="18" charset="0"/>
              </a:rPr>
              <a:t>， </a:t>
            </a:r>
            <a:r>
              <a:rPr lang="en-US" altLang="zh-CN" sz="2900" b="1" i="1" dirty="0">
                <a:latin typeface="Times New Roman" pitchFamily="18" charset="0"/>
              </a:rPr>
              <a:t>n</a:t>
            </a:r>
            <a:r>
              <a:rPr lang="en-US" altLang="zh-CN" sz="2900" b="1" baseline="-25000" dirty="0">
                <a:latin typeface="Times New Roman" pitchFamily="18" charset="0"/>
              </a:rPr>
              <a:t>0</a:t>
            </a:r>
            <a:r>
              <a:rPr lang="pt-BR" altLang="zh-CN" sz="2900" b="1" dirty="0">
                <a:latin typeface="Times New Roman" pitchFamily="18" charset="0"/>
              </a:rPr>
              <a:t>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pt-BR" altLang="zh-CN" sz="2900" b="1" dirty="0">
                <a:latin typeface="Times New Roman" pitchFamily="18" charset="0"/>
              </a:rPr>
              <a:t>2</a:t>
            </a:r>
            <a:r>
              <a:rPr lang="zh-CN" altLang="pt-BR" sz="2900" b="1" dirty="0">
                <a:latin typeface="Times New Roman" pitchFamily="18" charset="0"/>
              </a:rPr>
              <a:t>，使得对任意的 </a:t>
            </a:r>
            <a:r>
              <a:rPr lang="pt-BR" altLang="zh-CN" sz="2900" b="1" i="1" dirty="0">
                <a:latin typeface="Times New Roman" pitchFamily="18" charset="0"/>
              </a:rPr>
              <a:t>n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en-US" altLang="zh-CN" sz="2900" b="1" i="1" dirty="0">
                <a:latin typeface="Times New Roman" pitchFamily="18" charset="0"/>
              </a:rPr>
              <a:t>n</a:t>
            </a:r>
            <a:r>
              <a:rPr lang="en-US" altLang="zh-CN" sz="2900" b="1" baseline="-25000" dirty="0">
                <a:latin typeface="Times New Roman" pitchFamily="18" charset="0"/>
              </a:rPr>
              <a:t>0</a:t>
            </a:r>
            <a:r>
              <a:rPr lang="pt-BR" altLang="zh-CN" sz="2900" b="1" dirty="0">
                <a:latin typeface="Times New Roman" pitchFamily="18" charset="0"/>
              </a:rPr>
              <a:t> </a:t>
            </a:r>
            <a:r>
              <a:rPr lang="zh-CN" altLang="pt-BR" sz="2900" b="1" dirty="0">
                <a:latin typeface="Times New Roman" pitchFamily="18" charset="0"/>
              </a:rPr>
              <a:t>，</a:t>
            </a:r>
            <a:r>
              <a:rPr lang="zh-CN" altLang="pt-BR" sz="2900" b="1" dirty="0" smtClean="0">
                <a:latin typeface="Times New Roman" pitchFamily="18" charset="0"/>
              </a:rPr>
              <a:t>有</a:t>
            </a:r>
            <a:r>
              <a:rPr lang="en-US" altLang="zh-CN" sz="2900" b="1" dirty="0" smtClean="0">
                <a:latin typeface="Times New Roman" pitchFamily="18" charset="0"/>
              </a:rPr>
              <a:t/>
            </a:r>
            <a:br>
              <a:rPr lang="en-US" altLang="zh-CN" sz="2900" b="1" dirty="0" smtClean="0">
                <a:latin typeface="Times New Roman" pitchFamily="18" charset="0"/>
              </a:rPr>
            </a:br>
            <a:r>
              <a:rPr lang="pt-BR" altLang="zh-CN" sz="2900" b="1" dirty="0" smtClean="0">
                <a:latin typeface="Times New Roman" pitchFamily="18" charset="0"/>
              </a:rPr>
              <a:t>3 </a:t>
            </a:r>
            <a:r>
              <a:rPr lang="pt-BR" altLang="zh-CN" sz="2900" b="1" dirty="0">
                <a:latin typeface="Times New Roman" pitchFamily="18" charset="0"/>
              </a:rPr>
              <a:t>log </a:t>
            </a:r>
            <a:r>
              <a:rPr lang="pt-BR" altLang="zh-CN" sz="2900" b="1" i="1" dirty="0">
                <a:latin typeface="Times New Roman" pitchFamily="18" charset="0"/>
              </a:rPr>
              <a:t>n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pt-BR" altLang="zh-CN" sz="2900" b="1" dirty="0">
                <a:latin typeface="Times New Roman" pitchFamily="18" charset="0"/>
              </a:rPr>
              <a:t>loglog </a:t>
            </a:r>
            <a:r>
              <a:rPr lang="pt-BR" altLang="zh-CN" sz="2900" b="1" i="1" dirty="0">
                <a:latin typeface="Times New Roman" pitchFamily="18" charset="0"/>
              </a:rPr>
              <a:t>n</a:t>
            </a:r>
            <a:r>
              <a:rPr lang="pt-BR" altLang="zh-CN" sz="2900" b="1" dirty="0">
                <a:latin typeface="Times New Roman" pitchFamily="18" charset="0"/>
              </a:rPr>
              <a:t>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pt-BR" altLang="zh-CN" sz="2900" b="1" dirty="0">
                <a:latin typeface="Times New Roman" pitchFamily="18" charset="0"/>
              </a:rPr>
              <a:t>4 log</a:t>
            </a:r>
            <a:r>
              <a:rPr lang="pt-BR" altLang="zh-CN" sz="2900" b="1" i="1" dirty="0">
                <a:latin typeface="Times New Roman" pitchFamily="18" charset="0"/>
              </a:rPr>
              <a:t>n</a:t>
            </a:r>
            <a:r>
              <a:rPr lang="pt-BR" altLang="zh-CN" sz="2900" b="1" dirty="0">
                <a:latin typeface="Times New Roman" pitchFamily="18" charset="0"/>
              </a:rPr>
              <a:t>  </a:t>
            </a:r>
            <a:r>
              <a:rPr lang="zh-CN" altLang="pt-BR" sz="2900" b="1" dirty="0">
                <a:latin typeface="Times New Roman" pitchFamily="18" charset="0"/>
              </a:rPr>
              <a:t>即 </a:t>
            </a:r>
            <a:r>
              <a:rPr lang="pt-BR" altLang="zh-CN" sz="2900" b="1" i="1" dirty="0">
                <a:latin typeface="Times New Roman" pitchFamily="18" charset="0"/>
              </a:rPr>
              <a:t>f</a:t>
            </a:r>
            <a:r>
              <a:rPr lang="pt-BR" altLang="zh-CN" sz="2900" b="1" dirty="0">
                <a:latin typeface="Times New Roman" pitchFamily="18" charset="0"/>
              </a:rPr>
              <a:t>(</a:t>
            </a:r>
            <a:r>
              <a:rPr lang="pt-BR" altLang="zh-CN" sz="2900" b="1" i="1" dirty="0">
                <a:latin typeface="Times New Roman" pitchFamily="18" charset="0"/>
              </a:rPr>
              <a:t>n</a:t>
            </a:r>
            <a:r>
              <a:rPr lang="pt-BR" altLang="zh-CN" sz="2900" b="1" dirty="0">
                <a:latin typeface="Times New Roman" pitchFamily="18" charset="0"/>
              </a:rPr>
              <a:t>)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pt-BR" altLang="zh-CN" sz="2900" b="1" i="1" dirty="0">
                <a:latin typeface="Times New Roman" pitchFamily="18" charset="0"/>
              </a:rPr>
              <a:t>Cg</a:t>
            </a:r>
            <a:r>
              <a:rPr lang="pt-BR" altLang="zh-CN" sz="2900" b="1" dirty="0">
                <a:latin typeface="Times New Roman" pitchFamily="18" charset="0"/>
              </a:rPr>
              <a:t>(</a:t>
            </a:r>
            <a:r>
              <a:rPr lang="pt-BR" altLang="zh-CN" sz="2900" b="1" i="1" dirty="0">
                <a:latin typeface="Times New Roman" pitchFamily="18" charset="0"/>
              </a:rPr>
              <a:t>n</a:t>
            </a:r>
            <a:r>
              <a:rPr lang="pt-BR" altLang="zh-CN" sz="2900" b="1" dirty="0">
                <a:latin typeface="Times New Roman" pitchFamily="18" charset="0"/>
              </a:rPr>
              <a:t>) .</a:t>
            </a:r>
            <a:endParaRPr lang="zh-CN" altLang="en-US" sz="2900" b="1" dirty="0">
              <a:latin typeface="Times New Roman" pitchFamily="18" charset="0"/>
            </a:endParaRPr>
          </a:p>
        </p:txBody>
      </p:sp>
      <p:sp>
        <p:nvSpPr>
          <p:cNvPr id="3" name="灯片编号占位符 5"/>
          <p:cNvSpPr txBox="1">
            <a:spLocks/>
          </p:cNvSpPr>
          <p:nvPr/>
        </p:nvSpPr>
        <p:spPr bwMode="auto">
          <a:xfrm>
            <a:off x="8686800" y="6510338"/>
            <a:ext cx="395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r" rtl="0" fontAlgn="base">
              <a:spcBef>
                <a:spcPct val="0"/>
              </a:spcBef>
              <a:spcAft>
                <a:spcPct val="0"/>
              </a:spcAft>
              <a:defRPr sz="1000" kern="1200">
                <a:solidFill>
                  <a:schemeClr val="tx1"/>
                </a:solidFill>
                <a:effectLst>
                  <a:outerShdw blurRad="38100" dist="38100" dir="2700000" algn="tl">
                    <a:srgbClr val="000000"/>
                  </a:outerShdw>
                </a:effectLst>
                <a:latin typeface="+mn-lt"/>
                <a:ea typeface="+mn-ea"/>
                <a:cs typeface="+mn-cs"/>
              </a:defRPr>
            </a:lvl1pPr>
            <a:lvl2pPr marL="4572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2pPr>
            <a:lvl3pPr marL="9144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3pPr>
            <a:lvl4pPr marL="13716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4pPr>
            <a:lvl5pPr marL="18288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ern="1200">
                <a:solidFill>
                  <a:schemeClr val="tx1"/>
                </a:solidFill>
                <a:latin typeface="Times New Roman" pitchFamily="18" charset="0"/>
                <a:ea typeface="楷体_GB2312" pitchFamily="49" charset="-122"/>
                <a:cs typeface="+mn-cs"/>
              </a:defRPr>
            </a:lvl9pPr>
          </a:lstStyle>
          <a:p>
            <a:pPr algn="ctr">
              <a:lnSpc>
                <a:spcPts val="1300"/>
              </a:lnSpc>
              <a:defRPr/>
            </a:pPr>
            <a:fld id="{4931D936-3359-42CE-8B05-632F7B9BCCC6}" type="slidenum">
              <a:rPr lang="zh-CN" altLang="en-US" sz="1500" smtClean="0"/>
              <a:pPr algn="ctr">
                <a:lnSpc>
                  <a:spcPts val="1300"/>
                </a:lnSpc>
                <a:defRPr/>
              </a:pPr>
              <a:t>128</a:t>
            </a:fld>
            <a:endParaRPr lang="en-US" altLang="zh-CN" sz="1500" dirty="0"/>
          </a:p>
        </p:txBody>
      </p:sp>
    </p:spTree>
    <p:extLst>
      <p:ext uri="{BB962C8B-B14F-4D97-AF65-F5344CB8AC3E}">
        <p14:creationId xmlns:p14="http://schemas.microsoft.com/office/powerpoint/2010/main" val="10562492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15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body" idx="1"/>
          </p:nvPr>
        </p:nvSpPr>
        <p:spPr>
          <a:xfrm>
            <a:off x="304800" y="1341438"/>
            <a:ext cx="8540750" cy="4525962"/>
          </a:xfrm>
        </p:spPr>
        <p:txBody>
          <a:bodyPr/>
          <a:lstStyle/>
          <a:p>
            <a:pPr algn="just" eaLnBrk="1" hangingPunct="1">
              <a:lnSpc>
                <a:spcPct val="120000"/>
              </a:lnSpc>
              <a:buClr>
                <a:srgbClr val="00FF00"/>
              </a:buClr>
              <a:buSzPct val="85000"/>
              <a:defRPr/>
            </a:pPr>
            <a:r>
              <a:rPr lang="zh-CN" altLang="en-US" sz="2900" b="1" dirty="0">
                <a:latin typeface="Times New Roman" pitchFamily="18" charset="0"/>
              </a:rPr>
              <a:t>一个算法的时间复杂性为 </a:t>
            </a:r>
            <a:r>
              <a:rPr lang="en-US" altLang="zh-CN" sz="2900" b="1" i="1" dirty="0">
                <a:latin typeface="Times New Roman" pitchFamily="18" charset="0"/>
              </a:rPr>
              <a:t>O</a:t>
            </a:r>
            <a:r>
              <a:rPr lang="en-US" altLang="zh-CN" sz="2900" b="1" dirty="0">
                <a:latin typeface="Times New Roman" pitchFamily="18" charset="0"/>
              </a:rPr>
              <a:t>(</a:t>
            </a:r>
            <a:r>
              <a:rPr lang="en-US" altLang="zh-CN" sz="2900" b="1" i="1" dirty="0">
                <a:latin typeface="Times New Roman" pitchFamily="18" charset="0"/>
              </a:rPr>
              <a:t>g</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a:t>
            </a:r>
            <a:r>
              <a:rPr lang="zh-CN" altLang="en-US" sz="2900" b="1" dirty="0">
                <a:latin typeface="Times New Roman" pitchFamily="18" charset="0"/>
              </a:rPr>
              <a:t>，表明它的基本运算次数至多</a:t>
            </a:r>
            <a:r>
              <a:rPr lang="zh-CN" altLang="en-US" sz="2900" b="1" dirty="0" smtClean="0">
                <a:latin typeface="Times New Roman" pitchFamily="18" charset="0"/>
              </a:rPr>
              <a:t>是 </a:t>
            </a:r>
            <a:r>
              <a:rPr lang="en-US" altLang="zh-CN" sz="2900" b="1" i="1" dirty="0" smtClean="0">
                <a:latin typeface="Times New Roman" pitchFamily="18" charset="0"/>
              </a:rPr>
              <a:t>g</a:t>
            </a:r>
            <a:r>
              <a:rPr lang="en-US" altLang="zh-CN" sz="2900" b="1" dirty="0" smtClean="0">
                <a:latin typeface="Times New Roman" pitchFamily="18" charset="0"/>
              </a:rPr>
              <a:t>(</a:t>
            </a:r>
            <a:r>
              <a:rPr lang="en-US" altLang="zh-CN" sz="2900" b="1" i="1" dirty="0" smtClean="0">
                <a:latin typeface="Times New Roman" pitchFamily="18" charset="0"/>
              </a:rPr>
              <a:t>n</a:t>
            </a:r>
            <a:r>
              <a:rPr lang="en-US" altLang="zh-CN" sz="2900" b="1" dirty="0">
                <a:latin typeface="Times New Roman" pitchFamily="18" charset="0"/>
              </a:rPr>
              <a:t>) </a:t>
            </a:r>
            <a:r>
              <a:rPr lang="zh-CN" altLang="en-US" sz="2900" b="1" dirty="0">
                <a:latin typeface="Times New Roman" pitchFamily="18" charset="0"/>
              </a:rPr>
              <a:t>的某个常数倍</a:t>
            </a:r>
            <a:r>
              <a:rPr lang="en-US" altLang="zh-CN" sz="2900" b="1" dirty="0">
                <a:latin typeface="Times New Roman" pitchFamily="18" charset="0"/>
              </a:rPr>
              <a:t>. </a:t>
            </a:r>
          </a:p>
          <a:p>
            <a:pPr algn="just" eaLnBrk="1" hangingPunct="1">
              <a:lnSpc>
                <a:spcPct val="120000"/>
              </a:lnSpc>
              <a:buClr>
                <a:srgbClr val="00FF00"/>
              </a:buClr>
              <a:buSzPct val="85000"/>
              <a:defRPr/>
            </a:pPr>
            <a:r>
              <a:rPr lang="en-US" altLang="zh-CN" sz="2900" b="1" i="1" dirty="0" smtClean="0">
                <a:latin typeface="Times New Roman" pitchFamily="18" charset="0"/>
              </a:rPr>
              <a:t>O</a:t>
            </a:r>
            <a:r>
              <a:rPr lang="en-US" altLang="zh-CN" sz="2900" b="1" dirty="0" smtClean="0">
                <a:latin typeface="Times New Roman" pitchFamily="18" charset="0"/>
              </a:rPr>
              <a:t>(1</a:t>
            </a:r>
            <a:r>
              <a:rPr lang="en-US" altLang="zh-CN" sz="2900" b="1" dirty="0">
                <a:latin typeface="Times New Roman" pitchFamily="18" charset="0"/>
              </a:rPr>
              <a:t>) </a:t>
            </a:r>
            <a:r>
              <a:rPr lang="zh-CN" altLang="en-US" sz="2900" b="1" dirty="0">
                <a:latin typeface="Times New Roman" pitchFamily="18" charset="0"/>
              </a:rPr>
              <a:t>表示算法的时间复杂性为一</a:t>
            </a:r>
            <a:r>
              <a:rPr lang="zh-CN" altLang="en-US" sz="2900" b="1" dirty="0" smtClean="0">
                <a:latin typeface="Times New Roman" pitchFamily="18" charset="0"/>
              </a:rPr>
              <a:t>常数</a:t>
            </a:r>
            <a:r>
              <a:rPr lang="en-US" altLang="zh-CN" sz="2900" b="1" dirty="0" smtClean="0">
                <a:latin typeface="Times New Roman" pitchFamily="18" charset="0"/>
              </a:rPr>
              <a:t>. </a:t>
            </a:r>
            <a:r>
              <a:rPr lang="en-US" altLang="zh-CN" sz="2900" b="1" i="1" dirty="0" smtClean="0">
                <a:latin typeface="Times New Roman" pitchFamily="18" charset="0"/>
              </a:rPr>
              <a:t>O</a:t>
            </a:r>
            <a:r>
              <a:rPr lang="en-US" altLang="zh-CN" sz="2900" b="1" dirty="0" smtClean="0">
                <a:latin typeface="Times New Roman" pitchFamily="18" charset="0"/>
              </a:rPr>
              <a:t>(</a:t>
            </a:r>
            <a:r>
              <a:rPr lang="en-US" altLang="zh-CN" sz="2900" b="1" i="1" dirty="0" smtClean="0">
                <a:latin typeface="Times New Roman" pitchFamily="18" charset="0"/>
              </a:rPr>
              <a:t>n</a:t>
            </a:r>
            <a:r>
              <a:rPr lang="en-US" altLang="zh-CN" sz="2900" b="1" dirty="0">
                <a:latin typeface="Times New Roman" pitchFamily="18" charset="0"/>
              </a:rPr>
              <a:t>)</a:t>
            </a:r>
            <a:r>
              <a:rPr lang="zh-CN" altLang="en-US" sz="2900" b="1" dirty="0">
                <a:latin typeface="Times New Roman" pitchFamily="18" charset="0"/>
              </a:rPr>
              <a:t>、</a:t>
            </a:r>
            <a:r>
              <a:rPr lang="en-US" altLang="zh-CN" sz="2900" b="1" i="1" dirty="0">
                <a:latin typeface="Times New Roman" pitchFamily="18" charset="0"/>
              </a:rPr>
              <a:t>O</a:t>
            </a:r>
            <a:r>
              <a:rPr lang="en-US" altLang="zh-CN" sz="2900" b="1" dirty="0">
                <a:latin typeface="Times New Roman" pitchFamily="18" charset="0"/>
              </a:rPr>
              <a:t>(</a:t>
            </a:r>
            <a:r>
              <a:rPr lang="en-US" altLang="zh-CN" sz="2900" b="1" i="1" dirty="0">
                <a:latin typeface="Times New Roman" pitchFamily="18" charset="0"/>
              </a:rPr>
              <a:t>n</a:t>
            </a:r>
            <a:r>
              <a:rPr lang="en-US" altLang="zh-CN" sz="2900" b="1" i="1" baseline="30000" dirty="0">
                <a:latin typeface="Times New Roman" pitchFamily="18" charset="0"/>
              </a:rPr>
              <a:t>2</a:t>
            </a:r>
            <a:r>
              <a:rPr lang="en-US" altLang="zh-CN" sz="2900" b="1" dirty="0">
                <a:latin typeface="Times New Roman" pitchFamily="18" charset="0"/>
              </a:rPr>
              <a:t>)</a:t>
            </a:r>
            <a:r>
              <a:rPr lang="zh-CN" altLang="en-US" sz="2900" b="1" dirty="0">
                <a:latin typeface="Times New Roman" pitchFamily="18" charset="0"/>
              </a:rPr>
              <a:t>、</a:t>
            </a:r>
            <a:r>
              <a:rPr lang="en-US" altLang="zh-CN" sz="2900" b="1" i="1" dirty="0">
                <a:latin typeface="Times New Roman" pitchFamily="18" charset="0"/>
              </a:rPr>
              <a:t>O</a:t>
            </a:r>
            <a:r>
              <a:rPr lang="en-US" altLang="zh-CN" sz="2900" b="1" dirty="0">
                <a:latin typeface="Times New Roman" pitchFamily="18" charset="0"/>
              </a:rPr>
              <a:t>(</a:t>
            </a:r>
            <a:r>
              <a:rPr lang="en-US" altLang="zh-CN" sz="2900" b="1" i="1" dirty="0">
                <a:latin typeface="Times New Roman" pitchFamily="18" charset="0"/>
              </a:rPr>
              <a:t>n</a:t>
            </a:r>
            <a:r>
              <a:rPr lang="en-US" altLang="zh-CN" sz="2900" b="1" i="1" baseline="30000" dirty="0">
                <a:latin typeface="Times New Roman" pitchFamily="18" charset="0"/>
              </a:rPr>
              <a:t>3</a:t>
            </a:r>
            <a:r>
              <a:rPr lang="en-US" altLang="zh-CN" sz="2900" b="1" dirty="0">
                <a:latin typeface="Times New Roman" pitchFamily="18" charset="0"/>
              </a:rPr>
              <a:t>)</a:t>
            </a:r>
            <a:r>
              <a:rPr lang="zh-CN" altLang="en-US" sz="2900" b="1" dirty="0">
                <a:latin typeface="Times New Roman" pitchFamily="18" charset="0"/>
              </a:rPr>
              <a:t>、</a:t>
            </a:r>
            <a:r>
              <a:rPr lang="en-US" altLang="zh-CN" sz="2900" b="1" i="1" dirty="0">
                <a:latin typeface="Times New Roman" pitchFamily="18" charset="0"/>
              </a:rPr>
              <a:t>O</a:t>
            </a:r>
            <a:r>
              <a:rPr lang="en-US" altLang="zh-CN" sz="2900" b="1" dirty="0">
                <a:latin typeface="Times New Roman" pitchFamily="18" charset="0"/>
              </a:rPr>
              <a:t>(</a:t>
            </a:r>
            <a:r>
              <a:rPr lang="en-US" altLang="zh-CN" sz="2900" b="1" i="1" dirty="0">
                <a:latin typeface="Times New Roman" pitchFamily="18" charset="0"/>
                <a:ea typeface="楷体_GB2312" pitchFamily="49" charset="-122"/>
              </a:rPr>
              <a:t>n</a:t>
            </a:r>
            <a:r>
              <a:rPr lang="en-US" altLang="zh-CN" sz="2900" b="1" i="1" baseline="30000" dirty="0">
                <a:latin typeface="Times New Roman" pitchFamily="18" charset="0"/>
                <a:ea typeface="楷体_GB2312" pitchFamily="49" charset="-122"/>
              </a:rPr>
              <a:t>m</a:t>
            </a:r>
            <a:r>
              <a:rPr lang="en-US" altLang="zh-CN" sz="2900" b="1" dirty="0">
                <a:latin typeface="Times New Roman" pitchFamily="18" charset="0"/>
              </a:rPr>
              <a:t>) </a:t>
            </a:r>
            <a:r>
              <a:rPr lang="zh-CN" altLang="en-US" sz="2900" b="1" dirty="0">
                <a:latin typeface="Times New Roman" pitchFamily="18" charset="0"/>
              </a:rPr>
              <a:t>和 </a:t>
            </a:r>
            <a:r>
              <a:rPr lang="en-US" altLang="zh-CN" sz="2900" b="1" i="1" dirty="0">
                <a:latin typeface="Times New Roman" pitchFamily="18" charset="0"/>
              </a:rPr>
              <a:t>O</a:t>
            </a:r>
            <a:r>
              <a:rPr lang="en-US" altLang="zh-CN" sz="2900" b="1" dirty="0">
                <a:latin typeface="Times New Roman" pitchFamily="18" charset="0"/>
              </a:rPr>
              <a:t>(2</a:t>
            </a:r>
            <a:r>
              <a:rPr lang="en-US" altLang="zh-CN" sz="2900" b="1" i="1" baseline="30000" dirty="0">
                <a:latin typeface="Times New Roman" pitchFamily="18" charset="0"/>
              </a:rPr>
              <a:t>n</a:t>
            </a:r>
            <a:r>
              <a:rPr lang="en-US" altLang="zh-CN" sz="2900" b="1" dirty="0">
                <a:latin typeface="Times New Roman" pitchFamily="18" charset="0"/>
              </a:rPr>
              <a:t>) </a:t>
            </a:r>
            <a:r>
              <a:rPr lang="zh-CN" altLang="en-US" sz="2900" b="1" dirty="0">
                <a:latin typeface="Times New Roman" pitchFamily="18" charset="0"/>
              </a:rPr>
              <a:t>分别表示算法时间复杂性为线性阶的、平方阶的、立方阶的、多项式阶的和指数阶的，其中 </a:t>
            </a:r>
            <a:r>
              <a:rPr lang="en-US" altLang="zh-CN" sz="2900" b="1" i="1" dirty="0">
                <a:latin typeface="Times New Roman" pitchFamily="18" charset="0"/>
              </a:rPr>
              <a:t>m</a:t>
            </a:r>
            <a:r>
              <a:rPr lang="en-US" altLang="zh-CN" sz="2900" b="1" dirty="0">
                <a:latin typeface="Times New Roman" pitchFamily="18" charset="0"/>
              </a:rPr>
              <a:t> </a:t>
            </a:r>
            <a:r>
              <a:rPr lang="en-US" altLang="zh-CN" sz="2900" b="1" dirty="0">
                <a:latin typeface="Times New Roman" pitchFamily="18" charset="0"/>
                <a:sym typeface="Symbol" pitchFamily="18" charset="2"/>
              </a:rPr>
              <a:t></a:t>
            </a:r>
            <a:r>
              <a:rPr lang="en-US" altLang="zh-CN" sz="2900" b="1" dirty="0">
                <a:latin typeface="Times New Roman" pitchFamily="18" charset="0"/>
              </a:rPr>
              <a:t> 1</a:t>
            </a:r>
            <a:r>
              <a:rPr lang="zh-CN" altLang="en-US" sz="2900" b="1" dirty="0">
                <a:latin typeface="Times New Roman" pitchFamily="18" charset="0"/>
              </a:rPr>
              <a:t>，且 </a:t>
            </a:r>
            <a:r>
              <a:rPr lang="en-US" altLang="zh-CN" sz="2900" b="1" i="1" dirty="0">
                <a:latin typeface="Times New Roman" pitchFamily="18" charset="0"/>
              </a:rPr>
              <a:t>m </a:t>
            </a:r>
            <a:r>
              <a:rPr lang="zh-CN" altLang="en-US" sz="2900" b="1" dirty="0">
                <a:latin typeface="Times New Roman" pitchFamily="18" charset="0"/>
              </a:rPr>
              <a:t>为常数。</a:t>
            </a:r>
            <a:r>
              <a:rPr lang="zh-CN" altLang="en-US" sz="2900" dirty="0">
                <a:latin typeface="Times New Roman" pitchFamily="18" charset="0"/>
              </a:rPr>
              <a:t> </a:t>
            </a:r>
          </a:p>
        </p:txBody>
      </p:sp>
      <p:sp>
        <p:nvSpPr>
          <p:cNvPr id="3" name="灯片编号占位符 5"/>
          <p:cNvSpPr txBox="1">
            <a:spLocks/>
          </p:cNvSpPr>
          <p:nvPr/>
        </p:nvSpPr>
        <p:spPr bwMode="auto">
          <a:xfrm>
            <a:off x="8686800" y="6510338"/>
            <a:ext cx="395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r" rtl="0" fontAlgn="base">
              <a:spcBef>
                <a:spcPct val="0"/>
              </a:spcBef>
              <a:spcAft>
                <a:spcPct val="0"/>
              </a:spcAft>
              <a:defRPr sz="1000" kern="1200">
                <a:solidFill>
                  <a:schemeClr val="tx1"/>
                </a:solidFill>
                <a:effectLst>
                  <a:outerShdw blurRad="38100" dist="38100" dir="2700000" algn="tl">
                    <a:srgbClr val="000000"/>
                  </a:outerShdw>
                </a:effectLst>
                <a:latin typeface="+mn-lt"/>
                <a:ea typeface="+mn-ea"/>
                <a:cs typeface="+mn-cs"/>
              </a:defRPr>
            </a:lvl1pPr>
            <a:lvl2pPr marL="4572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2pPr>
            <a:lvl3pPr marL="9144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3pPr>
            <a:lvl4pPr marL="13716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4pPr>
            <a:lvl5pPr marL="18288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ern="1200">
                <a:solidFill>
                  <a:schemeClr val="tx1"/>
                </a:solidFill>
                <a:latin typeface="Times New Roman" pitchFamily="18" charset="0"/>
                <a:ea typeface="楷体_GB2312" pitchFamily="49" charset="-122"/>
                <a:cs typeface="+mn-cs"/>
              </a:defRPr>
            </a:lvl9pPr>
          </a:lstStyle>
          <a:p>
            <a:pPr algn="ctr">
              <a:lnSpc>
                <a:spcPts val="1300"/>
              </a:lnSpc>
              <a:defRPr/>
            </a:pPr>
            <a:fld id="{FD710311-3626-4861-85C7-39204BE7D8DB}" type="slidenum">
              <a:rPr lang="zh-CN" altLang="en-US" sz="1500" smtClean="0"/>
              <a:pPr algn="ctr">
                <a:lnSpc>
                  <a:spcPts val="1300"/>
                </a:lnSpc>
                <a:defRPr/>
              </a:pPr>
              <a:t>129</a:t>
            </a:fld>
            <a:endParaRPr lang="en-US" altLang="zh-CN" sz="1500" dirty="0"/>
          </a:p>
        </p:txBody>
      </p:sp>
    </p:spTree>
    <p:extLst>
      <p:ext uri="{BB962C8B-B14F-4D97-AF65-F5344CB8AC3E}">
        <p14:creationId xmlns:p14="http://schemas.microsoft.com/office/powerpoint/2010/main" val="29542749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6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mtClean="0"/>
              <a:t>数据结构的发展历史</a:t>
            </a:r>
            <a:endParaRPr lang="en-US" altLang="zh-CN" smtClean="0"/>
          </a:p>
        </p:txBody>
      </p:sp>
      <p:sp>
        <p:nvSpPr>
          <p:cNvPr id="28675" name="Rectangle 3"/>
          <p:cNvSpPr>
            <a:spLocks noGrp="1" noChangeArrowheads="1"/>
          </p:cNvSpPr>
          <p:nvPr>
            <p:ph type="body" idx="1"/>
          </p:nvPr>
        </p:nvSpPr>
        <p:spPr>
          <a:xfrm>
            <a:off x="457200" y="1600200"/>
            <a:ext cx="8362950" cy="4530725"/>
          </a:xfrm>
        </p:spPr>
        <p:txBody>
          <a:bodyPr/>
          <a:lstStyle/>
          <a:p>
            <a:pPr algn="just" eaLnBrk="1" hangingPunct="1">
              <a:spcBef>
                <a:spcPct val="50000"/>
              </a:spcBef>
            </a:pPr>
            <a:r>
              <a:rPr lang="en-US" altLang="zh-CN" sz="2600" dirty="0" smtClean="0">
                <a:solidFill>
                  <a:srgbClr val="000000"/>
                </a:solidFill>
                <a:latin typeface="楷体_GB2312" pitchFamily="49" charset="-122"/>
                <a:ea typeface="楷体_GB2312" pitchFamily="49" charset="-122"/>
              </a:rPr>
              <a:t>20</a:t>
            </a:r>
            <a:r>
              <a:rPr lang="zh-CN" altLang="en-US" sz="2600" dirty="0" smtClean="0">
                <a:solidFill>
                  <a:srgbClr val="000000"/>
                </a:solidFill>
                <a:latin typeface="楷体_GB2312" pitchFamily="49" charset="-122"/>
                <a:ea typeface="楷体_GB2312" pitchFamily="49" charset="-122"/>
              </a:rPr>
              <a:t>世纪</a:t>
            </a:r>
            <a:r>
              <a:rPr lang="en-US" altLang="zh-CN" sz="2600" dirty="0" smtClean="0">
                <a:solidFill>
                  <a:srgbClr val="000000"/>
                </a:solidFill>
                <a:latin typeface="楷体_GB2312" pitchFamily="49" charset="-122"/>
                <a:ea typeface="楷体_GB2312" pitchFamily="49" charset="-122"/>
              </a:rPr>
              <a:t>40</a:t>
            </a:r>
            <a:r>
              <a:rPr lang="zh-CN" altLang="en-US" sz="2600" dirty="0" smtClean="0">
                <a:solidFill>
                  <a:srgbClr val="000000"/>
                </a:solidFill>
                <a:latin typeface="楷体_GB2312" pitchFamily="49" charset="-122"/>
                <a:ea typeface="楷体_GB2312" pitchFamily="49" charset="-122"/>
              </a:rPr>
              <a:t>年代：处理</a:t>
            </a:r>
            <a:r>
              <a:rPr lang="zh-CN" altLang="en-US" sz="2600" b="1" dirty="0" smtClean="0">
                <a:solidFill>
                  <a:srgbClr val="3333FF"/>
                </a:solidFill>
                <a:latin typeface="楷体_GB2312" pitchFamily="49" charset="-122"/>
                <a:ea typeface="楷体_GB2312" pitchFamily="49" charset="-122"/>
              </a:rPr>
              <a:t>纯数值性的信息</a:t>
            </a:r>
            <a:endParaRPr lang="en-US" altLang="zh-CN" sz="2600" b="1" dirty="0" smtClean="0">
              <a:solidFill>
                <a:srgbClr val="3333FF"/>
              </a:solidFill>
              <a:latin typeface="楷体_GB2312" pitchFamily="49" charset="-122"/>
              <a:ea typeface="楷体_GB2312" pitchFamily="49" charset="-122"/>
            </a:endParaRPr>
          </a:p>
          <a:p>
            <a:pPr algn="just" eaLnBrk="1" hangingPunct="1">
              <a:spcBef>
                <a:spcPct val="50000"/>
              </a:spcBef>
            </a:pPr>
            <a:r>
              <a:rPr lang="en-US" altLang="zh-CN" sz="2600" dirty="0" smtClean="0">
                <a:solidFill>
                  <a:srgbClr val="000000"/>
                </a:solidFill>
                <a:latin typeface="楷体_GB2312" pitchFamily="49" charset="-122"/>
                <a:ea typeface="楷体_GB2312" pitchFamily="49" charset="-122"/>
              </a:rPr>
              <a:t>20</a:t>
            </a:r>
            <a:r>
              <a:rPr lang="zh-CN" altLang="zh-CN" sz="2600" dirty="0" smtClean="0">
                <a:solidFill>
                  <a:srgbClr val="000000"/>
                </a:solidFill>
                <a:latin typeface="楷体_GB2312" pitchFamily="49" charset="-122"/>
                <a:ea typeface="楷体_GB2312" pitchFamily="49" charset="-122"/>
              </a:rPr>
              <a:t>世纪</a:t>
            </a:r>
            <a:r>
              <a:rPr lang="en-US" altLang="zh-CN" sz="2600" dirty="0" smtClean="0">
                <a:solidFill>
                  <a:srgbClr val="000000"/>
                </a:solidFill>
                <a:latin typeface="楷体_GB2312" pitchFamily="49" charset="-122"/>
                <a:ea typeface="楷体_GB2312" pitchFamily="49" charset="-122"/>
              </a:rPr>
              <a:t>50</a:t>
            </a:r>
            <a:r>
              <a:rPr lang="zh-CN" altLang="zh-CN" sz="2600" dirty="0" smtClean="0">
                <a:solidFill>
                  <a:srgbClr val="000000"/>
                </a:solidFill>
                <a:latin typeface="楷体_GB2312" pitchFamily="49" charset="-122"/>
                <a:ea typeface="楷体_GB2312" pitchFamily="49" charset="-122"/>
              </a:rPr>
              <a:t>年代末</a:t>
            </a:r>
            <a:r>
              <a:rPr lang="zh-CN" altLang="en-US" sz="2600" dirty="0" smtClean="0">
                <a:solidFill>
                  <a:srgbClr val="000000"/>
                </a:solidFill>
                <a:latin typeface="楷体_GB2312" pitchFamily="49" charset="-122"/>
                <a:ea typeface="楷体_GB2312" pitchFamily="49" charset="-122"/>
              </a:rPr>
              <a:t>：</a:t>
            </a:r>
            <a:r>
              <a:rPr lang="zh-CN" altLang="zh-CN" sz="2600" dirty="0" smtClean="0">
                <a:solidFill>
                  <a:srgbClr val="000000"/>
                </a:solidFill>
                <a:latin typeface="楷体_GB2312" pitchFamily="49" charset="-122"/>
                <a:ea typeface="楷体_GB2312" pitchFamily="49" charset="-122"/>
              </a:rPr>
              <a:t>解决</a:t>
            </a:r>
            <a:r>
              <a:rPr lang="zh-CN" altLang="zh-CN" sz="2600" b="1" dirty="0" smtClean="0">
                <a:solidFill>
                  <a:srgbClr val="3333FF"/>
                </a:solidFill>
                <a:latin typeface="楷体_GB2312" pitchFamily="49" charset="-122"/>
                <a:ea typeface="楷体_GB2312" pitchFamily="49" charset="-122"/>
              </a:rPr>
              <a:t>非数值计算问题</a:t>
            </a:r>
            <a:endParaRPr lang="en-US" altLang="zh-CN" sz="2600" b="1" dirty="0" smtClean="0">
              <a:solidFill>
                <a:srgbClr val="3333FF"/>
              </a:solidFill>
              <a:latin typeface="楷体_GB2312" pitchFamily="49" charset="-122"/>
              <a:ea typeface="楷体_GB2312" pitchFamily="49" charset="-122"/>
            </a:endParaRPr>
          </a:p>
          <a:p>
            <a:pPr algn="just" eaLnBrk="1" hangingPunct="1">
              <a:spcBef>
                <a:spcPct val="50000"/>
              </a:spcBef>
            </a:pPr>
            <a:r>
              <a:rPr lang="en-US" altLang="zh-CN" sz="2800" dirty="0" smtClean="0">
                <a:latin typeface="楷体_GB2312" pitchFamily="49" charset="-122"/>
                <a:ea typeface="楷体_GB2312" pitchFamily="49" charset="-122"/>
              </a:rPr>
              <a:t>20</a:t>
            </a:r>
            <a:r>
              <a:rPr lang="zh-CN" altLang="en-US" sz="2800" dirty="0" smtClean="0">
                <a:latin typeface="楷体_GB2312" pitchFamily="49" charset="-122"/>
                <a:ea typeface="楷体_GB2312" pitchFamily="49" charset="-122"/>
              </a:rPr>
              <a:t>世纪</a:t>
            </a:r>
            <a:r>
              <a:rPr lang="en-US" altLang="zh-CN" sz="2800" dirty="0" smtClean="0">
                <a:latin typeface="楷体_GB2312" pitchFamily="49" charset="-122"/>
                <a:ea typeface="楷体_GB2312" pitchFamily="49" charset="-122"/>
              </a:rPr>
              <a:t>60</a:t>
            </a:r>
            <a:r>
              <a:rPr lang="zh-CN" altLang="en-US" sz="2800" dirty="0" smtClean="0">
                <a:latin typeface="楷体_GB2312" pitchFamily="49" charset="-122"/>
                <a:ea typeface="楷体_GB2312" pitchFamily="49" charset="-122"/>
              </a:rPr>
              <a:t>年代</a:t>
            </a:r>
            <a:endParaRPr lang="en-US" altLang="zh-CN" sz="2800" dirty="0" smtClean="0">
              <a:latin typeface="楷体_GB2312" pitchFamily="49" charset="-122"/>
              <a:ea typeface="楷体_GB2312" pitchFamily="49" charset="-122"/>
            </a:endParaRPr>
          </a:p>
          <a:p>
            <a:pPr lvl="1" algn="just" eaLnBrk="1" hangingPunct="1">
              <a:spcBef>
                <a:spcPct val="50000"/>
              </a:spcBef>
            </a:pPr>
            <a:r>
              <a:rPr lang="zh-CN" altLang="en-US" sz="2400" dirty="0" smtClean="0">
                <a:latin typeface="楷体_GB2312" pitchFamily="49" charset="-122"/>
                <a:ea typeface="楷体_GB2312" pitchFamily="49" charset="-122"/>
              </a:rPr>
              <a:t>美国计算机界出现了“信息结构”的概念（</a:t>
            </a:r>
            <a:r>
              <a:rPr lang="zh-CN" altLang="zh-CN" sz="2400" dirty="0" smtClean="0"/>
              <a:t>据结构概念的前身</a:t>
            </a:r>
            <a:r>
              <a:rPr lang="zh-CN" altLang="en-US" sz="2400" dirty="0" smtClean="0">
                <a:latin typeface="楷体_GB2312" pitchFamily="49" charset="-122"/>
                <a:ea typeface="楷体_GB2312" pitchFamily="49" charset="-122"/>
              </a:rPr>
              <a:t>）</a:t>
            </a:r>
            <a:r>
              <a:rPr lang="en-US" altLang="zh-CN" sz="2400" dirty="0" smtClean="0">
                <a:latin typeface="楷体_GB2312" pitchFamily="49" charset="-122"/>
                <a:ea typeface="楷体_GB2312" pitchFamily="49" charset="-122"/>
              </a:rPr>
              <a:t>;</a:t>
            </a:r>
            <a:r>
              <a:rPr lang="en-US" altLang="zh-CN" sz="2400" dirty="0" smtClean="0"/>
              <a:t>1968</a:t>
            </a:r>
            <a:r>
              <a:rPr lang="zh-CN" altLang="en-US" sz="2400" dirty="0" smtClean="0"/>
              <a:t>年，</a:t>
            </a:r>
            <a:r>
              <a:rPr lang="zh-CN" altLang="zh-CN" sz="2400" dirty="0" smtClean="0"/>
              <a:t>“数据结构”列为一门</a:t>
            </a:r>
            <a:r>
              <a:rPr lang="zh-CN" altLang="zh-CN" sz="2400" b="1" dirty="0" smtClean="0">
                <a:solidFill>
                  <a:srgbClr val="3333FF"/>
                </a:solidFill>
              </a:rPr>
              <a:t>独立的课程</a:t>
            </a:r>
            <a:endParaRPr lang="en-US" altLang="zh-CN" sz="2400" b="1" dirty="0" smtClean="0">
              <a:solidFill>
                <a:srgbClr val="3333FF"/>
              </a:solidFill>
            </a:endParaRPr>
          </a:p>
          <a:p>
            <a:pPr lvl="1" algn="just" eaLnBrk="1" hangingPunct="1">
              <a:spcBef>
                <a:spcPct val="50000"/>
              </a:spcBef>
            </a:pPr>
            <a:r>
              <a:rPr lang="zh-CN" altLang="en-US" sz="2400" dirty="0" smtClean="0"/>
              <a:t>著名计算机科学家克努斯（</a:t>
            </a:r>
            <a:r>
              <a:rPr lang="en-US" altLang="zh-CN" sz="2400" dirty="0" smtClean="0"/>
              <a:t>D. E. Knuth</a:t>
            </a:r>
            <a:r>
              <a:rPr lang="zh-CN" altLang="en-US" sz="2400" dirty="0" smtClean="0"/>
              <a:t>）陆续出版了包括</a:t>
            </a:r>
            <a:r>
              <a:rPr lang="en-US" altLang="zh-CN" sz="2400" dirty="0" smtClean="0"/>
              <a:t>《</a:t>
            </a:r>
            <a:r>
              <a:rPr lang="zh-CN" altLang="en-US" sz="2400" dirty="0" smtClean="0"/>
              <a:t>基本算法</a:t>
            </a:r>
            <a:r>
              <a:rPr lang="en-US" altLang="zh-CN" sz="2400" dirty="0" smtClean="0"/>
              <a:t>》</a:t>
            </a:r>
            <a:r>
              <a:rPr lang="zh-CN" altLang="en-US" sz="2400" dirty="0" smtClean="0"/>
              <a:t>、</a:t>
            </a:r>
            <a:r>
              <a:rPr lang="en-US" altLang="zh-CN" sz="2400" dirty="0" smtClean="0"/>
              <a:t>《</a:t>
            </a:r>
            <a:r>
              <a:rPr lang="zh-CN" altLang="en-US" sz="2400" dirty="0" smtClean="0"/>
              <a:t>半数值算法</a:t>
            </a:r>
            <a:r>
              <a:rPr lang="en-US" altLang="zh-CN" sz="2400" dirty="0" smtClean="0"/>
              <a:t>》</a:t>
            </a:r>
            <a:r>
              <a:rPr lang="zh-CN" altLang="en-US" sz="2400" dirty="0" smtClean="0"/>
              <a:t>和</a:t>
            </a:r>
            <a:r>
              <a:rPr lang="en-US" altLang="zh-CN" sz="2400" dirty="0" smtClean="0"/>
              <a:t>《</a:t>
            </a:r>
            <a:r>
              <a:rPr lang="zh-CN" altLang="en-US" sz="2400" dirty="0" smtClean="0"/>
              <a:t>排序和查找</a:t>
            </a:r>
            <a:r>
              <a:rPr lang="en-US" altLang="zh-CN" sz="2400" dirty="0" smtClean="0"/>
              <a:t>》</a:t>
            </a:r>
            <a:r>
              <a:rPr lang="zh-CN" altLang="en-US" sz="2400" dirty="0" smtClean="0"/>
              <a:t>等三卷的旷世之作</a:t>
            </a:r>
            <a:r>
              <a:rPr lang="en-US" altLang="zh-CN" sz="2400" b="1" dirty="0" smtClean="0">
                <a:solidFill>
                  <a:srgbClr val="3333FF"/>
                </a:solidFill>
              </a:rPr>
              <a:t>《</a:t>
            </a:r>
            <a:r>
              <a:rPr lang="zh-CN" altLang="en-US" sz="2400" b="1" dirty="0" smtClean="0">
                <a:solidFill>
                  <a:srgbClr val="3333FF"/>
                </a:solidFill>
              </a:rPr>
              <a:t>计算机程序设计技巧</a:t>
            </a:r>
            <a:r>
              <a:rPr lang="en-US" altLang="zh-CN" sz="2400" b="1" dirty="0" smtClean="0">
                <a:solidFill>
                  <a:srgbClr val="3333FF"/>
                </a:solidFill>
              </a:rPr>
              <a:t>》(The Art of Computer Programming)</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Rectangle 2"/>
          <p:cNvSpPr>
            <a:spLocks noGrp="1" noRot="1" noChangeArrowheads="1"/>
          </p:cNvSpPr>
          <p:nvPr>
            <p:ph idx="1"/>
          </p:nvPr>
        </p:nvSpPr>
        <p:spPr>
          <a:xfrm>
            <a:off x="0" y="1066800"/>
            <a:ext cx="8763000" cy="4495800"/>
          </a:xfrm>
        </p:spPr>
        <p:txBody>
          <a:bodyPr/>
          <a:lstStyle/>
          <a:p>
            <a:pPr eaLnBrk="1" hangingPunct="1">
              <a:lnSpc>
                <a:spcPct val="90000"/>
              </a:lnSpc>
              <a:buFont typeface="Wingdings" pitchFamily="2" charset="2"/>
              <a:buNone/>
              <a:defRPr/>
            </a:pPr>
            <a:r>
              <a:rPr lang="zh-CN" altLang="en-US" sz="2500" b="1" dirty="0" smtClean="0">
                <a:effectLst>
                  <a:outerShdw blurRad="38100" dist="38100" dir="2700000" algn="tl">
                    <a:srgbClr val="C0C0C0"/>
                  </a:outerShdw>
                </a:effectLst>
                <a:ea typeface="楷体_GB2312" pitchFamily="49" charset="-122"/>
              </a:rPr>
              <a:t>定理</a:t>
            </a:r>
            <a:r>
              <a:rPr lang="en-US" altLang="zh-CN" sz="2500" b="1" dirty="0" smtClean="0">
                <a:effectLst>
                  <a:outerShdw blurRad="38100" dist="38100" dir="2700000" algn="tl">
                    <a:srgbClr val="C0C0C0"/>
                  </a:outerShdw>
                </a:effectLst>
                <a:ea typeface="楷体_GB2312" pitchFamily="49" charset="-122"/>
              </a:rPr>
              <a:t>2.1 </a:t>
            </a:r>
            <a:r>
              <a:rPr lang="zh-CN" altLang="en-US" sz="2500" b="1" dirty="0" smtClean="0">
                <a:effectLst>
                  <a:outerShdw blurRad="38100" dist="38100" dir="2700000" algn="tl">
                    <a:srgbClr val="C0C0C0"/>
                  </a:outerShdw>
                </a:effectLst>
                <a:ea typeface="楷体_GB2312" pitchFamily="49" charset="-122"/>
              </a:rPr>
              <a:t>若 </a:t>
            </a:r>
            <a:r>
              <a:rPr lang="en-US" altLang="zh-CN" sz="2500" b="1" dirty="0" smtClean="0">
                <a:effectLst>
                  <a:outerShdw blurRad="38100" dist="38100" dir="2700000" algn="tl">
                    <a:srgbClr val="C0C0C0"/>
                  </a:outerShdw>
                </a:effectLst>
                <a:ea typeface="楷体_GB2312" pitchFamily="49" charset="-122"/>
              </a:rPr>
              <a:t>A(n)=</a:t>
            </a:r>
            <a:r>
              <a:rPr lang="en-US" altLang="zh-CN" sz="2500" b="1" dirty="0" err="1" smtClean="0">
                <a:effectLst>
                  <a:outerShdw blurRad="38100" dist="38100" dir="2700000" algn="tl">
                    <a:srgbClr val="C0C0C0"/>
                  </a:outerShdw>
                </a:effectLst>
                <a:ea typeface="楷体_GB2312" pitchFamily="49" charset="-122"/>
              </a:rPr>
              <a:t>a</a:t>
            </a:r>
            <a:r>
              <a:rPr lang="en-US" altLang="zh-CN" sz="2500" b="1" baseline="-25000" dirty="0" err="1" smtClean="0">
                <a:effectLst>
                  <a:outerShdw blurRad="38100" dist="38100" dir="2700000" algn="tl">
                    <a:srgbClr val="C0C0C0"/>
                  </a:outerShdw>
                </a:effectLst>
                <a:ea typeface="楷体_GB2312" pitchFamily="49" charset="-122"/>
              </a:rPr>
              <a:t>m</a:t>
            </a:r>
            <a:r>
              <a:rPr lang="en-US" altLang="zh-CN" sz="2500" b="1" dirty="0" err="1" smtClean="0">
                <a:effectLst>
                  <a:outerShdw blurRad="38100" dist="38100" dir="2700000" algn="tl">
                    <a:srgbClr val="C0C0C0"/>
                  </a:outerShdw>
                </a:effectLst>
                <a:ea typeface="楷体_GB2312" pitchFamily="49" charset="-122"/>
              </a:rPr>
              <a:t>n</a:t>
            </a:r>
            <a:r>
              <a:rPr lang="en-US" altLang="zh-CN" sz="2500" b="1" baseline="30000" dirty="0" err="1" smtClean="0">
                <a:effectLst>
                  <a:outerShdw blurRad="38100" dist="38100" dir="2700000" algn="tl">
                    <a:srgbClr val="C0C0C0"/>
                  </a:outerShdw>
                </a:effectLst>
                <a:ea typeface="楷体_GB2312" pitchFamily="49" charset="-122"/>
              </a:rPr>
              <a:t>m</a:t>
            </a:r>
            <a:r>
              <a:rPr lang="en-US" altLang="zh-CN" sz="2500" b="1" dirty="0" smtClean="0">
                <a:effectLst>
                  <a:outerShdw blurRad="38100" dist="38100" dir="2700000" algn="tl">
                    <a:srgbClr val="C0C0C0"/>
                  </a:outerShdw>
                </a:effectLst>
                <a:ea typeface="楷体_GB2312" pitchFamily="49" charset="-122"/>
              </a:rPr>
              <a:t>+…+a</a:t>
            </a:r>
            <a:r>
              <a:rPr lang="en-US" altLang="zh-CN" sz="2500" b="1" baseline="-25000" dirty="0" smtClean="0">
                <a:effectLst>
                  <a:outerShdw blurRad="38100" dist="38100" dir="2700000" algn="tl">
                    <a:srgbClr val="C0C0C0"/>
                  </a:outerShdw>
                </a:effectLst>
                <a:ea typeface="楷体_GB2312" pitchFamily="49" charset="-122"/>
              </a:rPr>
              <a:t>1</a:t>
            </a:r>
            <a:r>
              <a:rPr lang="en-US" altLang="zh-CN" sz="2500" b="1" dirty="0" smtClean="0">
                <a:effectLst>
                  <a:outerShdw blurRad="38100" dist="38100" dir="2700000" algn="tl">
                    <a:srgbClr val="C0C0C0"/>
                  </a:outerShdw>
                </a:effectLst>
                <a:ea typeface="楷体_GB2312" pitchFamily="49" charset="-122"/>
              </a:rPr>
              <a:t>n+a </a:t>
            </a:r>
            <a:r>
              <a:rPr lang="zh-CN" altLang="en-US" sz="2500" b="1" dirty="0" smtClean="0">
                <a:effectLst>
                  <a:outerShdw blurRad="38100" dist="38100" dir="2700000" algn="tl">
                    <a:srgbClr val="C0C0C0"/>
                  </a:outerShdw>
                </a:effectLst>
                <a:ea typeface="楷体_GB2312" pitchFamily="49" charset="-122"/>
              </a:rPr>
              <a:t>是关于</a:t>
            </a:r>
            <a:r>
              <a:rPr lang="en-US" altLang="zh-CN" sz="2500" b="1" dirty="0" smtClean="0">
                <a:effectLst>
                  <a:outerShdw blurRad="38100" dist="38100" dir="2700000" algn="tl">
                    <a:srgbClr val="C0C0C0"/>
                  </a:outerShdw>
                </a:effectLst>
                <a:ea typeface="楷体_GB2312" pitchFamily="49" charset="-122"/>
              </a:rPr>
              <a:t>n</a:t>
            </a:r>
            <a:r>
              <a:rPr lang="zh-CN" altLang="en-US" sz="2500" b="1" dirty="0" smtClean="0">
                <a:effectLst>
                  <a:outerShdw blurRad="38100" dist="38100" dir="2700000" algn="tl">
                    <a:srgbClr val="C0C0C0"/>
                  </a:outerShdw>
                </a:effectLst>
                <a:ea typeface="楷体_GB2312" pitchFamily="49" charset="-122"/>
              </a:rPr>
              <a:t>的</a:t>
            </a:r>
            <a:r>
              <a:rPr lang="en-US" altLang="zh-CN" sz="2500" b="1" dirty="0" smtClean="0">
                <a:effectLst>
                  <a:outerShdw blurRad="38100" dist="38100" dir="2700000" algn="tl">
                    <a:srgbClr val="C0C0C0"/>
                  </a:outerShdw>
                </a:effectLst>
                <a:ea typeface="楷体_GB2312" pitchFamily="49" charset="-122"/>
              </a:rPr>
              <a:t>m</a:t>
            </a:r>
            <a:r>
              <a:rPr lang="zh-CN" altLang="en-US" sz="2500" b="1" dirty="0" smtClean="0">
                <a:effectLst>
                  <a:outerShdw blurRad="38100" dist="38100" dir="2700000" algn="tl">
                    <a:srgbClr val="C0C0C0"/>
                  </a:outerShdw>
                </a:effectLst>
                <a:ea typeface="楷体_GB2312" pitchFamily="49" charset="-122"/>
              </a:rPr>
              <a:t>次多项式，则</a:t>
            </a:r>
          </a:p>
          <a:p>
            <a:pPr eaLnBrk="1" hangingPunct="1">
              <a:lnSpc>
                <a:spcPct val="90000"/>
              </a:lnSpc>
              <a:buFont typeface="Wingdings" pitchFamily="2" charset="2"/>
              <a:buNone/>
              <a:defRPr/>
            </a:pPr>
            <a:r>
              <a:rPr lang="zh-CN" altLang="en-US" sz="2500" b="1" dirty="0" smtClean="0">
                <a:effectLst>
                  <a:outerShdw blurRad="38100" dist="38100" dir="2700000" algn="tl">
                    <a:srgbClr val="C0C0C0"/>
                  </a:outerShdw>
                </a:effectLst>
                <a:ea typeface="楷体_GB2312" pitchFamily="49" charset="-122"/>
              </a:rPr>
              <a:t>                                             </a:t>
            </a:r>
            <a:r>
              <a:rPr lang="en-US" altLang="zh-CN" sz="2500" b="1" dirty="0" smtClean="0">
                <a:effectLst>
                  <a:outerShdw blurRad="38100" dist="38100" dir="2700000" algn="tl">
                    <a:srgbClr val="C0C0C0"/>
                  </a:outerShdw>
                </a:effectLst>
                <a:ea typeface="楷体_GB2312" pitchFamily="49" charset="-122"/>
              </a:rPr>
              <a:t>A(n)=   O (n</a:t>
            </a:r>
            <a:r>
              <a:rPr lang="en-US" altLang="zh-CN" sz="2500" b="1" baseline="30000" dirty="0" smtClean="0">
                <a:effectLst>
                  <a:outerShdw blurRad="38100" dist="38100" dir="2700000" algn="tl">
                    <a:srgbClr val="C0C0C0"/>
                  </a:outerShdw>
                </a:effectLst>
                <a:ea typeface="楷体_GB2312" pitchFamily="49" charset="-122"/>
              </a:rPr>
              <a:t>m</a:t>
            </a:r>
            <a:r>
              <a:rPr lang="en-US" altLang="zh-CN" sz="2500" b="1" dirty="0" smtClean="0">
                <a:effectLst>
                  <a:outerShdw blurRad="38100" dist="38100" dir="2700000" algn="tl">
                    <a:srgbClr val="C0C0C0"/>
                  </a:outerShdw>
                </a:effectLst>
                <a:ea typeface="楷体_GB2312" pitchFamily="49" charset="-122"/>
              </a:rPr>
              <a:t>)</a:t>
            </a:r>
          </a:p>
          <a:p>
            <a:pPr eaLnBrk="1" hangingPunct="1">
              <a:lnSpc>
                <a:spcPct val="90000"/>
              </a:lnSpc>
              <a:buFont typeface="Wingdings" pitchFamily="2" charset="2"/>
              <a:buNone/>
              <a:defRPr/>
            </a:pPr>
            <a:r>
              <a:rPr lang="en-US" altLang="zh-CN" sz="2500" b="1" dirty="0" smtClean="0">
                <a:effectLst>
                  <a:outerShdw blurRad="38100" dist="38100" dir="2700000" algn="tl">
                    <a:srgbClr val="C0C0C0"/>
                  </a:outerShdw>
                </a:effectLst>
                <a:ea typeface="楷体_GB2312" pitchFamily="49" charset="-122"/>
              </a:rPr>
              <a:t> </a:t>
            </a:r>
          </a:p>
          <a:p>
            <a:pPr eaLnBrk="1" hangingPunct="1">
              <a:lnSpc>
                <a:spcPct val="90000"/>
              </a:lnSpc>
              <a:buFont typeface="Wingdings" pitchFamily="2" charset="2"/>
              <a:buNone/>
              <a:defRPr/>
            </a:pPr>
            <a:r>
              <a:rPr lang="en-US" altLang="zh-CN" sz="2500" b="1" dirty="0" smtClean="0">
                <a:effectLst>
                  <a:outerShdw blurRad="38100" dist="38100" dir="2700000" algn="tl">
                    <a:srgbClr val="C0C0C0"/>
                  </a:outerShdw>
                </a:effectLst>
                <a:ea typeface="楷体_GB2312" pitchFamily="49" charset="-122"/>
              </a:rPr>
              <a:t>    </a:t>
            </a:r>
          </a:p>
          <a:p>
            <a:pPr eaLnBrk="1" hangingPunct="1">
              <a:lnSpc>
                <a:spcPct val="90000"/>
              </a:lnSpc>
              <a:buFont typeface="Wingdings" pitchFamily="2" charset="2"/>
              <a:buNone/>
              <a:defRPr/>
            </a:pPr>
            <a:r>
              <a:rPr lang="zh-CN" altLang="en-US" sz="2500" b="1" dirty="0" smtClean="0">
                <a:effectLst>
                  <a:outerShdw blurRad="38100" dist="38100" dir="2700000" algn="tl">
                    <a:srgbClr val="C0C0C0"/>
                  </a:outerShdw>
                </a:effectLst>
                <a:ea typeface="楷体_GB2312" pitchFamily="49" charset="-122"/>
              </a:rPr>
              <a:t>算法分成两类：多项式阶算法和指数阶算法。</a:t>
            </a:r>
          </a:p>
          <a:p>
            <a:pPr eaLnBrk="1" hangingPunct="1">
              <a:lnSpc>
                <a:spcPct val="90000"/>
              </a:lnSpc>
              <a:buFont typeface="Wingdings" pitchFamily="2" charset="2"/>
              <a:buNone/>
              <a:defRPr/>
            </a:pPr>
            <a:endParaRPr lang="zh-CN" altLang="en-US" sz="2500" b="1" dirty="0" smtClean="0">
              <a:effectLst>
                <a:outerShdw blurRad="38100" dist="38100" dir="2700000" algn="tl">
                  <a:srgbClr val="C0C0C0"/>
                </a:outerShdw>
              </a:effectLst>
              <a:ea typeface="楷体_GB2312" pitchFamily="49" charset="-122"/>
            </a:endParaRPr>
          </a:p>
          <a:p>
            <a:pPr eaLnBrk="1" hangingPunct="1">
              <a:lnSpc>
                <a:spcPct val="90000"/>
              </a:lnSpc>
              <a:buFont typeface="Wingdings" pitchFamily="2" charset="2"/>
              <a:buNone/>
              <a:defRPr/>
            </a:pPr>
            <a:endParaRPr lang="zh-CN" altLang="en-US" sz="2500" b="1" dirty="0" smtClean="0">
              <a:effectLst>
                <a:outerShdw blurRad="38100" dist="38100" dir="2700000" algn="tl">
                  <a:srgbClr val="C0C0C0"/>
                </a:outerShdw>
              </a:effectLst>
              <a:ea typeface="楷体_GB2312" pitchFamily="49" charset="-122"/>
            </a:endParaRPr>
          </a:p>
          <a:p>
            <a:pPr eaLnBrk="1" hangingPunct="1">
              <a:lnSpc>
                <a:spcPct val="90000"/>
              </a:lnSpc>
              <a:buFont typeface="Wingdings" pitchFamily="2" charset="2"/>
              <a:buNone/>
              <a:defRPr/>
            </a:pPr>
            <a:endParaRPr lang="zh-CN" altLang="en-US" sz="2500" b="1" dirty="0" smtClean="0">
              <a:effectLst>
                <a:outerShdw blurRad="38100" dist="38100" dir="2700000" algn="tl">
                  <a:srgbClr val="C0C0C0"/>
                </a:outerShdw>
              </a:effectLst>
              <a:ea typeface="楷体_GB2312" pitchFamily="49" charset="-122"/>
            </a:endParaRPr>
          </a:p>
          <a:p>
            <a:pPr eaLnBrk="1" hangingPunct="1">
              <a:lnSpc>
                <a:spcPct val="90000"/>
              </a:lnSpc>
              <a:buFont typeface="Wingdings" pitchFamily="2" charset="2"/>
              <a:buNone/>
              <a:defRPr/>
            </a:pPr>
            <a:endParaRPr lang="zh-CN" altLang="en-US" sz="2500" b="1" dirty="0" smtClean="0">
              <a:effectLst>
                <a:outerShdw blurRad="38100" dist="38100" dir="2700000" algn="tl">
                  <a:srgbClr val="C0C0C0"/>
                </a:outerShdw>
              </a:effectLst>
              <a:ea typeface="楷体_GB2312" pitchFamily="49" charset="-122"/>
            </a:endParaRPr>
          </a:p>
        </p:txBody>
      </p:sp>
      <p:graphicFrame>
        <p:nvGraphicFramePr>
          <p:cNvPr id="130051" name="Object 15"/>
          <p:cNvGraphicFramePr>
            <a:graphicFrameLocks noChangeAspect="1"/>
          </p:cNvGraphicFramePr>
          <p:nvPr/>
        </p:nvGraphicFramePr>
        <p:xfrm>
          <a:off x="250825" y="3284538"/>
          <a:ext cx="8893175" cy="1612900"/>
        </p:xfrm>
        <a:graphic>
          <a:graphicData uri="http://schemas.openxmlformats.org/presentationml/2006/ole">
            <mc:AlternateContent xmlns:mc="http://schemas.openxmlformats.org/markup-compatibility/2006">
              <mc:Choice xmlns:v="urn:schemas-microsoft-com:vml" Requires="v">
                <p:oleObj spid="_x0000_s130092" name="Equation" r:id="rId4" imgW="2476500" imgH="469900" progId="Equation.DSMT4">
                  <p:embed/>
                </p:oleObj>
              </mc:Choice>
              <mc:Fallback>
                <p:oleObj name="Equation" r:id="rId4" imgW="2476500" imgH="469900" progId="Equation.DSMT4">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284538"/>
                        <a:ext cx="8893175"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1074" name="Rectangle 2"/>
          <p:cNvSpPr>
            <a:spLocks noGrp="1" noRot="1" noChangeArrowheads="1"/>
          </p:cNvSpPr>
          <p:nvPr>
            <p:ph idx="1"/>
          </p:nvPr>
        </p:nvSpPr>
        <p:spPr>
          <a:xfrm>
            <a:off x="80963" y="188913"/>
            <a:ext cx="8955087" cy="6669087"/>
          </a:xfrm>
        </p:spPr>
        <p:txBody>
          <a:bodyPr/>
          <a:lstStyle/>
          <a:p>
            <a:pPr eaLnBrk="1" hangingPunct="1">
              <a:lnSpc>
                <a:spcPct val="90000"/>
              </a:lnSpc>
              <a:buFont typeface="Wingdings" pitchFamily="2" charset="2"/>
              <a:buNone/>
            </a:pPr>
            <a:r>
              <a:rPr lang="zh-CN" altLang="en-US" b="1" smtClean="0">
                <a:solidFill>
                  <a:srgbClr val="001212"/>
                </a:solidFill>
                <a:latin typeface="Times New Roman" pitchFamily="18" charset="0"/>
                <a:ea typeface="楷体_GB2312" pitchFamily="49" charset="-122"/>
              </a:rPr>
              <a:t>定义</a:t>
            </a:r>
            <a:r>
              <a:rPr lang="en-US" altLang="zh-CN" b="1" smtClean="0">
                <a:solidFill>
                  <a:srgbClr val="001212"/>
                </a:solidFill>
                <a:latin typeface="Times New Roman" pitchFamily="18" charset="0"/>
                <a:ea typeface="楷体_GB2312" pitchFamily="49" charset="-122"/>
              </a:rPr>
              <a:t>2.2 </a:t>
            </a:r>
            <a:r>
              <a:rPr lang="zh-CN" altLang="en-US" b="1" smtClean="0">
                <a:solidFill>
                  <a:srgbClr val="001212"/>
                </a:solidFill>
                <a:latin typeface="Times New Roman" pitchFamily="18" charset="0"/>
                <a:ea typeface="楷体_GB2312" pitchFamily="49" charset="-122"/>
              </a:rPr>
              <a:t>设</a:t>
            </a:r>
            <a:r>
              <a:rPr lang="en-US" altLang="zh-CN" b="1" smtClean="0">
                <a:solidFill>
                  <a:srgbClr val="001212"/>
                </a:solidFill>
                <a:latin typeface="Times New Roman" pitchFamily="18" charset="0"/>
                <a:ea typeface="楷体_GB2312" pitchFamily="49" charset="-122"/>
              </a:rPr>
              <a:t>f(n)</a:t>
            </a:r>
            <a:r>
              <a:rPr lang="zh-CN" altLang="en-US" b="1" smtClean="0">
                <a:solidFill>
                  <a:srgbClr val="001212"/>
                </a:solidFill>
                <a:latin typeface="Times New Roman" pitchFamily="18" charset="0"/>
                <a:ea typeface="楷体_GB2312" pitchFamily="49" charset="-122"/>
              </a:rPr>
              <a:t>和</a:t>
            </a:r>
            <a:r>
              <a:rPr lang="en-US" altLang="zh-CN" b="1" smtClean="0">
                <a:solidFill>
                  <a:srgbClr val="001212"/>
                </a:solidFill>
                <a:latin typeface="Times New Roman" pitchFamily="18" charset="0"/>
                <a:ea typeface="楷体_GB2312" pitchFamily="49" charset="-122"/>
              </a:rPr>
              <a:t>g(n)</a:t>
            </a:r>
            <a:r>
              <a:rPr lang="zh-CN" altLang="en-US" b="1" smtClean="0">
                <a:solidFill>
                  <a:srgbClr val="001212"/>
                </a:solidFill>
                <a:latin typeface="Times New Roman" pitchFamily="18" charset="0"/>
                <a:ea typeface="楷体_GB2312" pitchFamily="49" charset="-122"/>
              </a:rPr>
              <a:t>是正整数集到正实数集上的函数，定义：</a:t>
            </a:r>
          </a:p>
          <a:p>
            <a:pPr eaLnBrk="1" hangingPunct="1">
              <a:lnSpc>
                <a:spcPct val="90000"/>
              </a:lnSpc>
              <a:buFont typeface="Wingdings" pitchFamily="2" charset="2"/>
              <a:buNone/>
            </a:pPr>
            <a:r>
              <a:rPr lang="zh-CN" altLang="en-US" sz="2800" b="1" smtClean="0">
                <a:solidFill>
                  <a:srgbClr val="001212"/>
                </a:solidFill>
                <a:latin typeface="Times New Roman" pitchFamily="18" charset="0"/>
                <a:ea typeface="楷体_GB2312" pitchFamily="49" charset="-122"/>
              </a:rPr>
              <a:t>（</a:t>
            </a:r>
            <a:r>
              <a:rPr lang="en-US" altLang="zh-CN" sz="2800" b="1" smtClean="0">
                <a:solidFill>
                  <a:srgbClr val="001212"/>
                </a:solidFill>
                <a:latin typeface="Times New Roman" pitchFamily="18" charset="0"/>
                <a:ea typeface="楷体_GB2312" pitchFamily="49" charset="-122"/>
              </a:rPr>
              <a:t>1</a:t>
            </a:r>
            <a:r>
              <a:rPr lang="zh-CN" altLang="en-US" sz="2800" b="1" smtClean="0">
                <a:solidFill>
                  <a:srgbClr val="001212"/>
                </a:solidFill>
                <a:latin typeface="Times New Roman" pitchFamily="18" charset="0"/>
                <a:ea typeface="楷体_GB2312" pitchFamily="49" charset="-122"/>
              </a:rPr>
              <a:t>）称</a:t>
            </a:r>
            <a:r>
              <a:rPr lang="en-US" altLang="zh-CN" sz="2800" b="1" smtClean="0">
                <a:solidFill>
                  <a:srgbClr val="001212"/>
                </a:solidFill>
                <a:latin typeface="Times New Roman" pitchFamily="18" charset="0"/>
                <a:ea typeface="楷体_GB2312" pitchFamily="49" charset="-122"/>
              </a:rPr>
              <a:t>g(n)</a:t>
            </a:r>
            <a:r>
              <a:rPr lang="zh-CN" altLang="en-US" sz="2800" b="1" smtClean="0">
                <a:solidFill>
                  <a:srgbClr val="001212"/>
                </a:solidFill>
                <a:latin typeface="Times New Roman" pitchFamily="18" charset="0"/>
                <a:ea typeface="楷体_GB2312" pitchFamily="49" charset="-122"/>
              </a:rPr>
              <a:t>的阶至少为</a:t>
            </a:r>
            <a:r>
              <a:rPr lang="en-US" altLang="zh-CN" sz="2800" b="1" smtClean="0">
                <a:solidFill>
                  <a:srgbClr val="001212"/>
                </a:solidFill>
                <a:latin typeface="Times New Roman" pitchFamily="18" charset="0"/>
                <a:ea typeface="楷体_GB2312" pitchFamily="49" charset="-122"/>
              </a:rPr>
              <a:t>f(n)</a:t>
            </a:r>
            <a:r>
              <a:rPr lang="zh-CN" altLang="en-US" sz="2800" b="1" smtClean="0">
                <a:solidFill>
                  <a:srgbClr val="001212"/>
                </a:solidFill>
                <a:latin typeface="Times New Roman" pitchFamily="18" charset="0"/>
                <a:ea typeface="楷体_GB2312" pitchFamily="49" charset="-122"/>
              </a:rPr>
              <a:t>，当且仅当存在一个正常数</a:t>
            </a:r>
            <a:r>
              <a:rPr lang="en-US" altLang="zh-CN" sz="2800" b="1" smtClean="0">
                <a:solidFill>
                  <a:srgbClr val="001212"/>
                </a:solidFill>
                <a:latin typeface="Times New Roman" pitchFamily="18" charset="0"/>
                <a:ea typeface="楷体_GB2312" pitchFamily="49" charset="-122"/>
              </a:rPr>
              <a:t>C</a:t>
            </a:r>
            <a:r>
              <a:rPr lang="zh-CN" altLang="en-US" sz="2800" b="1" smtClean="0">
                <a:solidFill>
                  <a:srgbClr val="001212"/>
                </a:solidFill>
                <a:latin typeface="Times New Roman" pitchFamily="18" charset="0"/>
                <a:ea typeface="楷体_GB2312" pitchFamily="49" charset="-122"/>
              </a:rPr>
              <a:t>和</a:t>
            </a:r>
            <a:r>
              <a:rPr lang="en-US" altLang="zh-CN" sz="2800" b="1" smtClean="0">
                <a:solidFill>
                  <a:srgbClr val="001212"/>
                </a:solidFill>
                <a:latin typeface="Times New Roman" pitchFamily="18" charset="0"/>
                <a:ea typeface="楷体_GB2312" pitchFamily="49" charset="-122"/>
              </a:rPr>
              <a:t>n</a:t>
            </a:r>
            <a:r>
              <a:rPr lang="en-US" altLang="zh-CN" sz="2800" b="1" baseline="-25000" smtClean="0">
                <a:solidFill>
                  <a:srgbClr val="001212"/>
                </a:solidFill>
                <a:latin typeface="Times New Roman" pitchFamily="18" charset="0"/>
                <a:ea typeface="楷体_GB2312" pitchFamily="49" charset="-122"/>
              </a:rPr>
              <a:t>0</a:t>
            </a:r>
            <a:r>
              <a:rPr lang="zh-CN" altLang="en-US" sz="2800" b="1" smtClean="0">
                <a:solidFill>
                  <a:srgbClr val="001212"/>
                </a:solidFill>
                <a:latin typeface="Times New Roman" pitchFamily="18" charset="0"/>
                <a:ea typeface="楷体_GB2312" pitchFamily="49" charset="-122"/>
              </a:rPr>
              <a:t>，使得对任意的</a:t>
            </a:r>
            <a:r>
              <a:rPr lang="en-US" altLang="zh-CN" sz="2800" b="1" smtClean="0">
                <a:solidFill>
                  <a:srgbClr val="001212"/>
                </a:solidFill>
                <a:latin typeface="Times New Roman" pitchFamily="18" charset="0"/>
                <a:ea typeface="楷体_GB2312" pitchFamily="49" charset="-122"/>
              </a:rPr>
              <a:t>n≥n</a:t>
            </a:r>
            <a:r>
              <a:rPr lang="en-US" altLang="zh-CN" sz="2800" b="1" baseline="-25000" smtClean="0">
                <a:solidFill>
                  <a:srgbClr val="001212"/>
                </a:solidFill>
                <a:latin typeface="Times New Roman" pitchFamily="18" charset="0"/>
                <a:ea typeface="楷体_GB2312" pitchFamily="49" charset="-122"/>
              </a:rPr>
              <a:t>0</a:t>
            </a:r>
            <a:r>
              <a:rPr lang="zh-CN" altLang="en-US" sz="2800" b="1" smtClean="0">
                <a:solidFill>
                  <a:srgbClr val="001212"/>
                </a:solidFill>
                <a:latin typeface="Times New Roman" pitchFamily="18" charset="0"/>
                <a:ea typeface="楷体_GB2312" pitchFamily="49" charset="-122"/>
              </a:rPr>
              <a:t>，有</a:t>
            </a:r>
            <a:r>
              <a:rPr lang="en-US" altLang="zh-CN" sz="2800" b="1" smtClean="0">
                <a:solidFill>
                  <a:srgbClr val="001212"/>
                </a:solidFill>
                <a:latin typeface="Times New Roman" pitchFamily="18" charset="0"/>
                <a:ea typeface="楷体_GB2312" pitchFamily="49" charset="-122"/>
              </a:rPr>
              <a:t>g(n) ≥ C f(n)</a:t>
            </a:r>
          </a:p>
          <a:p>
            <a:pPr eaLnBrk="1" hangingPunct="1">
              <a:lnSpc>
                <a:spcPct val="90000"/>
              </a:lnSpc>
              <a:buFont typeface="Wingdings" pitchFamily="2" charset="2"/>
              <a:buNone/>
            </a:pPr>
            <a:r>
              <a:rPr lang="en-US" altLang="zh-CN" sz="2800" b="1" smtClean="0">
                <a:solidFill>
                  <a:srgbClr val="001212"/>
                </a:solidFill>
                <a:latin typeface="Times New Roman" pitchFamily="18" charset="0"/>
                <a:ea typeface="楷体_GB2312" pitchFamily="49" charset="-122"/>
              </a:rPr>
              <a:t>              </a:t>
            </a:r>
            <a:r>
              <a:rPr lang="zh-CN" altLang="en-US" sz="2800" b="1" smtClean="0">
                <a:solidFill>
                  <a:srgbClr val="001212"/>
                </a:solidFill>
                <a:latin typeface="Times New Roman" pitchFamily="18" charset="0"/>
                <a:ea typeface="楷体_GB2312" pitchFamily="49" charset="-122"/>
              </a:rPr>
              <a:t>记  </a:t>
            </a:r>
            <a:r>
              <a:rPr lang="en-US" altLang="zh-CN" sz="2800" b="1" smtClean="0">
                <a:solidFill>
                  <a:srgbClr val="001212"/>
                </a:solidFill>
                <a:latin typeface="Times New Roman" pitchFamily="18" charset="0"/>
                <a:ea typeface="楷体_GB2312" pitchFamily="49" charset="-122"/>
              </a:rPr>
              <a:t>g(n)</a:t>
            </a:r>
            <a:r>
              <a:rPr lang="zh-CN" altLang="en-US" sz="2800" b="1" smtClean="0">
                <a:solidFill>
                  <a:srgbClr val="001212"/>
                </a:solidFill>
                <a:latin typeface="Times New Roman" pitchFamily="18" charset="0"/>
                <a:ea typeface="楷体_GB2312" pitchFamily="49" charset="-122"/>
              </a:rPr>
              <a:t>为 　</a:t>
            </a:r>
            <a:r>
              <a:rPr lang="en-US" altLang="zh-CN" sz="2800" b="1" smtClean="0">
                <a:solidFill>
                  <a:srgbClr val="001212"/>
                </a:solidFill>
                <a:latin typeface="Times New Roman" pitchFamily="18" charset="0"/>
                <a:ea typeface="楷体_GB2312" pitchFamily="49" charset="-122"/>
              </a:rPr>
              <a:t>(f(n))</a:t>
            </a:r>
          </a:p>
          <a:p>
            <a:pPr eaLnBrk="1" hangingPunct="1">
              <a:lnSpc>
                <a:spcPct val="90000"/>
              </a:lnSpc>
              <a:buFont typeface="Wingdings" pitchFamily="2" charset="2"/>
              <a:buNone/>
            </a:pPr>
            <a:r>
              <a:rPr lang="zh-CN" altLang="en-US" sz="2800" b="1" smtClean="0">
                <a:solidFill>
                  <a:srgbClr val="001212"/>
                </a:solidFill>
                <a:latin typeface="Times New Roman" pitchFamily="18" charset="0"/>
                <a:ea typeface="楷体_GB2312" pitchFamily="49" charset="-122"/>
              </a:rPr>
              <a:t>（</a:t>
            </a:r>
            <a:r>
              <a:rPr lang="en-US" altLang="zh-CN" sz="2800" b="1" smtClean="0">
                <a:solidFill>
                  <a:srgbClr val="001212"/>
                </a:solidFill>
                <a:latin typeface="Times New Roman" pitchFamily="18" charset="0"/>
                <a:ea typeface="楷体_GB2312" pitchFamily="49" charset="-122"/>
              </a:rPr>
              <a:t>2</a:t>
            </a:r>
            <a:r>
              <a:rPr lang="zh-CN" altLang="en-US" sz="2800" b="1" smtClean="0">
                <a:solidFill>
                  <a:srgbClr val="001212"/>
                </a:solidFill>
                <a:latin typeface="Times New Roman" pitchFamily="18" charset="0"/>
                <a:ea typeface="楷体_GB2312" pitchFamily="49" charset="-122"/>
              </a:rPr>
              <a:t>）称</a:t>
            </a:r>
            <a:r>
              <a:rPr lang="en-US" altLang="zh-CN" sz="2800" b="1" smtClean="0">
                <a:solidFill>
                  <a:srgbClr val="001212"/>
                </a:solidFill>
                <a:latin typeface="Times New Roman" pitchFamily="18" charset="0"/>
                <a:ea typeface="楷体_GB2312" pitchFamily="49" charset="-122"/>
              </a:rPr>
              <a:t>g(n)</a:t>
            </a:r>
            <a:r>
              <a:rPr lang="zh-CN" altLang="en-US" sz="2800" b="1" smtClean="0">
                <a:solidFill>
                  <a:srgbClr val="001212"/>
                </a:solidFill>
                <a:latin typeface="Times New Roman" pitchFamily="18" charset="0"/>
                <a:ea typeface="楷体_GB2312" pitchFamily="49" charset="-122"/>
              </a:rPr>
              <a:t>的阶至多为</a:t>
            </a:r>
            <a:r>
              <a:rPr lang="en-US" altLang="zh-CN" sz="2800" b="1" smtClean="0">
                <a:solidFill>
                  <a:srgbClr val="001212"/>
                </a:solidFill>
                <a:latin typeface="Times New Roman" pitchFamily="18" charset="0"/>
                <a:ea typeface="楷体_GB2312" pitchFamily="49" charset="-122"/>
              </a:rPr>
              <a:t>f(n)</a:t>
            </a:r>
            <a:r>
              <a:rPr lang="zh-CN" altLang="en-US" sz="2800" b="1" smtClean="0">
                <a:solidFill>
                  <a:srgbClr val="001212"/>
                </a:solidFill>
                <a:latin typeface="Times New Roman" pitchFamily="18" charset="0"/>
                <a:ea typeface="楷体_GB2312" pitchFamily="49" charset="-122"/>
              </a:rPr>
              <a:t>，当且仅当存在一个正常数</a:t>
            </a:r>
            <a:r>
              <a:rPr lang="en-US" altLang="zh-CN" sz="2800" b="1" smtClean="0">
                <a:solidFill>
                  <a:srgbClr val="001212"/>
                </a:solidFill>
                <a:latin typeface="Times New Roman" pitchFamily="18" charset="0"/>
                <a:ea typeface="楷体_GB2312" pitchFamily="49" charset="-122"/>
              </a:rPr>
              <a:t>C</a:t>
            </a:r>
            <a:r>
              <a:rPr lang="zh-CN" altLang="en-US" sz="2800" b="1" smtClean="0">
                <a:solidFill>
                  <a:srgbClr val="001212"/>
                </a:solidFill>
                <a:latin typeface="Times New Roman" pitchFamily="18" charset="0"/>
                <a:ea typeface="楷体_GB2312" pitchFamily="49" charset="-122"/>
              </a:rPr>
              <a:t>和</a:t>
            </a:r>
            <a:r>
              <a:rPr lang="en-US" altLang="zh-CN" sz="2800" b="1" smtClean="0">
                <a:solidFill>
                  <a:srgbClr val="001212"/>
                </a:solidFill>
                <a:latin typeface="Times New Roman" pitchFamily="18" charset="0"/>
                <a:ea typeface="楷体_GB2312" pitchFamily="49" charset="-122"/>
              </a:rPr>
              <a:t>n</a:t>
            </a:r>
            <a:r>
              <a:rPr lang="en-US" altLang="zh-CN" sz="2800" b="1" baseline="-25000" smtClean="0">
                <a:solidFill>
                  <a:srgbClr val="001212"/>
                </a:solidFill>
                <a:latin typeface="Times New Roman" pitchFamily="18" charset="0"/>
                <a:ea typeface="楷体_GB2312" pitchFamily="49" charset="-122"/>
              </a:rPr>
              <a:t>0</a:t>
            </a:r>
            <a:r>
              <a:rPr lang="zh-CN" altLang="en-US" sz="2800" b="1" smtClean="0">
                <a:solidFill>
                  <a:srgbClr val="001212"/>
                </a:solidFill>
                <a:latin typeface="Times New Roman" pitchFamily="18" charset="0"/>
                <a:ea typeface="楷体_GB2312" pitchFamily="49" charset="-122"/>
              </a:rPr>
              <a:t>，使得对任意的</a:t>
            </a:r>
            <a:r>
              <a:rPr lang="en-US" altLang="zh-CN" sz="2800" b="1" smtClean="0">
                <a:solidFill>
                  <a:srgbClr val="001212"/>
                </a:solidFill>
                <a:latin typeface="Times New Roman" pitchFamily="18" charset="0"/>
                <a:ea typeface="楷体_GB2312" pitchFamily="49" charset="-122"/>
              </a:rPr>
              <a:t>n≥n</a:t>
            </a:r>
            <a:r>
              <a:rPr lang="en-US" altLang="zh-CN" sz="2800" b="1" baseline="-25000" smtClean="0">
                <a:solidFill>
                  <a:srgbClr val="001212"/>
                </a:solidFill>
                <a:latin typeface="Times New Roman" pitchFamily="18" charset="0"/>
                <a:ea typeface="楷体_GB2312" pitchFamily="49" charset="-122"/>
              </a:rPr>
              <a:t>0</a:t>
            </a:r>
            <a:r>
              <a:rPr lang="zh-CN" altLang="en-US" sz="2800" b="1" smtClean="0">
                <a:solidFill>
                  <a:srgbClr val="001212"/>
                </a:solidFill>
                <a:latin typeface="Times New Roman" pitchFamily="18" charset="0"/>
                <a:ea typeface="楷体_GB2312" pitchFamily="49" charset="-122"/>
              </a:rPr>
              <a:t>，有</a:t>
            </a:r>
            <a:r>
              <a:rPr lang="en-US" altLang="zh-CN" sz="2800" b="1" smtClean="0">
                <a:solidFill>
                  <a:srgbClr val="001212"/>
                </a:solidFill>
                <a:latin typeface="Times New Roman" pitchFamily="18" charset="0"/>
                <a:ea typeface="楷体_GB2312" pitchFamily="49" charset="-122"/>
              </a:rPr>
              <a:t>g(n) ≤C f(n)</a:t>
            </a:r>
          </a:p>
          <a:p>
            <a:pPr eaLnBrk="1" hangingPunct="1">
              <a:lnSpc>
                <a:spcPct val="90000"/>
              </a:lnSpc>
              <a:buFont typeface="Wingdings" pitchFamily="2" charset="2"/>
              <a:buNone/>
            </a:pPr>
            <a:r>
              <a:rPr lang="en-US" altLang="zh-CN" sz="2800" b="1" smtClean="0">
                <a:solidFill>
                  <a:srgbClr val="001212"/>
                </a:solidFill>
                <a:latin typeface="Times New Roman" pitchFamily="18" charset="0"/>
                <a:ea typeface="楷体_GB2312" pitchFamily="49" charset="-122"/>
              </a:rPr>
              <a:t>              </a:t>
            </a:r>
            <a:r>
              <a:rPr lang="zh-CN" altLang="en-US" sz="2800" b="1" smtClean="0">
                <a:solidFill>
                  <a:srgbClr val="001212"/>
                </a:solidFill>
                <a:latin typeface="Times New Roman" pitchFamily="18" charset="0"/>
                <a:ea typeface="楷体_GB2312" pitchFamily="49" charset="-122"/>
              </a:rPr>
              <a:t>记  </a:t>
            </a:r>
            <a:r>
              <a:rPr lang="en-US" altLang="zh-CN" sz="2800" b="1" smtClean="0">
                <a:solidFill>
                  <a:srgbClr val="001212"/>
                </a:solidFill>
                <a:latin typeface="Times New Roman" pitchFamily="18" charset="0"/>
                <a:ea typeface="楷体_GB2312" pitchFamily="49" charset="-122"/>
              </a:rPr>
              <a:t>g(n)</a:t>
            </a:r>
            <a:r>
              <a:rPr lang="zh-CN" altLang="en-US" sz="2800" b="1" smtClean="0">
                <a:solidFill>
                  <a:srgbClr val="001212"/>
                </a:solidFill>
                <a:latin typeface="Times New Roman" pitchFamily="18" charset="0"/>
                <a:ea typeface="楷体_GB2312" pitchFamily="49" charset="-122"/>
              </a:rPr>
              <a:t>为 　</a:t>
            </a:r>
            <a:r>
              <a:rPr lang="en-US" altLang="zh-CN" sz="2800" b="1" smtClean="0">
                <a:solidFill>
                  <a:srgbClr val="001212"/>
                </a:solidFill>
                <a:latin typeface="Times New Roman" pitchFamily="18" charset="0"/>
                <a:ea typeface="楷体_GB2312" pitchFamily="49" charset="-122"/>
              </a:rPr>
              <a:t>(f(n))</a:t>
            </a:r>
          </a:p>
          <a:p>
            <a:pPr eaLnBrk="1" hangingPunct="1">
              <a:lnSpc>
                <a:spcPct val="90000"/>
              </a:lnSpc>
              <a:buFont typeface="Wingdings" pitchFamily="2" charset="2"/>
              <a:buNone/>
            </a:pPr>
            <a:r>
              <a:rPr lang="zh-CN" altLang="en-US" sz="2800" b="1" smtClean="0">
                <a:solidFill>
                  <a:srgbClr val="001212"/>
                </a:solidFill>
                <a:latin typeface="Times New Roman" pitchFamily="18" charset="0"/>
                <a:ea typeface="楷体_GB2312" pitchFamily="49" charset="-122"/>
              </a:rPr>
              <a:t>（ </a:t>
            </a:r>
            <a:r>
              <a:rPr lang="en-US" altLang="zh-CN" sz="2800" b="1" smtClean="0">
                <a:solidFill>
                  <a:srgbClr val="001212"/>
                </a:solidFill>
                <a:latin typeface="Times New Roman" pitchFamily="18" charset="0"/>
                <a:ea typeface="楷体_GB2312" pitchFamily="49" charset="-122"/>
              </a:rPr>
              <a:t>3</a:t>
            </a:r>
            <a:r>
              <a:rPr lang="zh-CN" altLang="en-US" sz="2800" b="1" smtClean="0">
                <a:solidFill>
                  <a:srgbClr val="001212"/>
                </a:solidFill>
                <a:latin typeface="Times New Roman" pitchFamily="18" charset="0"/>
                <a:ea typeface="楷体_GB2312" pitchFamily="49" charset="-122"/>
              </a:rPr>
              <a:t>）称</a:t>
            </a:r>
            <a:r>
              <a:rPr lang="en-US" altLang="zh-CN" sz="2800" b="1" smtClean="0">
                <a:solidFill>
                  <a:srgbClr val="001212"/>
                </a:solidFill>
                <a:latin typeface="Times New Roman" pitchFamily="18" charset="0"/>
                <a:ea typeface="楷体_GB2312" pitchFamily="49" charset="-122"/>
              </a:rPr>
              <a:t>g(n)</a:t>
            </a:r>
            <a:r>
              <a:rPr lang="zh-CN" altLang="en-US" sz="2800" b="1" smtClean="0">
                <a:solidFill>
                  <a:srgbClr val="001212"/>
                </a:solidFill>
                <a:latin typeface="Times New Roman" pitchFamily="18" charset="0"/>
                <a:ea typeface="楷体_GB2312" pitchFamily="49" charset="-122"/>
              </a:rPr>
              <a:t>的阶为</a:t>
            </a:r>
            <a:r>
              <a:rPr lang="en-US" altLang="zh-CN" sz="2800" b="1" smtClean="0">
                <a:solidFill>
                  <a:srgbClr val="001212"/>
                </a:solidFill>
                <a:latin typeface="Times New Roman" pitchFamily="18" charset="0"/>
                <a:ea typeface="楷体_GB2312" pitchFamily="49" charset="-122"/>
              </a:rPr>
              <a:t>f(n)</a:t>
            </a:r>
            <a:r>
              <a:rPr lang="zh-CN" altLang="en-US" sz="2800" b="1" smtClean="0">
                <a:solidFill>
                  <a:srgbClr val="001212"/>
                </a:solidFill>
                <a:latin typeface="Times New Roman" pitchFamily="18" charset="0"/>
                <a:ea typeface="楷体_GB2312" pitchFamily="49" charset="-122"/>
              </a:rPr>
              <a:t>，当且仅当存在正常数</a:t>
            </a:r>
            <a:r>
              <a:rPr lang="en-US" altLang="zh-CN" sz="2800" b="1" smtClean="0">
                <a:solidFill>
                  <a:srgbClr val="001212"/>
                </a:solidFill>
                <a:latin typeface="Times New Roman" pitchFamily="18" charset="0"/>
                <a:ea typeface="楷体_GB2312" pitchFamily="49" charset="-122"/>
              </a:rPr>
              <a:t>C</a:t>
            </a:r>
            <a:r>
              <a:rPr lang="en-US" altLang="zh-CN" sz="2800" b="1" baseline="-25000" smtClean="0">
                <a:solidFill>
                  <a:srgbClr val="001212"/>
                </a:solidFill>
                <a:latin typeface="Times New Roman" pitchFamily="18" charset="0"/>
                <a:ea typeface="楷体_GB2312" pitchFamily="49" charset="-122"/>
              </a:rPr>
              <a:t>1</a:t>
            </a:r>
            <a:r>
              <a:rPr lang="zh-CN" altLang="en-US" sz="2800" b="1" smtClean="0">
                <a:solidFill>
                  <a:srgbClr val="001212"/>
                </a:solidFill>
                <a:latin typeface="Times New Roman" pitchFamily="18" charset="0"/>
                <a:ea typeface="楷体_GB2312" pitchFamily="49" charset="-122"/>
              </a:rPr>
              <a:t>、</a:t>
            </a:r>
            <a:r>
              <a:rPr lang="en-US" altLang="zh-CN" sz="2800" b="1" smtClean="0">
                <a:solidFill>
                  <a:srgbClr val="001212"/>
                </a:solidFill>
                <a:latin typeface="Times New Roman" pitchFamily="18" charset="0"/>
                <a:ea typeface="楷体_GB2312" pitchFamily="49" charset="-122"/>
              </a:rPr>
              <a:t>C</a:t>
            </a:r>
            <a:r>
              <a:rPr lang="en-US" altLang="zh-CN" sz="2800" b="1" baseline="-25000" smtClean="0">
                <a:solidFill>
                  <a:srgbClr val="001212"/>
                </a:solidFill>
                <a:latin typeface="Times New Roman" pitchFamily="18" charset="0"/>
                <a:ea typeface="楷体_GB2312" pitchFamily="49" charset="-122"/>
              </a:rPr>
              <a:t>2</a:t>
            </a:r>
            <a:r>
              <a:rPr lang="zh-CN" altLang="en-US" sz="2800" b="1" smtClean="0">
                <a:solidFill>
                  <a:srgbClr val="001212"/>
                </a:solidFill>
                <a:latin typeface="Times New Roman" pitchFamily="18" charset="0"/>
                <a:ea typeface="楷体_GB2312" pitchFamily="49" charset="-122"/>
              </a:rPr>
              <a:t>和</a:t>
            </a:r>
            <a:r>
              <a:rPr lang="en-US" altLang="zh-CN" sz="2800" b="1" smtClean="0">
                <a:solidFill>
                  <a:srgbClr val="001212"/>
                </a:solidFill>
                <a:latin typeface="Times New Roman" pitchFamily="18" charset="0"/>
                <a:ea typeface="楷体_GB2312" pitchFamily="49" charset="-122"/>
              </a:rPr>
              <a:t>n</a:t>
            </a:r>
            <a:r>
              <a:rPr lang="en-US" altLang="zh-CN" sz="2800" b="1" baseline="-25000" smtClean="0">
                <a:solidFill>
                  <a:srgbClr val="001212"/>
                </a:solidFill>
                <a:latin typeface="Times New Roman" pitchFamily="18" charset="0"/>
                <a:ea typeface="楷体_GB2312" pitchFamily="49" charset="-122"/>
              </a:rPr>
              <a:t>0</a:t>
            </a:r>
            <a:r>
              <a:rPr lang="zh-CN" altLang="en-US" sz="2800" b="1" smtClean="0">
                <a:solidFill>
                  <a:srgbClr val="001212"/>
                </a:solidFill>
                <a:latin typeface="Times New Roman" pitchFamily="18" charset="0"/>
                <a:ea typeface="楷体_GB2312" pitchFamily="49" charset="-122"/>
              </a:rPr>
              <a:t>，使得对任意的</a:t>
            </a:r>
            <a:r>
              <a:rPr lang="en-US" altLang="zh-CN" sz="2800" b="1" smtClean="0">
                <a:solidFill>
                  <a:srgbClr val="001212"/>
                </a:solidFill>
                <a:latin typeface="Times New Roman" pitchFamily="18" charset="0"/>
                <a:ea typeface="楷体_GB2312" pitchFamily="49" charset="-122"/>
              </a:rPr>
              <a:t>n≥ n</a:t>
            </a:r>
            <a:r>
              <a:rPr lang="en-US" altLang="zh-CN" sz="2800" b="1" baseline="-25000" smtClean="0">
                <a:solidFill>
                  <a:srgbClr val="001212"/>
                </a:solidFill>
                <a:latin typeface="Times New Roman" pitchFamily="18" charset="0"/>
                <a:ea typeface="楷体_GB2312" pitchFamily="49" charset="-122"/>
              </a:rPr>
              <a:t>0</a:t>
            </a:r>
            <a:r>
              <a:rPr lang="zh-CN" altLang="en-US" sz="2800" b="1" smtClean="0">
                <a:solidFill>
                  <a:srgbClr val="001212"/>
                </a:solidFill>
                <a:latin typeface="Times New Roman" pitchFamily="18" charset="0"/>
                <a:ea typeface="楷体_GB2312" pitchFamily="49" charset="-122"/>
              </a:rPr>
              <a:t>，有</a:t>
            </a:r>
            <a:r>
              <a:rPr lang="en-US" altLang="zh-CN" sz="2800" b="1" smtClean="0">
                <a:solidFill>
                  <a:srgbClr val="001212"/>
                </a:solidFill>
                <a:latin typeface="Times New Roman" pitchFamily="18" charset="0"/>
                <a:ea typeface="楷体_GB2312" pitchFamily="49" charset="-122"/>
              </a:rPr>
              <a:t>C</a:t>
            </a:r>
            <a:r>
              <a:rPr lang="en-US" altLang="zh-CN" sz="2800" b="1" baseline="-25000" smtClean="0">
                <a:solidFill>
                  <a:srgbClr val="001212"/>
                </a:solidFill>
                <a:latin typeface="Times New Roman" pitchFamily="18" charset="0"/>
                <a:ea typeface="楷体_GB2312" pitchFamily="49" charset="-122"/>
              </a:rPr>
              <a:t>1</a:t>
            </a:r>
            <a:r>
              <a:rPr lang="en-US" altLang="zh-CN" sz="2800" b="1" smtClean="0">
                <a:solidFill>
                  <a:srgbClr val="001212"/>
                </a:solidFill>
                <a:latin typeface="Times New Roman" pitchFamily="18" charset="0"/>
                <a:ea typeface="楷体_GB2312" pitchFamily="49" charset="-122"/>
              </a:rPr>
              <a:t>f(n) ≤g(n)≤C</a:t>
            </a:r>
            <a:r>
              <a:rPr lang="en-US" altLang="zh-CN" sz="2800" b="1" baseline="-25000" smtClean="0">
                <a:solidFill>
                  <a:srgbClr val="001212"/>
                </a:solidFill>
                <a:latin typeface="Times New Roman" pitchFamily="18" charset="0"/>
                <a:ea typeface="楷体_GB2312" pitchFamily="49" charset="-122"/>
              </a:rPr>
              <a:t>2</a:t>
            </a:r>
            <a:r>
              <a:rPr lang="en-US" altLang="zh-CN" sz="2800" b="1" smtClean="0">
                <a:solidFill>
                  <a:srgbClr val="001212"/>
                </a:solidFill>
                <a:latin typeface="Times New Roman" pitchFamily="18" charset="0"/>
                <a:ea typeface="楷体_GB2312" pitchFamily="49" charset="-122"/>
              </a:rPr>
              <a:t>f(n)</a:t>
            </a:r>
          </a:p>
          <a:p>
            <a:pPr eaLnBrk="1" hangingPunct="1">
              <a:lnSpc>
                <a:spcPct val="150000"/>
              </a:lnSpc>
              <a:buFont typeface="Wingdings" pitchFamily="2" charset="2"/>
              <a:buNone/>
            </a:pPr>
            <a:r>
              <a:rPr lang="en-US" altLang="zh-CN" sz="2800" b="1" smtClean="0">
                <a:solidFill>
                  <a:srgbClr val="001212"/>
                </a:solidFill>
                <a:latin typeface="Times New Roman" pitchFamily="18" charset="0"/>
                <a:ea typeface="楷体_GB2312" pitchFamily="49" charset="-122"/>
              </a:rPr>
              <a:t>              </a:t>
            </a:r>
            <a:r>
              <a:rPr lang="zh-CN" altLang="en-US" sz="2800" b="1" smtClean="0">
                <a:solidFill>
                  <a:srgbClr val="001212"/>
                </a:solidFill>
                <a:latin typeface="Times New Roman" pitchFamily="18" charset="0"/>
                <a:ea typeface="楷体_GB2312" pitchFamily="49" charset="-122"/>
              </a:rPr>
              <a:t>记  </a:t>
            </a:r>
            <a:r>
              <a:rPr lang="en-US" altLang="zh-CN" sz="2800" b="1" smtClean="0">
                <a:solidFill>
                  <a:srgbClr val="001212"/>
                </a:solidFill>
                <a:latin typeface="Times New Roman" pitchFamily="18" charset="0"/>
                <a:ea typeface="楷体_GB2312" pitchFamily="49" charset="-122"/>
              </a:rPr>
              <a:t>g(n)</a:t>
            </a:r>
            <a:r>
              <a:rPr lang="zh-CN" altLang="en-US" sz="2800" b="1" smtClean="0">
                <a:solidFill>
                  <a:srgbClr val="001212"/>
                </a:solidFill>
                <a:latin typeface="Times New Roman" pitchFamily="18" charset="0"/>
                <a:ea typeface="楷体_GB2312" pitchFamily="49" charset="-122"/>
              </a:rPr>
              <a:t>为 　</a:t>
            </a:r>
            <a:r>
              <a:rPr lang="en-US" altLang="zh-CN" sz="2800" b="1" smtClean="0">
                <a:solidFill>
                  <a:srgbClr val="001212"/>
                </a:solidFill>
                <a:latin typeface="Times New Roman" pitchFamily="18" charset="0"/>
                <a:ea typeface="楷体_GB2312" pitchFamily="49" charset="-122"/>
              </a:rPr>
              <a:t>(f(n))</a:t>
            </a:r>
            <a:r>
              <a:rPr lang="zh-CN" altLang="en-US" sz="2800" b="1" smtClean="0">
                <a:solidFill>
                  <a:srgbClr val="001212"/>
                </a:solidFill>
                <a:latin typeface="Times New Roman" pitchFamily="18" charset="0"/>
                <a:ea typeface="楷体_GB2312" pitchFamily="49" charset="-122"/>
              </a:rPr>
              <a:t>　</a:t>
            </a:r>
          </a:p>
        </p:txBody>
      </p:sp>
      <p:graphicFrame>
        <p:nvGraphicFramePr>
          <p:cNvPr id="131075" name="Object 3"/>
          <p:cNvGraphicFramePr>
            <a:graphicFrameLocks noChangeAspect="1"/>
          </p:cNvGraphicFramePr>
          <p:nvPr>
            <p:extLst>
              <p:ext uri="{D42A27DB-BD31-4B8C-83A1-F6EECF244321}">
                <p14:modId xmlns:p14="http://schemas.microsoft.com/office/powerpoint/2010/main" val="618101559"/>
              </p:ext>
            </p:extLst>
          </p:nvPr>
        </p:nvGraphicFramePr>
        <p:xfrm>
          <a:off x="2987824" y="2060848"/>
          <a:ext cx="277813" cy="287338"/>
        </p:xfrm>
        <a:graphic>
          <a:graphicData uri="http://schemas.openxmlformats.org/presentationml/2006/ole">
            <mc:AlternateContent xmlns:mc="http://schemas.openxmlformats.org/markup-compatibility/2006">
              <mc:Choice xmlns:v="urn:schemas-microsoft-com:vml" Requires="v">
                <p:oleObj spid="_x0000_s131201" name="Equation" r:id="rId4" imgW="330057" imgH="317362" progId="Equation.3">
                  <p:embed/>
                </p:oleObj>
              </mc:Choice>
              <mc:Fallback>
                <p:oleObj name="Equation" r:id="rId4" imgW="330057" imgH="317362"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2060848"/>
                        <a:ext cx="277813"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76" name="Object 4"/>
          <p:cNvGraphicFramePr>
            <a:graphicFrameLocks noChangeAspect="1"/>
          </p:cNvGraphicFramePr>
          <p:nvPr>
            <p:extLst>
              <p:ext uri="{D42A27DB-BD31-4B8C-83A1-F6EECF244321}">
                <p14:modId xmlns:p14="http://schemas.microsoft.com/office/powerpoint/2010/main" val="879479936"/>
              </p:ext>
            </p:extLst>
          </p:nvPr>
        </p:nvGraphicFramePr>
        <p:xfrm flipH="1" flipV="1">
          <a:off x="2914477" y="3356992"/>
          <a:ext cx="433387" cy="328613"/>
        </p:xfrm>
        <a:graphic>
          <a:graphicData uri="http://schemas.openxmlformats.org/presentationml/2006/ole">
            <mc:AlternateContent xmlns:mc="http://schemas.openxmlformats.org/markup-compatibility/2006">
              <mc:Choice xmlns:v="urn:schemas-microsoft-com:vml" Requires="v">
                <p:oleObj spid="_x0000_s131202" name="Equation" r:id="rId6" imgW="304668" imgH="330057" progId="Equation.3">
                  <p:embed/>
                </p:oleObj>
              </mc:Choice>
              <mc:Fallback>
                <p:oleObj name="Equation" r:id="rId6" imgW="304668" imgH="330057"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2914477" y="3356992"/>
                        <a:ext cx="433387"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77" name="Object 5"/>
          <p:cNvGraphicFramePr>
            <a:graphicFrameLocks noChangeAspect="1"/>
          </p:cNvGraphicFramePr>
          <p:nvPr>
            <p:extLst>
              <p:ext uri="{D42A27DB-BD31-4B8C-83A1-F6EECF244321}">
                <p14:modId xmlns:p14="http://schemas.microsoft.com/office/powerpoint/2010/main" val="1504831989"/>
              </p:ext>
            </p:extLst>
          </p:nvPr>
        </p:nvGraphicFramePr>
        <p:xfrm>
          <a:off x="2987502" y="4869160"/>
          <a:ext cx="360362" cy="381000"/>
        </p:xfrm>
        <a:graphic>
          <a:graphicData uri="http://schemas.openxmlformats.org/presentationml/2006/ole">
            <mc:AlternateContent xmlns:mc="http://schemas.openxmlformats.org/markup-compatibility/2006">
              <mc:Choice xmlns:v="urn:schemas-microsoft-com:vml" Requires="v">
                <p:oleObj spid="_x0000_s131203" name="Equation" r:id="rId8" imgW="317362" imgH="330057" progId="Equation.3">
                  <p:embed/>
                </p:oleObj>
              </mc:Choice>
              <mc:Fallback>
                <p:oleObj name="Equation" r:id="rId8" imgW="317362" imgH="330057"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502" y="4869160"/>
                        <a:ext cx="36036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5682" name="Rectangle 2"/>
          <p:cNvSpPr>
            <a:spLocks noGrp="1" noRot="1" noChangeArrowheads="1"/>
          </p:cNvSpPr>
          <p:nvPr>
            <p:ph type="body" idx="4294967295"/>
          </p:nvPr>
        </p:nvSpPr>
        <p:spPr>
          <a:xfrm>
            <a:off x="519113" y="1196975"/>
            <a:ext cx="8318500" cy="3419475"/>
          </a:xfrm>
        </p:spPr>
        <p:txBody>
          <a:bodyPr/>
          <a:lstStyle/>
          <a:p>
            <a:pPr marL="0" indent="0" algn="just" eaLnBrk="1" hangingPunct="1">
              <a:lnSpc>
                <a:spcPct val="120000"/>
              </a:lnSpc>
              <a:spcBef>
                <a:spcPts val="0"/>
              </a:spcBef>
              <a:buFont typeface="Wingdings" pitchFamily="2" charset="2"/>
              <a:buNone/>
              <a:defRPr/>
            </a:pPr>
            <a:r>
              <a:rPr lang="zh-CN" altLang="en-US" sz="2900" b="1" dirty="0">
                <a:solidFill>
                  <a:srgbClr val="3333FF"/>
                </a:solidFill>
                <a:latin typeface="Times New Roman" pitchFamily="18" charset="0"/>
              </a:rPr>
              <a:t>定义 </a:t>
            </a:r>
            <a:r>
              <a:rPr lang="zh-CN" altLang="en-US" sz="2900" b="1" dirty="0">
                <a:solidFill>
                  <a:srgbClr val="FFFF00"/>
                </a:solidFill>
                <a:latin typeface="Times New Roman" pitchFamily="18" charset="0"/>
              </a:rPr>
              <a:t> </a:t>
            </a:r>
            <a:r>
              <a:rPr lang="zh-CN" altLang="en-US" sz="2900" b="1" dirty="0" smtClean="0">
                <a:latin typeface="Times New Roman" pitchFamily="18" charset="0"/>
              </a:rPr>
              <a:t>设 </a:t>
            </a:r>
            <a:r>
              <a:rPr lang="en-US" altLang="zh-CN" sz="2900" b="1" i="1" dirty="0" smtClean="0">
                <a:latin typeface="Times New Roman" pitchFamily="18" charset="0"/>
              </a:rPr>
              <a:t>f</a:t>
            </a:r>
            <a:r>
              <a:rPr lang="en-US" altLang="zh-CN" sz="2900" b="1" dirty="0" smtClean="0">
                <a:latin typeface="Times New Roman" pitchFamily="18" charset="0"/>
              </a:rPr>
              <a:t>(</a:t>
            </a:r>
            <a:r>
              <a:rPr lang="en-US" altLang="zh-CN" sz="2900" b="1" i="1" dirty="0" smtClean="0">
                <a:latin typeface="Times New Roman" pitchFamily="18" charset="0"/>
              </a:rPr>
              <a:t>n</a:t>
            </a:r>
            <a:r>
              <a:rPr lang="en-US" altLang="zh-CN" sz="2900" b="1" dirty="0">
                <a:latin typeface="Times New Roman" pitchFamily="18" charset="0"/>
              </a:rPr>
              <a:t>)</a:t>
            </a:r>
            <a:r>
              <a:rPr lang="zh-CN" altLang="en-US" sz="2900" b="1" dirty="0">
                <a:latin typeface="Times New Roman" pitchFamily="18" charset="0"/>
              </a:rPr>
              <a:t>和</a:t>
            </a:r>
            <a:r>
              <a:rPr lang="en-US" altLang="zh-CN" sz="2900" b="1" i="1" dirty="0">
                <a:latin typeface="Times New Roman" pitchFamily="18" charset="0"/>
              </a:rPr>
              <a:t>g</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a:t>
            </a:r>
            <a:r>
              <a:rPr lang="zh-CN" altLang="en-US" sz="2900" b="1" dirty="0">
                <a:latin typeface="Times New Roman" pitchFamily="18" charset="0"/>
              </a:rPr>
              <a:t>是正整数集到正实数集上的函数，</a:t>
            </a:r>
            <a:r>
              <a:rPr lang="zh-CN" altLang="en-US" sz="2900" b="1" dirty="0" smtClean="0">
                <a:latin typeface="Times New Roman" pitchFamily="18" charset="0"/>
              </a:rPr>
              <a:t>称 </a:t>
            </a:r>
            <a:r>
              <a:rPr lang="en-US" altLang="zh-CN" sz="2900" b="1" dirty="0">
                <a:solidFill>
                  <a:srgbClr val="3333FF"/>
                </a:solidFill>
                <a:latin typeface="Times New Roman" pitchFamily="18" charset="0"/>
              </a:rPr>
              <a:t>f (n) </a:t>
            </a:r>
            <a:r>
              <a:rPr lang="zh-CN" altLang="en-US" sz="2900" b="1" dirty="0">
                <a:solidFill>
                  <a:srgbClr val="3333FF"/>
                </a:solidFill>
                <a:latin typeface="Times New Roman" pitchFamily="18" charset="0"/>
              </a:rPr>
              <a:t>是</a:t>
            </a:r>
            <a:r>
              <a:rPr lang="en-US" altLang="zh-CN" sz="2900" b="1" dirty="0">
                <a:solidFill>
                  <a:srgbClr val="3333FF"/>
                </a:solidFill>
                <a:latin typeface="Times New Roman" pitchFamily="18" charset="0"/>
              </a:rPr>
              <a:t> </a:t>
            </a:r>
            <a:r>
              <a:rPr lang="zh-CN" altLang="en-US" sz="2900" b="1" dirty="0">
                <a:solidFill>
                  <a:srgbClr val="3333FF"/>
                </a:solidFill>
                <a:latin typeface="Times New Roman" pitchFamily="18" charset="0"/>
                <a:sym typeface="Symbol" pitchFamily="18" charset="2"/>
              </a:rPr>
              <a:t></a:t>
            </a:r>
            <a:r>
              <a:rPr lang="en-US" altLang="zh-CN" sz="2900" b="1" dirty="0">
                <a:solidFill>
                  <a:srgbClr val="3333FF"/>
                </a:solidFill>
                <a:latin typeface="Times New Roman" pitchFamily="18" charset="0"/>
              </a:rPr>
              <a:t>( g(n)), </a:t>
            </a:r>
            <a:r>
              <a:rPr lang="zh-CN" altLang="en-US" sz="2900" b="1" dirty="0" smtClean="0">
                <a:latin typeface="Times New Roman" pitchFamily="18" charset="0"/>
              </a:rPr>
              <a:t>当且仅当</a:t>
            </a:r>
            <a:r>
              <a:rPr lang="zh-CN" altLang="en-US" sz="2900" b="1" dirty="0">
                <a:latin typeface="Times New Roman" pitchFamily="18" charset="0"/>
              </a:rPr>
              <a:t>存在正的常数 </a:t>
            </a:r>
            <a:r>
              <a:rPr lang="en-US" altLang="zh-CN" sz="2900" b="1" i="1" dirty="0">
                <a:latin typeface="Times New Roman" pitchFamily="18" charset="0"/>
              </a:rPr>
              <a:t>C </a:t>
            </a:r>
            <a:r>
              <a:rPr lang="zh-CN" altLang="en-US" sz="2900" b="1" dirty="0">
                <a:latin typeface="Times New Roman" pitchFamily="18" charset="0"/>
              </a:rPr>
              <a:t>和 </a:t>
            </a:r>
            <a:r>
              <a:rPr lang="en-US" altLang="zh-CN" sz="2900" b="1" i="1" dirty="0">
                <a:latin typeface="Times New Roman" pitchFamily="18" charset="0"/>
              </a:rPr>
              <a:t>n</a:t>
            </a:r>
            <a:r>
              <a:rPr lang="en-US" altLang="zh-CN" sz="2900" b="1" baseline="-25000" dirty="0">
                <a:latin typeface="Times New Roman" pitchFamily="18" charset="0"/>
              </a:rPr>
              <a:t>0</a:t>
            </a:r>
            <a:r>
              <a:rPr lang="zh-CN" altLang="en-US" sz="2900" b="1" dirty="0">
                <a:latin typeface="Times New Roman" pitchFamily="18" charset="0"/>
              </a:rPr>
              <a:t> </a:t>
            </a:r>
            <a:r>
              <a:rPr lang="en-US" altLang="zh-CN" sz="2900" b="1" dirty="0" smtClean="0">
                <a:latin typeface="Times New Roman" pitchFamily="18" charset="0"/>
              </a:rPr>
              <a:t>, </a:t>
            </a:r>
            <a:r>
              <a:rPr lang="zh-CN" altLang="en-US" sz="2900" b="1" dirty="0" smtClean="0">
                <a:latin typeface="Times New Roman" pitchFamily="18" charset="0"/>
              </a:rPr>
              <a:t>使得</a:t>
            </a:r>
            <a:r>
              <a:rPr lang="zh-CN" altLang="en-US" sz="2900" b="1" dirty="0">
                <a:latin typeface="Times New Roman" pitchFamily="18" charset="0"/>
              </a:rPr>
              <a:t>对任意的 </a:t>
            </a:r>
            <a:r>
              <a:rPr lang="en-US" altLang="zh-CN" sz="2900" b="1" i="1" dirty="0">
                <a:latin typeface="Times New Roman" pitchFamily="18" charset="0"/>
              </a:rPr>
              <a:t>n </a:t>
            </a:r>
            <a:r>
              <a:rPr lang="en-US" altLang="zh-CN" sz="2900" b="1" dirty="0">
                <a:latin typeface="Times New Roman" pitchFamily="18" charset="0"/>
                <a:sym typeface="Symbol" pitchFamily="18" charset="2"/>
              </a:rPr>
              <a:t> </a:t>
            </a:r>
            <a:r>
              <a:rPr lang="en-US" altLang="zh-CN" sz="2900" b="1" i="1" dirty="0">
                <a:latin typeface="Times New Roman" pitchFamily="18" charset="0"/>
              </a:rPr>
              <a:t>n</a:t>
            </a:r>
            <a:r>
              <a:rPr lang="en-US" altLang="zh-CN" sz="2900" b="1" baseline="-25000" dirty="0">
                <a:latin typeface="Times New Roman" pitchFamily="18" charset="0"/>
              </a:rPr>
              <a:t>0</a:t>
            </a:r>
            <a:r>
              <a:rPr lang="en-US" altLang="zh-CN" sz="2900" b="1" dirty="0">
                <a:latin typeface="Times New Roman" pitchFamily="18" charset="0"/>
              </a:rPr>
              <a:t> </a:t>
            </a:r>
            <a:r>
              <a:rPr lang="zh-CN" altLang="en-US" sz="2900" b="1" dirty="0">
                <a:latin typeface="Times New Roman" pitchFamily="18" charset="0"/>
              </a:rPr>
              <a:t>，有 </a:t>
            </a:r>
            <a:r>
              <a:rPr lang="en-US" altLang="zh-CN" sz="2900" b="1" i="1" dirty="0">
                <a:latin typeface="Times New Roman" pitchFamily="18" charset="0"/>
              </a:rPr>
              <a:t>f</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 </a:t>
            </a:r>
            <a:r>
              <a:rPr lang="en-US" altLang="zh-CN" sz="2900" b="1" dirty="0">
                <a:solidFill>
                  <a:srgbClr val="FF0000"/>
                </a:solidFill>
                <a:latin typeface="Times New Roman" pitchFamily="18" charset="0"/>
                <a:sym typeface="Symbol" pitchFamily="18" charset="2"/>
              </a:rPr>
              <a:t></a:t>
            </a:r>
            <a:r>
              <a:rPr lang="en-US" altLang="zh-CN" sz="2900" b="1" dirty="0">
                <a:latin typeface="Times New Roman" pitchFamily="18" charset="0"/>
              </a:rPr>
              <a:t> </a:t>
            </a:r>
            <a:r>
              <a:rPr lang="en-US" altLang="zh-CN" sz="2900" b="1" i="1" dirty="0">
                <a:latin typeface="Times New Roman" pitchFamily="18" charset="0"/>
              </a:rPr>
              <a:t>Cg</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 . </a:t>
            </a:r>
            <a:endParaRPr lang="en-US" altLang="zh-CN" sz="2900" b="1" dirty="0" smtClean="0">
              <a:latin typeface="Times New Roman" pitchFamily="18" charset="0"/>
            </a:endParaRPr>
          </a:p>
          <a:p>
            <a:pPr marL="0" indent="0" algn="just" eaLnBrk="1" hangingPunct="1">
              <a:lnSpc>
                <a:spcPct val="120000"/>
              </a:lnSpc>
              <a:spcBef>
                <a:spcPts val="0"/>
              </a:spcBef>
              <a:buFont typeface="Wingdings" pitchFamily="2" charset="2"/>
              <a:buNone/>
              <a:defRPr/>
            </a:pPr>
            <a:endParaRPr lang="zh-CN" altLang="en-US" sz="2900" b="1" dirty="0">
              <a:latin typeface="Times New Roman" pitchFamily="18" charset="0"/>
            </a:endParaRPr>
          </a:p>
          <a:p>
            <a:pPr marL="0" indent="0" algn="just" eaLnBrk="1" hangingPunct="1">
              <a:lnSpc>
                <a:spcPct val="120000"/>
              </a:lnSpc>
              <a:spcBef>
                <a:spcPts val="0"/>
              </a:spcBef>
              <a:buFont typeface="Wingdings" pitchFamily="2" charset="2"/>
              <a:buNone/>
              <a:defRPr/>
            </a:pPr>
            <a:r>
              <a:rPr lang="en-US" altLang="zh-CN" sz="2900" b="1" i="1" dirty="0" smtClean="0">
                <a:solidFill>
                  <a:srgbClr val="FFFF00"/>
                </a:solidFill>
                <a:latin typeface="Times New Roman" pitchFamily="18" charset="0"/>
              </a:rPr>
              <a:t> </a:t>
            </a:r>
            <a:r>
              <a:rPr lang="en-US" altLang="zh-CN" sz="2900" b="1" dirty="0">
                <a:solidFill>
                  <a:srgbClr val="3333FF"/>
                </a:solidFill>
                <a:latin typeface="Times New Roman" pitchFamily="18" charset="0"/>
              </a:rPr>
              <a:t>f(n) </a:t>
            </a:r>
            <a:r>
              <a:rPr lang="en-US" altLang="zh-CN" sz="2900" b="1" dirty="0">
                <a:solidFill>
                  <a:srgbClr val="3333FF"/>
                </a:solidFill>
                <a:latin typeface="Times New Roman" pitchFamily="18" charset="0"/>
                <a:sym typeface="Symbol"/>
              </a:rPr>
              <a:t> </a:t>
            </a:r>
            <a:r>
              <a:rPr lang="zh-CN" altLang="en-US" sz="2900" b="1" dirty="0">
                <a:solidFill>
                  <a:srgbClr val="3333FF"/>
                </a:solidFill>
                <a:latin typeface="Times New Roman" pitchFamily="18" charset="0"/>
                <a:sym typeface="Symbol" pitchFamily="18" charset="2"/>
              </a:rPr>
              <a:t></a:t>
            </a:r>
            <a:r>
              <a:rPr lang="en-US" altLang="zh-CN" sz="2900" b="1" dirty="0">
                <a:solidFill>
                  <a:srgbClr val="3333FF"/>
                </a:solidFill>
                <a:latin typeface="Times New Roman" pitchFamily="18" charset="0"/>
              </a:rPr>
              <a:t>( g(n))</a:t>
            </a:r>
            <a:r>
              <a:rPr lang="zh-CN" altLang="en-US" sz="2900" b="1" dirty="0">
                <a:solidFill>
                  <a:srgbClr val="3333FF"/>
                </a:solidFill>
                <a:latin typeface="Times New Roman" pitchFamily="18" charset="0"/>
              </a:rPr>
              <a:t> 的含义</a:t>
            </a:r>
            <a:r>
              <a:rPr lang="zh-CN" altLang="en-US" sz="2900" b="1" dirty="0" smtClean="0">
                <a:latin typeface="Times New Roman" pitchFamily="18" charset="0"/>
              </a:rPr>
              <a:t>是</a:t>
            </a:r>
            <a:r>
              <a:rPr lang="en-US" altLang="zh-CN" sz="2900" b="1" dirty="0">
                <a:latin typeface="Times New Roman" pitchFamily="18" charset="0"/>
              </a:rPr>
              <a:t> </a:t>
            </a:r>
            <a:r>
              <a:rPr lang="en-US" altLang="zh-CN" sz="2900" b="1" i="1" dirty="0" smtClean="0">
                <a:latin typeface="Times New Roman" pitchFamily="18" charset="0"/>
              </a:rPr>
              <a:t>f</a:t>
            </a:r>
            <a:r>
              <a:rPr lang="en-US" altLang="zh-CN" sz="2900" b="1" dirty="0" smtClean="0">
                <a:latin typeface="Times New Roman" pitchFamily="18" charset="0"/>
              </a:rPr>
              <a:t>(</a:t>
            </a:r>
            <a:r>
              <a:rPr lang="en-US" altLang="zh-CN" sz="2900" b="1" i="1" dirty="0" smtClean="0">
                <a:latin typeface="Times New Roman" pitchFamily="18" charset="0"/>
              </a:rPr>
              <a:t>n</a:t>
            </a:r>
            <a:r>
              <a:rPr lang="en-US" altLang="zh-CN" sz="2900" b="1" dirty="0">
                <a:latin typeface="Times New Roman" pitchFamily="18" charset="0"/>
              </a:rPr>
              <a:t>)</a:t>
            </a:r>
            <a:r>
              <a:rPr lang="zh-CN" altLang="en-US" sz="2900" b="1" dirty="0">
                <a:latin typeface="Times New Roman" pitchFamily="18" charset="0"/>
              </a:rPr>
              <a:t>的阶至少为 </a:t>
            </a:r>
            <a:r>
              <a:rPr lang="en-US" altLang="zh-CN" sz="2900" b="1" i="1" dirty="0">
                <a:latin typeface="Times New Roman" pitchFamily="18" charset="0"/>
              </a:rPr>
              <a:t>g</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smtClean="0">
                <a:latin typeface="Times New Roman" pitchFamily="18" charset="0"/>
              </a:rPr>
              <a:t>)</a:t>
            </a:r>
            <a:r>
              <a:rPr lang="zh-CN" altLang="en-US" sz="2900" b="1" dirty="0" smtClean="0">
                <a:latin typeface="Times New Roman" pitchFamily="18" charset="0"/>
              </a:rPr>
              <a:t>或 </a:t>
            </a:r>
            <a:r>
              <a:rPr lang="en-US" altLang="zh-CN" sz="2900" b="1" i="1" dirty="0" smtClean="0">
                <a:latin typeface="Times New Roman" pitchFamily="18" charset="0"/>
              </a:rPr>
              <a:t>f </a:t>
            </a:r>
            <a:r>
              <a:rPr lang="zh-CN" altLang="en-US" sz="2900" b="1" dirty="0">
                <a:latin typeface="Times New Roman" pitchFamily="18" charset="0"/>
              </a:rPr>
              <a:t>的增长速率不低于</a:t>
            </a:r>
            <a:r>
              <a:rPr lang="en-US" altLang="zh-CN" sz="2900" b="1" i="1" dirty="0" smtClean="0">
                <a:latin typeface="Times New Roman" pitchFamily="18" charset="0"/>
              </a:rPr>
              <a:t>g</a:t>
            </a:r>
            <a:r>
              <a:rPr lang="zh-CN" altLang="en-US" sz="2900" b="1" dirty="0">
                <a:latin typeface="Times New Roman" pitchFamily="18" charset="0"/>
              </a:rPr>
              <a:t> </a:t>
            </a:r>
            <a:r>
              <a:rPr lang="en-US" altLang="zh-CN" sz="2900" b="1" dirty="0" smtClean="0">
                <a:latin typeface="Times New Roman" pitchFamily="18" charset="0"/>
              </a:rPr>
              <a:t>.</a:t>
            </a:r>
            <a:endParaRPr lang="zh-CN" altLang="en-US" sz="2900" b="1" dirty="0">
              <a:latin typeface="Times New Roman" pitchFamily="18" charset="0"/>
            </a:endParaRPr>
          </a:p>
        </p:txBody>
      </p:sp>
      <p:sp>
        <p:nvSpPr>
          <p:cNvPr id="455685" name="Rectangle 5"/>
          <p:cNvSpPr>
            <a:spLocks noChangeArrowheads="1"/>
          </p:cNvSpPr>
          <p:nvPr/>
        </p:nvSpPr>
        <p:spPr bwMode="auto">
          <a:xfrm>
            <a:off x="4364038" y="3251200"/>
            <a:ext cx="241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kumimoji="1" lang="zh-CN" altLang="en-US"/>
              <a:t> </a:t>
            </a:r>
            <a:endParaRPr kumimoji="1" lang="zh-CN" altLang="en-US" b="1">
              <a:solidFill>
                <a:srgbClr val="FF33CC"/>
              </a:solidFill>
              <a:effectLst>
                <a:outerShdw blurRad="38100" dist="38100" dir="2700000" algn="tl">
                  <a:srgbClr val="000000"/>
                </a:outerShdw>
              </a:effectLst>
              <a:sym typeface="Symbol" pitchFamily="18" charset="2"/>
            </a:endParaRPr>
          </a:p>
        </p:txBody>
      </p:sp>
      <p:sp>
        <p:nvSpPr>
          <p:cNvPr id="93189" name="Text Box 6"/>
          <p:cNvSpPr txBox="1">
            <a:spLocks noChangeArrowheads="1"/>
          </p:cNvSpPr>
          <p:nvPr/>
        </p:nvSpPr>
        <p:spPr bwMode="auto">
          <a:xfrm>
            <a:off x="506413" y="339725"/>
            <a:ext cx="61198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eaLnBrk="1" hangingPunct="1"/>
            <a:r>
              <a:rPr lang="zh-CN" altLang="en-US" sz="3600" b="1" dirty="0">
                <a:solidFill>
                  <a:srgbClr val="3333FF"/>
                </a:solidFill>
                <a:ea typeface="宋体" charset="-122"/>
              </a:rPr>
              <a:t>大</a:t>
            </a:r>
            <a:r>
              <a:rPr lang="zh-CN" altLang="en-US" sz="3600" b="1" dirty="0">
                <a:solidFill>
                  <a:srgbClr val="3333FF"/>
                </a:solidFill>
                <a:ea typeface="宋体" charset="-122"/>
                <a:sym typeface="Symbol" pitchFamily="18" charset="2"/>
              </a:rPr>
              <a:t></a:t>
            </a:r>
            <a:r>
              <a:rPr lang="zh-CN" altLang="en-US" sz="3600" b="1" dirty="0">
                <a:solidFill>
                  <a:srgbClr val="3333FF"/>
                </a:solidFill>
                <a:ea typeface="宋体" charset="-122"/>
              </a:rPr>
              <a:t>表示法</a:t>
            </a:r>
          </a:p>
        </p:txBody>
      </p:sp>
      <p:sp>
        <p:nvSpPr>
          <p:cNvPr id="6" name="灯片编号占位符 5"/>
          <p:cNvSpPr txBox="1">
            <a:spLocks/>
          </p:cNvSpPr>
          <p:nvPr/>
        </p:nvSpPr>
        <p:spPr bwMode="auto">
          <a:xfrm>
            <a:off x="8686800" y="6510338"/>
            <a:ext cx="395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r" rtl="0" fontAlgn="base">
              <a:spcBef>
                <a:spcPct val="0"/>
              </a:spcBef>
              <a:spcAft>
                <a:spcPct val="0"/>
              </a:spcAft>
              <a:defRPr sz="1000" kern="1200">
                <a:solidFill>
                  <a:schemeClr val="tx1"/>
                </a:solidFill>
                <a:effectLst>
                  <a:outerShdw blurRad="38100" dist="38100" dir="2700000" algn="tl">
                    <a:srgbClr val="000000"/>
                  </a:outerShdw>
                </a:effectLst>
                <a:latin typeface="+mn-lt"/>
                <a:ea typeface="+mn-ea"/>
                <a:cs typeface="+mn-cs"/>
              </a:defRPr>
            </a:lvl1pPr>
            <a:lvl2pPr marL="4572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2pPr>
            <a:lvl3pPr marL="9144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3pPr>
            <a:lvl4pPr marL="13716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4pPr>
            <a:lvl5pPr marL="18288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ern="1200">
                <a:solidFill>
                  <a:schemeClr val="tx1"/>
                </a:solidFill>
                <a:latin typeface="Times New Roman" pitchFamily="18" charset="0"/>
                <a:ea typeface="楷体_GB2312" pitchFamily="49" charset="-122"/>
                <a:cs typeface="+mn-cs"/>
              </a:defRPr>
            </a:lvl9pPr>
          </a:lstStyle>
          <a:p>
            <a:pPr algn="ctr">
              <a:lnSpc>
                <a:spcPts val="1300"/>
              </a:lnSpc>
              <a:defRPr/>
            </a:pPr>
            <a:fld id="{EB3C899B-987F-4211-98D1-4508BB432401}" type="slidenum">
              <a:rPr lang="zh-CN" altLang="en-US" sz="1500" smtClean="0"/>
              <a:pPr algn="ctr">
                <a:lnSpc>
                  <a:spcPts val="1300"/>
                </a:lnSpc>
                <a:defRPr/>
              </a:pPr>
              <a:t>132</a:t>
            </a:fld>
            <a:endParaRPr lang="en-US" altLang="zh-CN" sz="1500" dirty="0"/>
          </a:p>
        </p:txBody>
      </p:sp>
    </p:spTree>
    <p:extLst>
      <p:ext uri="{BB962C8B-B14F-4D97-AF65-F5344CB8AC3E}">
        <p14:creationId xmlns:p14="http://schemas.microsoft.com/office/powerpoint/2010/main" val="1825000213"/>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body" idx="1"/>
          </p:nvPr>
        </p:nvSpPr>
        <p:spPr>
          <a:xfrm>
            <a:off x="304800" y="549275"/>
            <a:ext cx="8540750" cy="5473700"/>
          </a:xfrm>
        </p:spPr>
        <p:txBody>
          <a:bodyPr/>
          <a:lstStyle/>
          <a:p>
            <a:pPr eaLnBrk="1" hangingPunct="1">
              <a:defRPr/>
            </a:pPr>
            <a:r>
              <a:rPr lang="zh-CN" altLang="pt-BR" b="1" dirty="0">
                <a:solidFill>
                  <a:srgbClr val="3333FF"/>
                </a:solidFill>
                <a:latin typeface="Times New Roman" pitchFamily="18" charset="0"/>
              </a:rPr>
              <a:t>例</a:t>
            </a:r>
            <a:r>
              <a:rPr lang="pt-BR" altLang="zh-CN" b="1" dirty="0">
                <a:latin typeface="Times New Roman" pitchFamily="18" charset="0"/>
              </a:rPr>
              <a:t>  </a:t>
            </a:r>
            <a:r>
              <a:rPr lang="pt-BR" altLang="zh-CN" b="1" i="1" dirty="0" smtClean="0">
                <a:latin typeface="Times New Roman" pitchFamily="18" charset="0"/>
              </a:rPr>
              <a:t>f</a:t>
            </a:r>
            <a:r>
              <a:rPr lang="pt-BR" altLang="zh-CN" b="1" dirty="0" smtClean="0">
                <a:latin typeface="Times New Roman" pitchFamily="18" charset="0"/>
              </a:rPr>
              <a:t>(</a:t>
            </a:r>
            <a:r>
              <a:rPr lang="pt-BR" altLang="zh-CN" b="1" i="1" dirty="0" smtClean="0">
                <a:latin typeface="Times New Roman" pitchFamily="18" charset="0"/>
              </a:rPr>
              <a:t>n</a:t>
            </a:r>
            <a:r>
              <a:rPr lang="pt-BR" altLang="zh-CN" b="1" dirty="0" smtClean="0">
                <a:latin typeface="Times New Roman" pitchFamily="18" charset="0"/>
              </a:rPr>
              <a:t>)</a:t>
            </a:r>
            <a:r>
              <a:rPr lang="pt-BR" altLang="zh-CN" b="1" dirty="0" smtClean="0">
                <a:latin typeface="Times New Roman" pitchFamily="18" charset="0"/>
                <a:sym typeface="Symbol"/>
              </a:rPr>
              <a:t></a:t>
            </a:r>
            <a:r>
              <a:rPr lang="pt-BR" altLang="zh-CN" b="1" dirty="0" smtClean="0">
                <a:latin typeface="Times New Roman" pitchFamily="18" charset="0"/>
              </a:rPr>
              <a:t> 3log </a:t>
            </a:r>
            <a:r>
              <a:rPr lang="pt-BR" altLang="zh-CN" b="1" i="1" dirty="0" smtClean="0">
                <a:latin typeface="Times New Roman" pitchFamily="18" charset="0"/>
              </a:rPr>
              <a:t>n</a:t>
            </a:r>
            <a:r>
              <a:rPr lang="pt-BR" altLang="zh-CN" b="1" dirty="0" smtClean="0">
                <a:latin typeface="Times New Roman" pitchFamily="18" charset="0"/>
                <a:sym typeface="Symbol"/>
              </a:rPr>
              <a:t></a:t>
            </a:r>
            <a:r>
              <a:rPr lang="pt-BR" altLang="zh-CN" b="1" dirty="0" smtClean="0">
                <a:latin typeface="Times New Roman" pitchFamily="18" charset="0"/>
              </a:rPr>
              <a:t>loglog </a:t>
            </a:r>
            <a:r>
              <a:rPr lang="pt-BR" altLang="zh-CN" b="1" i="1" dirty="0">
                <a:latin typeface="Times New Roman" pitchFamily="18" charset="0"/>
              </a:rPr>
              <a:t>n</a:t>
            </a:r>
            <a:r>
              <a:rPr lang="pt-BR" altLang="zh-CN" b="1" dirty="0">
                <a:latin typeface="Times New Roman" pitchFamily="18" charset="0"/>
              </a:rPr>
              <a:t> </a:t>
            </a:r>
            <a:r>
              <a:rPr lang="zh-CN" altLang="pt-BR" b="1" dirty="0">
                <a:latin typeface="Times New Roman" pitchFamily="18" charset="0"/>
              </a:rPr>
              <a:t>证明 </a:t>
            </a:r>
            <a:r>
              <a:rPr lang="en-US" altLang="zh-CN" b="1" i="1" dirty="0" smtClean="0">
                <a:latin typeface="Times New Roman" pitchFamily="18" charset="0"/>
              </a:rPr>
              <a:t>f</a:t>
            </a:r>
            <a:r>
              <a:rPr lang="en-US" altLang="zh-CN" b="1" dirty="0" smtClean="0">
                <a:latin typeface="Times New Roman" pitchFamily="18" charset="0"/>
              </a:rPr>
              <a:t>(</a:t>
            </a:r>
            <a:r>
              <a:rPr lang="en-US" altLang="zh-CN" b="1" i="1" dirty="0" smtClean="0">
                <a:latin typeface="Times New Roman" pitchFamily="18" charset="0"/>
              </a:rPr>
              <a:t>n</a:t>
            </a:r>
            <a:r>
              <a:rPr lang="en-US" altLang="zh-CN" b="1" dirty="0" smtClean="0">
                <a:latin typeface="Times New Roman" pitchFamily="18" charset="0"/>
              </a:rPr>
              <a:t>)</a:t>
            </a:r>
            <a:r>
              <a:rPr lang="en-US" altLang="zh-CN" b="1" dirty="0" smtClean="0">
                <a:latin typeface="Times New Roman" pitchFamily="18" charset="0"/>
                <a:sym typeface="Symbol"/>
              </a:rPr>
              <a:t></a:t>
            </a:r>
            <a:r>
              <a:rPr lang="en-US" altLang="zh-CN" b="1" dirty="0" smtClean="0">
                <a:latin typeface="Times New Roman" pitchFamily="18" charset="0"/>
              </a:rPr>
              <a:t> </a:t>
            </a:r>
            <a:r>
              <a:rPr lang="zh-CN" altLang="en-US" b="1" dirty="0">
                <a:latin typeface="Times New Roman" pitchFamily="18" charset="0"/>
                <a:sym typeface="Symbol" pitchFamily="18" charset="2"/>
              </a:rPr>
              <a:t></a:t>
            </a:r>
            <a:r>
              <a:rPr lang="en-US" altLang="zh-CN" b="1" dirty="0">
                <a:latin typeface="Times New Roman" pitchFamily="18" charset="0"/>
              </a:rPr>
              <a:t>(</a:t>
            </a:r>
            <a:r>
              <a:rPr lang="pt-BR" altLang="zh-CN" b="1" dirty="0">
                <a:latin typeface="Times New Roman" pitchFamily="18" charset="0"/>
              </a:rPr>
              <a:t>log</a:t>
            </a:r>
            <a:r>
              <a:rPr lang="pt-BR" altLang="zh-CN" b="1" i="1" dirty="0">
                <a:latin typeface="Times New Roman" pitchFamily="18" charset="0"/>
              </a:rPr>
              <a:t>n</a:t>
            </a:r>
            <a:r>
              <a:rPr lang="pt-BR" altLang="zh-CN" b="1" dirty="0" smtClean="0">
                <a:latin typeface="Times New Roman" pitchFamily="18" charset="0"/>
              </a:rPr>
              <a:t>)</a:t>
            </a:r>
          </a:p>
          <a:p>
            <a:pPr eaLnBrk="1" hangingPunct="1">
              <a:defRPr/>
            </a:pPr>
            <a:r>
              <a:rPr lang="zh-CN" altLang="pt-BR" b="1" dirty="0" smtClean="0">
                <a:latin typeface="Times New Roman" pitchFamily="18" charset="0"/>
              </a:rPr>
              <a:t>证明：由大 </a:t>
            </a:r>
            <a:r>
              <a:rPr lang="zh-CN" altLang="en-US" b="1" dirty="0" smtClean="0">
                <a:latin typeface="Times New Roman" pitchFamily="18" charset="0"/>
                <a:sym typeface="Symbol" pitchFamily="18" charset="2"/>
              </a:rPr>
              <a:t>之</a:t>
            </a:r>
            <a:r>
              <a:rPr lang="zh-CN" altLang="pt-BR" b="1" dirty="0" smtClean="0">
                <a:latin typeface="Times New Roman" pitchFamily="18" charset="0"/>
              </a:rPr>
              <a:t>定义</a:t>
            </a:r>
            <a:r>
              <a:rPr lang="zh-CN" altLang="pt-BR" b="1" dirty="0">
                <a:latin typeface="Times New Roman" pitchFamily="18" charset="0"/>
              </a:rPr>
              <a:t>，存在</a:t>
            </a:r>
            <a:r>
              <a:rPr lang="pt-BR" altLang="zh-CN" b="1" i="1" dirty="0">
                <a:latin typeface="Times New Roman" pitchFamily="18" charset="0"/>
              </a:rPr>
              <a:t>C</a:t>
            </a:r>
            <a:r>
              <a:rPr lang="pt-BR" altLang="zh-CN" b="1" dirty="0">
                <a:latin typeface="Times New Roman" pitchFamily="18" charset="0"/>
              </a:rPr>
              <a:t> </a:t>
            </a:r>
            <a:r>
              <a:rPr lang="en-US" altLang="zh-CN" b="1" dirty="0">
                <a:latin typeface="Times New Roman" pitchFamily="18" charset="0"/>
                <a:sym typeface="Symbol" pitchFamily="18" charset="2"/>
              </a:rPr>
              <a:t></a:t>
            </a:r>
            <a:r>
              <a:rPr lang="en-US" altLang="zh-CN" b="1" dirty="0">
                <a:latin typeface="Times New Roman" pitchFamily="18" charset="0"/>
              </a:rPr>
              <a:t> </a:t>
            </a:r>
            <a:r>
              <a:rPr lang="pt-BR" altLang="zh-CN" b="1" dirty="0">
                <a:latin typeface="Times New Roman" pitchFamily="18" charset="0"/>
              </a:rPr>
              <a:t>3</a:t>
            </a:r>
            <a:r>
              <a:rPr lang="zh-CN" altLang="pt-BR" b="1" dirty="0">
                <a:latin typeface="Times New Roman" pitchFamily="18" charset="0"/>
              </a:rPr>
              <a:t>， </a:t>
            </a:r>
            <a:r>
              <a:rPr lang="en-US" altLang="zh-CN" b="1" i="1" dirty="0">
                <a:latin typeface="Times New Roman" pitchFamily="18" charset="0"/>
              </a:rPr>
              <a:t>n</a:t>
            </a:r>
            <a:r>
              <a:rPr lang="en-US" altLang="zh-CN" b="1" baseline="-25000" dirty="0">
                <a:latin typeface="Times New Roman" pitchFamily="18" charset="0"/>
              </a:rPr>
              <a:t>0</a:t>
            </a:r>
            <a:r>
              <a:rPr lang="pt-BR" altLang="zh-CN" b="1" dirty="0">
                <a:latin typeface="Times New Roman" pitchFamily="18" charset="0"/>
              </a:rPr>
              <a:t> </a:t>
            </a:r>
            <a:r>
              <a:rPr lang="en-US" altLang="zh-CN" b="1" dirty="0">
                <a:latin typeface="Times New Roman" pitchFamily="18" charset="0"/>
                <a:sym typeface="Symbol" pitchFamily="18" charset="2"/>
              </a:rPr>
              <a:t></a:t>
            </a:r>
            <a:r>
              <a:rPr lang="en-US" altLang="zh-CN" b="1" dirty="0">
                <a:latin typeface="Times New Roman" pitchFamily="18" charset="0"/>
              </a:rPr>
              <a:t> </a:t>
            </a:r>
            <a:r>
              <a:rPr lang="pt-BR" altLang="zh-CN" b="1" dirty="0">
                <a:latin typeface="Times New Roman" pitchFamily="18" charset="0"/>
              </a:rPr>
              <a:t>2</a:t>
            </a:r>
            <a:r>
              <a:rPr lang="zh-CN" altLang="pt-BR" b="1" dirty="0">
                <a:latin typeface="Times New Roman" pitchFamily="18" charset="0"/>
              </a:rPr>
              <a:t>，使得对任意的 </a:t>
            </a:r>
            <a:r>
              <a:rPr lang="pt-BR" altLang="zh-CN" b="1" i="1" dirty="0">
                <a:latin typeface="Times New Roman" pitchFamily="18" charset="0"/>
              </a:rPr>
              <a:t>n </a:t>
            </a:r>
            <a:r>
              <a:rPr lang="en-US" altLang="zh-CN" b="1" dirty="0">
                <a:latin typeface="Times New Roman" pitchFamily="18" charset="0"/>
                <a:sym typeface="Symbol" pitchFamily="18" charset="2"/>
              </a:rPr>
              <a:t></a:t>
            </a:r>
            <a:r>
              <a:rPr lang="en-US" altLang="zh-CN" b="1" dirty="0">
                <a:latin typeface="Times New Roman" pitchFamily="18" charset="0"/>
              </a:rPr>
              <a:t> </a:t>
            </a:r>
            <a:r>
              <a:rPr lang="en-US" altLang="zh-CN" b="1" i="1" dirty="0">
                <a:latin typeface="Times New Roman" pitchFamily="18" charset="0"/>
              </a:rPr>
              <a:t>n</a:t>
            </a:r>
            <a:r>
              <a:rPr lang="en-US" altLang="zh-CN" b="1" baseline="-25000" dirty="0">
                <a:latin typeface="Times New Roman" pitchFamily="18" charset="0"/>
              </a:rPr>
              <a:t>0</a:t>
            </a:r>
            <a:r>
              <a:rPr lang="pt-BR" altLang="zh-CN" b="1" dirty="0">
                <a:latin typeface="Times New Roman" pitchFamily="18" charset="0"/>
              </a:rPr>
              <a:t> </a:t>
            </a:r>
            <a:r>
              <a:rPr lang="zh-CN" altLang="pt-BR" b="1" dirty="0">
                <a:latin typeface="Times New Roman" pitchFamily="18" charset="0"/>
              </a:rPr>
              <a:t>，有</a:t>
            </a:r>
          </a:p>
          <a:p>
            <a:pPr eaLnBrk="1" hangingPunct="1">
              <a:buFont typeface="Wingdings" pitchFamily="2" charset="2"/>
              <a:buNone/>
              <a:defRPr/>
            </a:pPr>
            <a:r>
              <a:rPr lang="pt-BR" altLang="zh-CN" b="1" dirty="0">
                <a:latin typeface="Times New Roman" pitchFamily="18" charset="0"/>
              </a:rPr>
              <a:t>    3 log </a:t>
            </a:r>
            <a:r>
              <a:rPr lang="pt-BR" altLang="zh-CN" b="1" i="1" dirty="0" smtClean="0">
                <a:latin typeface="Times New Roman" pitchFamily="18" charset="0"/>
              </a:rPr>
              <a:t>n</a:t>
            </a:r>
            <a:r>
              <a:rPr lang="pt-BR" altLang="zh-CN" b="1" dirty="0" smtClean="0">
                <a:latin typeface="Times New Roman" pitchFamily="18" charset="0"/>
                <a:sym typeface="Symbol"/>
              </a:rPr>
              <a:t></a:t>
            </a:r>
            <a:r>
              <a:rPr lang="pt-BR" altLang="zh-CN" b="1" dirty="0" smtClean="0">
                <a:latin typeface="Times New Roman" pitchFamily="18" charset="0"/>
              </a:rPr>
              <a:t>loglog </a:t>
            </a:r>
            <a:r>
              <a:rPr lang="pt-BR" altLang="zh-CN" b="1" i="1" dirty="0">
                <a:latin typeface="Times New Roman" pitchFamily="18" charset="0"/>
              </a:rPr>
              <a:t>n</a:t>
            </a:r>
            <a:r>
              <a:rPr lang="pt-BR" altLang="zh-CN" b="1" dirty="0">
                <a:latin typeface="Times New Roman" pitchFamily="18" charset="0"/>
              </a:rPr>
              <a:t> </a:t>
            </a:r>
            <a:r>
              <a:rPr lang="en-US" altLang="zh-CN" b="1" dirty="0">
                <a:latin typeface="Times New Roman" pitchFamily="18" charset="0"/>
                <a:sym typeface="Symbol" pitchFamily="18" charset="2"/>
              </a:rPr>
              <a:t></a:t>
            </a:r>
            <a:r>
              <a:rPr lang="en-US" altLang="zh-CN" b="1" dirty="0">
                <a:latin typeface="Times New Roman" pitchFamily="18" charset="0"/>
              </a:rPr>
              <a:t> </a:t>
            </a:r>
            <a:r>
              <a:rPr lang="pt-BR" altLang="zh-CN" b="1" dirty="0">
                <a:latin typeface="Times New Roman" pitchFamily="18" charset="0"/>
              </a:rPr>
              <a:t>3 </a:t>
            </a:r>
            <a:r>
              <a:rPr lang="pt-BR" altLang="zh-CN" b="1" dirty="0" smtClean="0">
                <a:latin typeface="Times New Roman" pitchFamily="18" charset="0"/>
              </a:rPr>
              <a:t>log </a:t>
            </a:r>
            <a:r>
              <a:rPr lang="pt-BR" altLang="zh-CN" b="1" i="1" dirty="0" smtClean="0">
                <a:latin typeface="Times New Roman" pitchFamily="18" charset="0"/>
              </a:rPr>
              <a:t>n</a:t>
            </a:r>
            <a:r>
              <a:rPr lang="pt-BR" altLang="zh-CN" b="1" dirty="0" smtClean="0">
                <a:latin typeface="Times New Roman" pitchFamily="18" charset="0"/>
              </a:rPr>
              <a:t>  </a:t>
            </a:r>
            <a:r>
              <a:rPr lang="zh-CN" altLang="pt-BR" b="1" dirty="0">
                <a:latin typeface="Times New Roman" pitchFamily="18" charset="0"/>
              </a:rPr>
              <a:t>即 </a:t>
            </a:r>
            <a:r>
              <a:rPr lang="pt-BR" altLang="zh-CN" b="1" i="1" dirty="0">
                <a:latin typeface="Times New Roman" pitchFamily="18" charset="0"/>
              </a:rPr>
              <a:t>f</a:t>
            </a:r>
            <a:r>
              <a:rPr lang="pt-BR" altLang="zh-CN" b="1" dirty="0">
                <a:latin typeface="Times New Roman" pitchFamily="18" charset="0"/>
              </a:rPr>
              <a:t>(</a:t>
            </a:r>
            <a:r>
              <a:rPr lang="pt-BR" altLang="zh-CN" b="1" i="1" dirty="0">
                <a:latin typeface="Times New Roman" pitchFamily="18" charset="0"/>
              </a:rPr>
              <a:t>n</a:t>
            </a:r>
            <a:r>
              <a:rPr lang="pt-BR" altLang="zh-CN" b="1" dirty="0">
                <a:latin typeface="Times New Roman" pitchFamily="18" charset="0"/>
              </a:rPr>
              <a:t>) </a:t>
            </a:r>
            <a:r>
              <a:rPr lang="en-US" altLang="zh-CN" b="1" dirty="0">
                <a:latin typeface="Times New Roman" pitchFamily="18" charset="0"/>
                <a:sym typeface="Symbol" pitchFamily="18" charset="2"/>
              </a:rPr>
              <a:t></a:t>
            </a:r>
            <a:r>
              <a:rPr lang="en-US" altLang="zh-CN" b="1" dirty="0">
                <a:latin typeface="Times New Roman" pitchFamily="18" charset="0"/>
              </a:rPr>
              <a:t> </a:t>
            </a:r>
            <a:r>
              <a:rPr lang="pt-BR" altLang="zh-CN" b="1" i="1" dirty="0">
                <a:latin typeface="Times New Roman" pitchFamily="18" charset="0"/>
              </a:rPr>
              <a:t>Cg</a:t>
            </a:r>
            <a:r>
              <a:rPr lang="pt-BR" altLang="zh-CN" b="1" dirty="0">
                <a:latin typeface="Times New Roman" pitchFamily="18" charset="0"/>
              </a:rPr>
              <a:t>(</a:t>
            </a:r>
            <a:r>
              <a:rPr lang="pt-BR" altLang="zh-CN" b="1" i="1" dirty="0">
                <a:latin typeface="Times New Roman" pitchFamily="18" charset="0"/>
              </a:rPr>
              <a:t>n</a:t>
            </a:r>
            <a:r>
              <a:rPr lang="pt-BR" altLang="zh-CN" b="1" dirty="0">
                <a:latin typeface="Times New Roman" pitchFamily="18" charset="0"/>
              </a:rPr>
              <a:t>) .</a:t>
            </a:r>
          </a:p>
          <a:p>
            <a:pPr eaLnBrk="1" hangingPunct="1">
              <a:buFont typeface="Wingdings" pitchFamily="2" charset="2"/>
              <a:buNone/>
              <a:defRPr/>
            </a:pPr>
            <a:r>
              <a:rPr lang="zh-CN" altLang="pt-BR" b="1" dirty="0">
                <a:latin typeface="Times New Roman" pitchFamily="18" charset="0"/>
              </a:rPr>
              <a:t>   由大</a:t>
            </a:r>
            <a:r>
              <a:rPr lang="zh-CN" altLang="en-US" b="1" dirty="0">
                <a:latin typeface="Times New Roman" pitchFamily="18" charset="0"/>
                <a:sym typeface="Symbol" pitchFamily="18" charset="2"/>
              </a:rPr>
              <a:t></a:t>
            </a:r>
            <a:r>
              <a:rPr lang="zh-CN" altLang="pt-BR" b="1" dirty="0">
                <a:latin typeface="Times New Roman" pitchFamily="18" charset="0"/>
              </a:rPr>
              <a:t>的定义，</a:t>
            </a:r>
            <a:r>
              <a:rPr lang="en-US" altLang="zh-CN" b="1" i="1" dirty="0">
                <a:latin typeface="Times New Roman" pitchFamily="18" charset="0"/>
              </a:rPr>
              <a:t>f </a:t>
            </a:r>
            <a:r>
              <a:rPr lang="en-US" altLang="zh-CN" b="1" dirty="0">
                <a:latin typeface="Times New Roman" pitchFamily="18" charset="0"/>
              </a:rPr>
              <a:t>(</a:t>
            </a:r>
            <a:r>
              <a:rPr lang="en-US" altLang="zh-CN" b="1" i="1" dirty="0">
                <a:latin typeface="Times New Roman" pitchFamily="18" charset="0"/>
              </a:rPr>
              <a:t>n</a:t>
            </a:r>
            <a:r>
              <a:rPr lang="en-US" altLang="zh-CN" b="1" dirty="0">
                <a:latin typeface="Times New Roman" pitchFamily="18" charset="0"/>
              </a:rPr>
              <a:t>)</a:t>
            </a:r>
            <a:r>
              <a:rPr lang="en-US" altLang="zh-CN" b="1" i="1" dirty="0">
                <a:latin typeface="Times New Roman" pitchFamily="18" charset="0"/>
              </a:rPr>
              <a:t> </a:t>
            </a:r>
            <a:r>
              <a:rPr lang="en-US" altLang="zh-CN" b="1" dirty="0">
                <a:latin typeface="Times New Roman" pitchFamily="18" charset="0"/>
              </a:rPr>
              <a:t>= </a:t>
            </a:r>
            <a:r>
              <a:rPr lang="zh-CN" altLang="en-US" b="1" dirty="0">
                <a:latin typeface="Times New Roman" pitchFamily="18" charset="0"/>
                <a:sym typeface="Symbol" pitchFamily="18" charset="2"/>
              </a:rPr>
              <a:t></a:t>
            </a:r>
            <a:r>
              <a:rPr lang="en-US" altLang="zh-CN" b="1" dirty="0">
                <a:latin typeface="Times New Roman" pitchFamily="18" charset="0"/>
              </a:rPr>
              <a:t>(</a:t>
            </a:r>
            <a:r>
              <a:rPr lang="pt-BR" altLang="zh-CN" b="1" dirty="0">
                <a:latin typeface="Times New Roman" pitchFamily="18" charset="0"/>
              </a:rPr>
              <a:t>log</a:t>
            </a:r>
            <a:r>
              <a:rPr lang="pt-BR" altLang="zh-CN" b="1" i="1" dirty="0">
                <a:latin typeface="Times New Roman" pitchFamily="18" charset="0"/>
              </a:rPr>
              <a:t>n</a:t>
            </a:r>
            <a:r>
              <a:rPr lang="pt-BR" altLang="zh-CN" b="1" dirty="0">
                <a:latin typeface="Times New Roman" pitchFamily="18" charset="0"/>
              </a:rPr>
              <a:t>) </a:t>
            </a:r>
            <a:r>
              <a:rPr lang="zh-CN" altLang="en-US" b="1" dirty="0" smtClean="0">
                <a:latin typeface="Times New Roman" pitchFamily="18" charset="0"/>
              </a:rPr>
              <a:t>，</a:t>
            </a:r>
            <a:r>
              <a:rPr lang="zh-CN" altLang="pt-BR" b="1" dirty="0" smtClean="0">
                <a:latin typeface="Times New Roman" pitchFamily="18" charset="0"/>
              </a:rPr>
              <a:t>证毕 </a:t>
            </a:r>
            <a:r>
              <a:rPr lang="zh-CN" altLang="en-US" b="1" dirty="0" smtClean="0">
                <a:latin typeface="宋体"/>
              </a:rPr>
              <a:t>▌</a:t>
            </a:r>
            <a:endParaRPr lang="pt-BR" altLang="zh-CN" b="1" dirty="0">
              <a:latin typeface="Times New Roman" pitchFamily="18" charset="0"/>
            </a:endParaRPr>
          </a:p>
          <a:p>
            <a:pPr eaLnBrk="1" hangingPunct="1">
              <a:buFont typeface="Wingdings" pitchFamily="2" charset="2"/>
              <a:buNone/>
              <a:defRPr/>
            </a:pPr>
            <a:endParaRPr lang="zh-CN" altLang="en-US" b="1" dirty="0">
              <a:latin typeface="Times New Roman" pitchFamily="18" charset="0"/>
            </a:endParaRPr>
          </a:p>
        </p:txBody>
      </p:sp>
      <p:sp>
        <p:nvSpPr>
          <p:cNvPr id="3" name="灯片编号占位符 5"/>
          <p:cNvSpPr txBox="1">
            <a:spLocks/>
          </p:cNvSpPr>
          <p:nvPr/>
        </p:nvSpPr>
        <p:spPr bwMode="auto">
          <a:xfrm>
            <a:off x="8686800" y="6510338"/>
            <a:ext cx="395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r" rtl="0" fontAlgn="base">
              <a:spcBef>
                <a:spcPct val="0"/>
              </a:spcBef>
              <a:spcAft>
                <a:spcPct val="0"/>
              </a:spcAft>
              <a:defRPr sz="1000" kern="1200">
                <a:solidFill>
                  <a:schemeClr val="tx1"/>
                </a:solidFill>
                <a:effectLst>
                  <a:outerShdw blurRad="38100" dist="38100" dir="2700000" algn="tl">
                    <a:srgbClr val="000000"/>
                  </a:outerShdw>
                </a:effectLst>
                <a:latin typeface="+mn-lt"/>
                <a:ea typeface="+mn-ea"/>
                <a:cs typeface="+mn-cs"/>
              </a:defRPr>
            </a:lvl1pPr>
            <a:lvl2pPr marL="4572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2pPr>
            <a:lvl3pPr marL="9144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3pPr>
            <a:lvl4pPr marL="13716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4pPr>
            <a:lvl5pPr marL="18288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ern="1200">
                <a:solidFill>
                  <a:schemeClr val="tx1"/>
                </a:solidFill>
                <a:latin typeface="Times New Roman" pitchFamily="18" charset="0"/>
                <a:ea typeface="楷体_GB2312" pitchFamily="49" charset="-122"/>
                <a:cs typeface="+mn-cs"/>
              </a:defRPr>
            </a:lvl9pPr>
          </a:lstStyle>
          <a:p>
            <a:pPr algn="ctr">
              <a:lnSpc>
                <a:spcPts val="1300"/>
              </a:lnSpc>
              <a:defRPr/>
            </a:pPr>
            <a:fld id="{8E497BC5-94D5-4E4E-B1AA-61BBC8789820}" type="slidenum">
              <a:rPr lang="zh-CN" altLang="en-US" sz="1500" smtClean="0"/>
              <a:pPr algn="ctr">
                <a:lnSpc>
                  <a:spcPts val="1300"/>
                </a:lnSpc>
                <a:defRPr/>
              </a:pPr>
              <a:t>133</a:t>
            </a:fld>
            <a:endParaRPr lang="en-US" altLang="zh-CN" sz="1500" dirty="0"/>
          </a:p>
        </p:txBody>
      </p:sp>
    </p:spTree>
    <p:extLst>
      <p:ext uri="{BB962C8B-B14F-4D97-AF65-F5344CB8AC3E}">
        <p14:creationId xmlns:p14="http://schemas.microsoft.com/office/powerpoint/2010/main" val="39896650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5773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773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77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8754" name="Rectangle 2"/>
          <p:cNvSpPr>
            <a:spLocks noGrp="1" noRot="1" noChangeArrowheads="1"/>
          </p:cNvSpPr>
          <p:nvPr>
            <p:ph type="body" idx="4294967295"/>
          </p:nvPr>
        </p:nvSpPr>
        <p:spPr>
          <a:xfrm>
            <a:off x="368300" y="1196975"/>
            <a:ext cx="8524875" cy="3671888"/>
          </a:xfrm>
        </p:spPr>
        <p:txBody>
          <a:bodyPr/>
          <a:lstStyle/>
          <a:p>
            <a:pPr marL="0" indent="0" eaLnBrk="1" hangingPunct="1">
              <a:lnSpc>
                <a:spcPct val="120000"/>
              </a:lnSpc>
              <a:buFont typeface="Wingdings" pitchFamily="2" charset="2"/>
              <a:buNone/>
              <a:defRPr/>
            </a:pPr>
            <a:r>
              <a:rPr lang="zh-CN" altLang="en-US" sz="2900" b="1" dirty="0">
                <a:solidFill>
                  <a:srgbClr val="3333FF"/>
                </a:solidFill>
                <a:latin typeface="Times New Roman" pitchFamily="18" charset="0"/>
              </a:rPr>
              <a:t>定义</a:t>
            </a:r>
            <a:r>
              <a:rPr lang="zh-CN" altLang="en-US" sz="2900" b="1" dirty="0">
                <a:solidFill>
                  <a:srgbClr val="FFFF00"/>
                </a:solidFill>
                <a:latin typeface="Times New Roman" pitchFamily="18" charset="0"/>
              </a:rPr>
              <a:t>  </a:t>
            </a:r>
            <a:r>
              <a:rPr lang="zh-CN" altLang="en-US" sz="2900" b="1" dirty="0">
                <a:latin typeface="Times New Roman" pitchFamily="18" charset="0"/>
              </a:rPr>
              <a:t>设</a:t>
            </a:r>
            <a:r>
              <a:rPr lang="en-US" altLang="zh-CN" sz="2900" b="1" i="1" dirty="0">
                <a:latin typeface="Times New Roman" pitchFamily="18" charset="0"/>
              </a:rPr>
              <a:t>f</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a:t>
            </a:r>
            <a:r>
              <a:rPr lang="zh-CN" altLang="en-US" sz="2900" b="1" dirty="0">
                <a:latin typeface="Times New Roman" pitchFamily="18" charset="0"/>
              </a:rPr>
              <a:t>和</a:t>
            </a:r>
            <a:r>
              <a:rPr lang="en-US" altLang="zh-CN" sz="2900" b="1" i="1" dirty="0">
                <a:latin typeface="Times New Roman" pitchFamily="18" charset="0"/>
              </a:rPr>
              <a:t>g</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a:t>
            </a:r>
            <a:r>
              <a:rPr lang="zh-CN" altLang="en-US" sz="2900" b="1" dirty="0">
                <a:latin typeface="Times New Roman" pitchFamily="18" charset="0"/>
              </a:rPr>
              <a:t>是正整数集到正实数集上的函数，称</a:t>
            </a:r>
            <a:r>
              <a:rPr lang="en-US" altLang="zh-CN" sz="2900" b="1" dirty="0">
                <a:solidFill>
                  <a:srgbClr val="3333FF"/>
                </a:solidFill>
                <a:latin typeface="Times New Roman" pitchFamily="18" charset="0"/>
              </a:rPr>
              <a:t>f (n) </a:t>
            </a:r>
            <a:r>
              <a:rPr lang="zh-CN" altLang="en-US" sz="2900" b="1" dirty="0">
                <a:solidFill>
                  <a:srgbClr val="3333FF"/>
                </a:solidFill>
                <a:latin typeface="Times New Roman" pitchFamily="18" charset="0"/>
              </a:rPr>
              <a:t>是</a:t>
            </a:r>
            <a:r>
              <a:rPr lang="en-US" altLang="zh-CN" sz="2900" b="1" dirty="0">
                <a:solidFill>
                  <a:srgbClr val="3333FF"/>
                </a:solidFill>
                <a:latin typeface="Times New Roman" pitchFamily="18" charset="0"/>
              </a:rPr>
              <a:t>Θ(g(n))</a:t>
            </a:r>
            <a:r>
              <a:rPr lang="zh-CN" altLang="en-US" sz="2900" b="1" dirty="0">
                <a:latin typeface="Times New Roman" pitchFamily="18" charset="0"/>
              </a:rPr>
              <a:t>， 当且仅当存在正的常数 </a:t>
            </a:r>
            <a:r>
              <a:rPr lang="en-US" altLang="zh-CN" sz="2900" b="1" i="1" dirty="0" smtClean="0">
                <a:latin typeface="Times New Roman" pitchFamily="18" charset="0"/>
              </a:rPr>
              <a:t>C</a:t>
            </a:r>
            <a:r>
              <a:rPr lang="en-US" altLang="zh-CN" sz="2900" b="1" baseline="-25000" dirty="0" smtClean="0">
                <a:latin typeface="Times New Roman" pitchFamily="18" charset="0"/>
              </a:rPr>
              <a:t>1</a:t>
            </a:r>
            <a:r>
              <a:rPr lang="en-US" altLang="zh-CN" sz="2900" b="1" dirty="0" smtClean="0">
                <a:latin typeface="Times New Roman" pitchFamily="18" charset="0"/>
              </a:rPr>
              <a:t>, </a:t>
            </a:r>
            <a:r>
              <a:rPr lang="en-US" altLang="zh-CN" sz="2900" b="1" i="1" dirty="0" smtClean="0">
                <a:latin typeface="Times New Roman" pitchFamily="18" charset="0"/>
              </a:rPr>
              <a:t>C</a:t>
            </a:r>
            <a:r>
              <a:rPr lang="en-US" altLang="zh-CN" sz="2900" b="1" baseline="-25000" dirty="0" smtClean="0">
                <a:latin typeface="Times New Roman" pitchFamily="18" charset="0"/>
              </a:rPr>
              <a:t>2</a:t>
            </a:r>
            <a:r>
              <a:rPr lang="zh-CN" altLang="en-US" sz="2900" b="1" dirty="0">
                <a:latin typeface="Times New Roman" pitchFamily="18" charset="0"/>
              </a:rPr>
              <a:t>和 </a:t>
            </a:r>
            <a:r>
              <a:rPr lang="en-US" altLang="zh-CN" sz="2900" b="1" i="1" dirty="0" smtClean="0">
                <a:latin typeface="Times New Roman" pitchFamily="18" charset="0"/>
              </a:rPr>
              <a:t>n</a:t>
            </a:r>
            <a:r>
              <a:rPr lang="en-US" altLang="zh-CN" sz="2900" b="1" baseline="-25000" dirty="0" smtClean="0">
                <a:latin typeface="Times New Roman" pitchFamily="18" charset="0"/>
              </a:rPr>
              <a:t>0 </a:t>
            </a:r>
            <a:r>
              <a:rPr lang="en-US" altLang="zh-CN" sz="2900" b="1" dirty="0" smtClean="0">
                <a:latin typeface="Times New Roman" pitchFamily="18" charset="0"/>
              </a:rPr>
              <a:t>, </a:t>
            </a:r>
            <a:r>
              <a:rPr lang="zh-CN" altLang="en-US" sz="2900" b="1" dirty="0" smtClean="0">
                <a:latin typeface="Times New Roman" pitchFamily="18" charset="0"/>
              </a:rPr>
              <a:t>使得</a:t>
            </a:r>
            <a:r>
              <a:rPr lang="zh-CN" altLang="en-US" sz="2900" b="1" dirty="0">
                <a:latin typeface="Times New Roman" pitchFamily="18" charset="0"/>
              </a:rPr>
              <a:t>对任意的 </a:t>
            </a:r>
            <a:r>
              <a:rPr lang="en-US" altLang="zh-CN" sz="2900" b="1" i="1" dirty="0">
                <a:latin typeface="Times New Roman" pitchFamily="18" charset="0"/>
              </a:rPr>
              <a:t>n </a:t>
            </a:r>
            <a:r>
              <a:rPr lang="en-US" altLang="zh-CN" sz="2900" b="1" dirty="0">
                <a:latin typeface="Times New Roman" pitchFamily="18" charset="0"/>
                <a:sym typeface="Symbol" pitchFamily="18" charset="2"/>
              </a:rPr>
              <a:t> </a:t>
            </a:r>
            <a:r>
              <a:rPr lang="en-US" altLang="zh-CN" sz="2900" b="1" i="1" dirty="0" smtClean="0">
                <a:latin typeface="Times New Roman" pitchFamily="18" charset="0"/>
              </a:rPr>
              <a:t>n</a:t>
            </a:r>
            <a:r>
              <a:rPr lang="en-US" altLang="zh-CN" sz="2900" b="1" baseline="-25000" dirty="0" smtClean="0">
                <a:latin typeface="Times New Roman" pitchFamily="18" charset="0"/>
              </a:rPr>
              <a:t>0 </a:t>
            </a:r>
            <a:r>
              <a:rPr lang="en-US" altLang="zh-CN" sz="2900" b="1" dirty="0" smtClean="0">
                <a:latin typeface="Times New Roman" pitchFamily="18" charset="0"/>
              </a:rPr>
              <a:t>, </a:t>
            </a:r>
            <a:r>
              <a:rPr lang="zh-CN" altLang="en-US" sz="2900" b="1" dirty="0" smtClean="0">
                <a:latin typeface="Times New Roman" pitchFamily="18" charset="0"/>
              </a:rPr>
              <a:t>有 </a:t>
            </a:r>
            <a:r>
              <a:rPr lang="en-US" altLang="zh-CN" sz="2900" b="1" i="1" dirty="0" smtClean="0">
                <a:latin typeface="Times New Roman" pitchFamily="18" charset="0"/>
              </a:rPr>
              <a:t>C</a:t>
            </a:r>
            <a:r>
              <a:rPr lang="en-US" altLang="zh-CN" sz="2900" b="1" baseline="-25000" dirty="0" smtClean="0">
                <a:latin typeface="Times New Roman" pitchFamily="18" charset="0"/>
              </a:rPr>
              <a:t>1</a:t>
            </a:r>
            <a:r>
              <a:rPr lang="en-US" altLang="zh-CN" sz="2900" b="1" i="1" dirty="0" smtClean="0">
                <a:latin typeface="Times New Roman" pitchFamily="18" charset="0"/>
              </a:rPr>
              <a:t>g</a:t>
            </a:r>
            <a:r>
              <a:rPr lang="en-US" altLang="zh-CN" sz="2900" b="1" dirty="0" smtClean="0">
                <a:latin typeface="Times New Roman" pitchFamily="18" charset="0"/>
              </a:rPr>
              <a:t>(</a:t>
            </a:r>
            <a:r>
              <a:rPr lang="en-US" altLang="zh-CN" sz="2900" b="1" i="1" dirty="0" smtClean="0">
                <a:latin typeface="Times New Roman" pitchFamily="18" charset="0"/>
              </a:rPr>
              <a:t>n</a:t>
            </a:r>
            <a:r>
              <a:rPr lang="en-US" altLang="zh-CN" sz="2900" b="1" dirty="0" smtClean="0">
                <a:latin typeface="Times New Roman" pitchFamily="18" charset="0"/>
              </a:rPr>
              <a:t>)</a:t>
            </a:r>
            <a:r>
              <a:rPr lang="en-US" altLang="zh-CN" sz="2900" b="1" dirty="0" smtClean="0">
                <a:latin typeface="Times New Roman" pitchFamily="18" charset="0"/>
                <a:sym typeface="Symbol" pitchFamily="18" charset="2"/>
              </a:rPr>
              <a:t></a:t>
            </a:r>
            <a:r>
              <a:rPr lang="en-US" altLang="zh-CN" sz="2900" b="1" dirty="0" smtClean="0">
                <a:latin typeface="Times New Roman" pitchFamily="18" charset="0"/>
              </a:rPr>
              <a:t> </a:t>
            </a:r>
            <a:r>
              <a:rPr lang="en-US" altLang="zh-CN" sz="2900" b="1" i="1" dirty="0">
                <a:latin typeface="Times New Roman" pitchFamily="18" charset="0"/>
              </a:rPr>
              <a:t>f</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smtClean="0">
                <a:latin typeface="Times New Roman" pitchFamily="18" charset="0"/>
              </a:rPr>
              <a:t>)</a:t>
            </a:r>
            <a:r>
              <a:rPr lang="en-US" altLang="zh-CN" sz="2900" b="1" dirty="0" smtClean="0">
                <a:latin typeface="Times New Roman" pitchFamily="18" charset="0"/>
                <a:sym typeface="Symbol" pitchFamily="18" charset="2"/>
              </a:rPr>
              <a:t></a:t>
            </a:r>
            <a:r>
              <a:rPr lang="en-US" altLang="zh-CN" sz="2900" b="1" i="1" dirty="0" smtClean="0">
                <a:latin typeface="Times New Roman" pitchFamily="18" charset="0"/>
              </a:rPr>
              <a:t>C</a:t>
            </a:r>
            <a:r>
              <a:rPr lang="en-US" altLang="zh-CN" sz="2900" b="1" baseline="-25000" dirty="0" smtClean="0">
                <a:latin typeface="Times New Roman" pitchFamily="18" charset="0"/>
              </a:rPr>
              <a:t>2</a:t>
            </a:r>
            <a:r>
              <a:rPr lang="en-US" altLang="zh-CN" sz="2900" b="1" i="1" dirty="0" smtClean="0">
                <a:latin typeface="Times New Roman" pitchFamily="18" charset="0"/>
              </a:rPr>
              <a:t> </a:t>
            </a:r>
            <a:r>
              <a:rPr lang="en-US" altLang="zh-CN" sz="2900" b="1" i="1" dirty="0">
                <a:latin typeface="Times New Roman" pitchFamily="18" charset="0"/>
              </a:rPr>
              <a:t>g</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 . </a:t>
            </a:r>
          </a:p>
          <a:p>
            <a:pPr marL="0" indent="0" eaLnBrk="1" hangingPunct="1">
              <a:lnSpc>
                <a:spcPct val="120000"/>
              </a:lnSpc>
              <a:buFont typeface="Wingdings" pitchFamily="2" charset="2"/>
              <a:buNone/>
              <a:defRPr/>
            </a:pPr>
            <a:endParaRPr lang="zh-CN" altLang="en-US" sz="2900" b="1" dirty="0">
              <a:latin typeface="Times New Roman" pitchFamily="18" charset="0"/>
            </a:endParaRPr>
          </a:p>
          <a:p>
            <a:pPr marL="0" indent="0" eaLnBrk="1" hangingPunct="1">
              <a:lnSpc>
                <a:spcPct val="120000"/>
              </a:lnSpc>
              <a:buFont typeface="Wingdings" pitchFamily="2" charset="2"/>
              <a:buNone/>
              <a:defRPr/>
            </a:pPr>
            <a:r>
              <a:rPr lang="en-US" altLang="zh-CN" sz="2900" b="1" i="1" dirty="0" smtClean="0">
                <a:solidFill>
                  <a:srgbClr val="FFFF00"/>
                </a:solidFill>
                <a:latin typeface="Times New Roman" pitchFamily="18" charset="0"/>
              </a:rPr>
              <a:t> </a:t>
            </a:r>
            <a:r>
              <a:rPr lang="en-US" altLang="zh-CN" sz="2900" b="1" dirty="0">
                <a:solidFill>
                  <a:srgbClr val="3333FF"/>
                </a:solidFill>
                <a:latin typeface="Times New Roman" pitchFamily="18" charset="0"/>
              </a:rPr>
              <a:t>f (n)=Θ(g(n))</a:t>
            </a:r>
            <a:r>
              <a:rPr lang="zh-CN" altLang="en-US" sz="2900" b="1" dirty="0">
                <a:solidFill>
                  <a:srgbClr val="3333FF"/>
                </a:solidFill>
                <a:latin typeface="Times New Roman" pitchFamily="18" charset="0"/>
              </a:rPr>
              <a:t> 的含义</a:t>
            </a:r>
            <a:r>
              <a:rPr lang="zh-CN" altLang="en-US" sz="2900" b="1" dirty="0" smtClean="0">
                <a:latin typeface="Times New Roman" pitchFamily="18" charset="0"/>
              </a:rPr>
              <a:t>是</a:t>
            </a:r>
            <a:r>
              <a:rPr lang="en-US" altLang="zh-CN" sz="2900" b="1" dirty="0">
                <a:latin typeface="Times New Roman" pitchFamily="18" charset="0"/>
              </a:rPr>
              <a:t> </a:t>
            </a:r>
            <a:r>
              <a:rPr lang="en-US" altLang="zh-CN" sz="2900" b="1" i="1" dirty="0" smtClean="0">
                <a:latin typeface="Times New Roman" pitchFamily="18" charset="0"/>
              </a:rPr>
              <a:t>f</a:t>
            </a:r>
            <a:r>
              <a:rPr lang="en-US" altLang="zh-CN" sz="2900" b="1" dirty="0" smtClean="0">
                <a:latin typeface="Times New Roman" pitchFamily="18" charset="0"/>
              </a:rPr>
              <a:t>(</a:t>
            </a:r>
            <a:r>
              <a:rPr lang="en-US" altLang="zh-CN" sz="2900" b="1" i="1" dirty="0" smtClean="0">
                <a:latin typeface="Times New Roman" pitchFamily="18" charset="0"/>
              </a:rPr>
              <a:t>n</a:t>
            </a:r>
            <a:r>
              <a:rPr lang="en-US" altLang="zh-CN" sz="2900" b="1" dirty="0">
                <a:latin typeface="Times New Roman" pitchFamily="18" charset="0"/>
              </a:rPr>
              <a:t>)</a:t>
            </a:r>
            <a:r>
              <a:rPr lang="zh-CN" altLang="en-US" sz="2900" b="1" dirty="0">
                <a:latin typeface="Times New Roman" pitchFamily="18" charset="0"/>
              </a:rPr>
              <a:t>和 </a:t>
            </a:r>
            <a:r>
              <a:rPr lang="en-US" altLang="zh-CN" sz="2900" b="1" i="1" dirty="0">
                <a:latin typeface="Times New Roman" pitchFamily="18" charset="0"/>
              </a:rPr>
              <a:t>g</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a:t>
            </a:r>
            <a:r>
              <a:rPr lang="zh-CN" altLang="en-US" sz="2900" b="1" dirty="0">
                <a:latin typeface="Times New Roman" pitchFamily="18" charset="0"/>
              </a:rPr>
              <a:t>的阶</a:t>
            </a:r>
            <a:r>
              <a:rPr lang="zh-CN" altLang="en-US" sz="2900" b="1" dirty="0" smtClean="0">
                <a:latin typeface="Times New Roman" pitchFamily="18" charset="0"/>
              </a:rPr>
              <a:t>相同或</a:t>
            </a:r>
            <a:r>
              <a:rPr lang="zh-CN" altLang="en-US" sz="2900" b="1" dirty="0">
                <a:latin typeface="Times New Roman" pitchFamily="18" charset="0"/>
              </a:rPr>
              <a:t> </a:t>
            </a:r>
            <a:r>
              <a:rPr lang="en-US" altLang="zh-CN" sz="2900" b="1" i="1" dirty="0" smtClean="0">
                <a:latin typeface="Times New Roman" pitchFamily="18" charset="0"/>
              </a:rPr>
              <a:t>f </a:t>
            </a:r>
            <a:r>
              <a:rPr lang="zh-CN" altLang="en-US" sz="2900" b="1" dirty="0">
                <a:latin typeface="Times New Roman" pitchFamily="18" charset="0"/>
              </a:rPr>
              <a:t>和</a:t>
            </a:r>
            <a:r>
              <a:rPr lang="en-US" altLang="zh-CN" sz="2900" b="1" i="1" dirty="0">
                <a:latin typeface="Times New Roman" pitchFamily="18" charset="0"/>
              </a:rPr>
              <a:t>g</a:t>
            </a:r>
            <a:r>
              <a:rPr lang="zh-CN" altLang="en-US" sz="2900" b="1" dirty="0">
                <a:latin typeface="Times New Roman" pitchFamily="18" charset="0"/>
              </a:rPr>
              <a:t>以相同的速率</a:t>
            </a:r>
            <a:r>
              <a:rPr lang="zh-CN" altLang="en-US" sz="2900" b="1" dirty="0" smtClean="0">
                <a:latin typeface="Times New Roman" pitchFamily="18" charset="0"/>
              </a:rPr>
              <a:t>增长 </a:t>
            </a:r>
            <a:r>
              <a:rPr lang="en-US" altLang="zh-CN" sz="2900" b="1" dirty="0">
                <a:latin typeface="Times New Roman" pitchFamily="18" charset="0"/>
              </a:rPr>
              <a:t>.</a:t>
            </a:r>
            <a:endParaRPr lang="zh-CN" altLang="en-US" sz="2900" b="1" dirty="0">
              <a:latin typeface="Times New Roman" pitchFamily="18" charset="0"/>
            </a:endParaRPr>
          </a:p>
        </p:txBody>
      </p:sp>
      <p:graphicFrame>
        <p:nvGraphicFramePr>
          <p:cNvPr id="95235" name="Object 5"/>
          <p:cNvGraphicFramePr>
            <a:graphicFrameLocks noChangeAspect="1"/>
          </p:cNvGraphicFramePr>
          <p:nvPr/>
        </p:nvGraphicFramePr>
        <p:xfrm>
          <a:off x="3073400" y="5029200"/>
          <a:ext cx="187325" cy="204788"/>
        </p:xfrm>
        <a:graphic>
          <a:graphicData uri="http://schemas.openxmlformats.org/presentationml/2006/ole">
            <mc:AlternateContent xmlns:mc="http://schemas.openxmlformats.org/markup-compatibility/2006">
              <mc:Choice xmlns:v="urn:schemas-microsoft-com:vml" Requires="v">
                <p:oleObj spid="_x0000_s139287" name="公式" r:id="rId4" imgW="164814" imgH="177492" progId="Equation.3">
                  <p:embed/>
                </p:oleObj>
              </mc:Choice>
              <mc:Fallback>
                <p:oleObj name="公式" r:id="rId4" imgW="164814" imgH="17749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3400" y="5029200"/>
                        <a:ext cx="18732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8756" name="Rectangle 4"/>
          <p:cNvSpPr>
            <a:spLocks noChangeArrowheads="1"/>
          </p:cNvSpPr>
          <p:nvPr/>
        </p:nvSpPr>
        <p:spPr bwMode="auto">
          <a:xfrm>
            <a:off x="4364038" y="3251200"/>
            <a:ext cx="241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kumimoji="1" lang="zh-CN" altLang="en-US"/>
              <a:t> </a:t>
            </a:r>
            <a:endParaRPr kumimoji="1" lang="zh-CN" altLang="en-US" b="1">
              <a:solidFill>
                <a:srgbClr val="FF33CC"/>
              </a:solidFill>
              <a:effectLst>
                <a:outerShdw blurRad="38100" dist="38100" dir="2700000" algn="tl">
                  <a:srgbClr val="000000"/>
                </a:outerShdw>
              </a:effectLst>
              <a:sym typeface="Symbol" pitchFamily="18" charset="2"/>
            </a:endParaRPr>
          </a:p>
        </p:txBody>
      </p:sp>
      <p:sp>
        <p:nvSpPr>
          <p:cNvPr id="95237" name="Text Box 5"/>
          <p:cNvSpPr txBox="1">
            <a:spLocks noChangeArrowheads="1"/>
          </p:cNvSpPr>
          <p:nvPr/>
        </p:nvSpPr>
        <p:spPr bwMode="auto">
          <a:xfrm>
            <a:off x="366713" y="339725"/>
            <a:ext cx="61198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50000"/>
              </a:spcBef>
              <a:defRPr>
                <a:solidFill>
                  <a:schemeClr val="tx1"/>
                </a:solidFill>
                <a:latin typeface="Times New Roman" pitchFamily="18" charset="0"/>
                <a:ea typeface="楷体_GB2312" pitchFamily="49" charset="-122"/>
              </a:defRPr>
            </a:lvl1pPr>
            <a:lvl2pPr marL="742950" indent="-285750" eaLnBrk="0" hangingPunct="0">
              <a:spcBef>
                <a:spcPct val="50000"/>
              </a:spcBef>
              <a:defRPr>
                <a:solidFill>
                  <a:schemeClr val="tx1"/>
                </a:solidFill>
                <a:latin typeface="Times New Roman" pitchFamily="18" charset="0"/>
                <a:ea typeface="楷体_GB2312" pitchFamily="49" charset="-122"/>
              </a:defRPr>
            </a:lvl2pPr>
            <a:lvl3pPr marL="1143000" indent="-228600" eaLnBrk="0" hangingPunct="0">
              <a:spcBef>
                <a:spcPct val="50000"/>
              </a:spcBef>
              <a:defRPr>
                <a:solidFill>
                  <a:schemeClr val="tx1"/>
                </a:solidFill>
                <a:latin typeface="Times New Roman" pitchFamily="18" charset="0"/>
                <a:ea typeface="楷体_GB2312" pitchFamily="49" charset="-122"/>
              </a:defRPr>
            </a:lvl3pPr>
            <a:lvl4pPr marL="1600200" indent="-228600" eaLnBrk="0" hangingPunct="0">
              <a:spcBef>
                <a:spcPct val="50000"/>
              </a:spcBef>
              <a:defRPr>
                <a:solidFill>
                  <a:schemeClr val="tx1"/>
                </a:solidFill>
                <a:latin typeface="Times New Roman" pitchFamily="18" charset="0"/>
                <a:ea typeface="楷体_GB2312" pitchFamily="49" charset="-122"/>
              </a:defRPr>
            </a:lvl4pPr>
            <a:lvl5pPr marL="2057400" indent="-228600" eaLnBrk="0" hangingPunct="0">
              <a:spcBef>
                <a:spcPct val="50000"/>
              </a:spcBef>
              <a:defRPr>
                <a:solidFill>
                  <a:schemeClr val="tx1"/>
                </a:solidFill>
                <a:latin typeface="Times New Roman" pitchFamily="18" charset="0"/>
                <a:ea typeface="楷体_GB2312" pitchFamily="49" charset="-122"/>
              </a:defRPr>
            </a:lvl5pPr>
            <a:lvl6pPr marL="2514600" indent="-228600" eaLnBrk="0" fontAlgn="base" hangingPunct="0">
              <a:spcBef>
                <a:spcPct val="50000"/>
              </a:spcBef>
              <a:spcAft>
                <a:spcPct val="0"/>
              </a:spcAft>
              <a:defRPr>
                <a:solidFill>
                  <a:schemeClr val="tx1"/>
                </a:solidFill>
                <a:latin typeface="Times New Roman" pitchFamily="18" charset="0"/>
                <a:ea typeface="楷体_GB2312" pitchFamily="49" charset="-122"/>
              </a:defRPr>
            </a:lvl6pPr>
            <a:lvl7pPr marL="2971800" indent="-228600" eaLnBrk="0" fontAlgn="base" hangingPunct="0">
              <a:spcBef>
                <a:spcPct val="50000"/>
              </a:spcBef>
              <a:spcAft>
                <a:spcPct val="0"/>
              </a:spcAft>
              <a:defRPr>
                <a:solidFill>
                  <a:schemeClr val="tx1"/>
                </a:solidFill>
                <a:latin typeface="Times New Roman" pitchFamily="18" charset="0"/>
                <a:ea typeface="楷体_GB2312" pitchFamily="49" charset="-122"/>
              </a:defRPr>
            </a:lvl7pPr>
            <a:lvl8pPr marL="3429000" indent="-228600" eaLnBrk="0" fontAlgn="base" hangingPunct="0">
              <a:spcBef>
                <a:spcPct val="50000"/>
              </a:spcBef>
              <a:spcAft>
                <a:spcPct val="0"/>
              </a:spcAft>
              <a:defRPr>
                <a:solidFill>
                  <a:schemeClr val="tx1"/>
                </a:solidFill>
                <a:latin typeface="Times New Roman" pitchFamily="18" charset="0"/>
                <a:ea typeface="楷体_GB2312" pitchFamily="49" charset="-122"/>
              </a:defRPr>
            </a:lvl8pPr>
            <a:lvl9pPr marL="3886200" indent="-228600" eaLnBrk="0" fontAlgn="base" hangingPunct="0">
              <a:spcBef>
                <a:spcPct val="50000"/>
              </a:spcBef>
              <a:spcAft>
                <a:spcPct val="0"/>
              </a:spcAft>
              <a:defRPr>
                <a:solidFill>
                  <a:schemeClr val="tx1"/>
                </a:solidFill>
                <a:latin typeface="Times New Roman" pitchFamily="18" charset="0"/>
                <a:ea typeface="楷体_GB2312" pitchFamily="49" charset="-122"/>
              </a:defRPr>
            </a:lvl9pPr>
          </a:lstStyle>
          <a:p>
            <a:pPr eaLnBrk="1" hangingPunct="1"/>
            <a:r>
              <a:rPr lang="zh-CN" altLang="en-US" sz="3600" b="1" dirty="0">
                <a:solidFill>
                  <a:srgbClr val="3333FF"/>
                </a:solidFill>
                <a:ea typeface="宋体" charset="-122"/>
              </a:rPr>
              <a:t>大</a:t>
            </a:r>
            <a:r>
              <a:rPr lang="en-US" altLang="zh-CN" sz="3600" b="1" dirty="0">
                <a:solidFill>
                  <a:srgbClr val="3333FF"/>
                </a:solidFill>
                <a:ea typeface="宋体" charset="-122"/>
              </a:rPr>
              <a:t>Θ</a:t>
            </a:r>
            <a:r>
              <a:rPr lang="zh-CN" altLang="en-US" sz="3600" b="1" dirty="0">
                <a:solidFill>
                  <a:srgbClr val="3333FF"/>
                </a:solidFill>
                <a:ea typeface="宋体" charset="-122"/>
              </a:rPr>
              <a:t>表示法</a:t>
            </a:r>
          </a:p>
        </p:txBody>
      </p:sp>
      <p:sp>
        <p:nvSpPr>
          <p:cNvPr id="6" name="灯片编号占位符 5"/>
          <p:cNvSpPr txBox="1">
            <a:spLocks/>
          </p:cNvSpPr>
          <p:nvPr/>
        </p:nvSpPr>
        <p:spPr bwMode="auto">
          <a:xfrm>
            <a:off x="8686800" y="6510338"/>
            <a:ext cx="395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r" rtl="0" fontAlgn="base">
              <a:spcBef>
                <a:spcPct val="0"/>
              </a:spcBef>
              <a:spcAft>
                <a:spcPct val="0"/>
              </a:spcAft>
              <a:defRPr sz="1000" kern="1200">
                <a:solidFill>
                  <a:schemeClr val="tx1"/>
                </a:solidFill>
                <a:effectLst>
                  <a:outerShdw blurRad="38100" dist="38100" dir="2700000" algn="tl">
                    <a:srgbClr val="000000"/>
                  </a:outerShdw>
                </a:effectLst>
                <a:latin typeface="+mn-lt"/>
                <a:ea typeface="+mn-ea"/>
                <a:cs typeface="+mn-cs"/>
              </a:defRPr>
            </a:lvl1pPr>
            <a:lvl2pPr marL="4572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2pPr>
            <a:lvl3pPr marL="9144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3pPr>
            <a:lvl4pPr marL="13716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4pPr>
            <a:lvl5pPr marL="18288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ern="1200">
                <a:solidFill>
                  <a:schemeClr val="tx1"/>
                </a:solidFill>
                <a:latin typeface="Times New Roman" pitchFamily="18" charset="0"/>
                <a:ea typeface="楷体_GB2312" pitchFamily="49" charset="-122"/>
                <a:cs typeface="+mn-cs"/>
              </a:defRPr>
            </a:lvl9pPr>
          </a:lstStyle>
          <a:p>
            <a:pPr algn="ctr">
              <a:lnSpc>
                <a:spcPts val="1300"/>
              </a:lnSpc>
              <a:defRPr/>
            </a:pPr>
            <a:fld id="{9A0006B3-C409-4CE3-9EBB-FFB00558DA25}" type="slidenum">
              <a:rPr lang="zh-CN" altLang="en-US" sz="1500" smtClean="0"/>
              <a:pPr algn="ctr">
                <a:lnSpc>
                  <a:spcPts val="1300"/>
                </a:lnSpc>
                <a:defRPr/>
              </a:pPr>
              <a:t>134</a:t>
            </a:fld>
            <a:endParaRPr lang="en-US" altLang="zh-CN" sz="1500" dirty="0"/>
          </a:p>
        </p:txBody>
      </p:sp>
    </p:spTree>
    <p:extLst>
      <p:ext uri="{BB962C8B-B14F-4D97-AF65-F5344CB8AC3E}">
        <p14:creationId xmlns:p14="http://schemas.microsoft.com/office/powerpoint/2010/main" val="337478000"/>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body" idx="1"/>
          </p:nvPr>
        </p:nvSpPr>
        <p:spPr>
          <a:xfrm>
            <a:off x="304800" y="549275"/>
            <a:ext cx="8540750" cy="2447925"/>
          </a:xfrm>
        </p:spPr>
        <p:txBody>
          <a:bodyPr/>
          <a:lstStyle/>
          <a:p>
            <a:pPr eaLnBrk="1" hangingPunct="1">
              <a:lnSpc>
                <a:spcPct val="120000"/>
              </a:lnSpc>
              <a:spcBef>
                <a:spcPct val="30000"/>
              </a:spcBef>
              <a:buClr>
                <a:srgbClr val="FF0000"/>
              </a:buClr>
              <a:buSzPct val="85000"/>
              <a:buFont typeface="Wingdings" pitchFamily="2" charset="2"/>
              <a:buChar char="l"/>
              <a:defRPr/>
            </a:pPr>
            <a:r>
              <a:rPr lang="zh-CN" altLang="pt-BR" sz="2900" b="1" dirty="0">
                <a:solidFill>
                  <a:srgbClr val="3333FF"/>
                </a:solidFill>
                <a:latin typeface="Times New Roman" pitchFamily="18" charset="0"/>
              </a:rPr>
              <a:t>例</a:t>
            </a:r>
            <a:r>
              <a:rPr lang="pt-BR" altLang="zh-CN" sz="2900" b="1" dirty="0">
                <a:latin typeface="Times New Roman" pitchFamily="18" charset="0"/>
              </a:rPr>
              <a:t> </a:t>
            </a:r>
            <a:r>
              <a:rPr lang="zh-CN" altLang="pt-BR" sz="2900" b="1" dirty="0" smtClean="0">
                <a:latin typeface="Times New Roman" pitchFamily="18" charset="0"/>
              </a:rPr>
              <a:t>若</a:t>
            </a:r>
            <a:r>
              <a:rPr lang="pt-BR" altLang="zh-CN" sz="2900" b="1" i="1" dirty="0">
                <a:latin typeface="Times New Roman" pitchFamily="18" charset="0"/>
              </a:rPr>
              <a:t>f </a:t>
            </a:r>
            <a:r>
              <a:rPr lang="pt-BR" altLang="zh-CN" sz="2900" b="1" dirty="0">
                <a:latin typeface="Times New Roman" pitchFamily="18" charset="0"/>
              </a:rPr>
              <a:t>(</a:t>
            </a:r>
            <a:r>
              <a:rPr lang="pt-BR" altLang="zh-CN" sz="2900" b="1" i="1" dirty="0">
                <a:latin typeface="Times New Roman" pitchFamily="18" charset="0"/>
              </a:rPr>
              <a:t>n</a:t>
            </a:r>
            <a:r>
              <a:rPr lang="pt-BR" altLang="zh-CN" sz="2900" b="1" dirty="0" smtClean="0">
                <a:latin typeface="Times New Roman" pitchFamily="18" charset="0"/>
              </a:rPr>
              <a:t>)</a:t>
            </a:r>
            <a:r>
              <a:rPr lang="pt-BR" altLang="zh-CN" sz="2900" b="1" dirty="0" smtClean="0">
                <a:latin typeface="Times New Roman" pitchFamily="18" charset="0"/>
                <a:sym typeface="Symbol"/>
              </a:rPr>
              <a:t></a:t>
            </a:r>
            <a:r>
              <a:rPr lang="pt-BR" altLang="zh-CN" sz="2900" b="1" dirty="0" smtClean="0">
                <a:latin typeface="Times New Roman" pitchFamily="18" charset="0"/>
              </a:rPr>
              <a:t> </a:t>
            </a:r>
            <a:r>
              <a:rPr lang="pt-BR" altLang="zh-CN" sz="2900" b="1" dirty="0">
                <a:latin typeface="Times New Roman" pitchFamily="18" charset="0"/>
              </a:rPr>
              <a:t>3 </a:t>
            </a:r>
            <a:r>
              <a:rPr lang="pt-BR" altLang="zh-CN" sz="2900" b="1" dirty="0" smtClean="0">
                <a:latin typeface="Times New Roman" pitchFamily="18" charset="0"/>
              </a:rPr>
              <a:t>log </a:t>
            </a:r>
            <a:r>
              <a:rPr lang="pt-BR" altLang="zh-CN" sz="2900" b="1" i="1" dirty="0" smtClean="0">
                <a:latin typeface="Times New Roman" pitchFamily="18" charset="0"/>
              </a:rPr>
              <a:t>n</a:t>
            </a:r>
            <a:r>
              <a:rPr lang="en-US" altLang="zh-CN" sz="2900" b="1" dirty="0" smtClean="0">
                <a:latin typeface="Times New Roman" pitchFamily="18" charset="0"/>
                <a:sym typeface="Symbol" pitchFamily="18" charset="2"/>
              </a:rPr>
              <a:t></a:t>
            </a:r>
            <a:r>
              <a:rPr lang="pt-BR" altLang="zh-CN" sz="2900" b="1" dirty="0" smtClean="0">
                <a:latin typeface="Times New Roman" pitchFamily="18" charset="0"/>
              </a:rPr>
              <a:t>loglog </a:t>
            </a:r>
            <a:r>
              <a:rPr lang="pt-BR" altLang="zh-CN" sz="2900" b="1" i="1" dirty="0">
                <a:latin typeface="Times New Roman" pitchFamily="18" charset="0"/>
              </a:rPr>
              <a:t>n</a:t>
            </a:r>
            <a:r>
              <a:rPr lang="pt-BR" altLang="zh-CN" sz="2900" b="1" dirty="0">
                <a:latin typeface="Times New Roman" pitchFamily="18" charset="0"/>
              </a:rPr>
              <a:t> </a:t>
            </a:r>
            <a:r>
              <a:rPr lang="zh-CN" altLang="pt-BR" sz="2900" b="1" dirty="0" smtClean="0">
                <a:latin typeface="Times New Roman" pitchFamily="18" charset="0"/>
              </a:rPr>
              <a:t>证明</a:t>
            </a:r>
            <a:r>
              <a:rPr lang="en-US" altLang="zh-CN" sz="2900" b="1" dirty="0" smtClean="0">
                <a:latin typeface="Times New Roman" pitchFamily="18" charset="0"/>
              </a:rPr>
              <a:t>: </a:t>
            </a:r>
            <a:r>
              <a:rPr lang="zh-CN" altLang="pt-BR" sz="2900" b="1" dirty="0" smtClean="0">
                <a:latin typeface="Times New Roman" pitchFamily="18" charset="0"/>
              </a:rPr>
              <a:t> </a:t>
            </a:r>
            <a:r>
              <a:rPr lang="en-US" altLang="zh-CN" sz="2900" b="1" i="1" dirty="0">
                <a:latin typeface="Times New Roman" pitchFamily="18" charset="0"/>
              </a:rPr>
              <a:t>f </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a:t>
            </a:r>
            <a:r>
              <a:rPr lang="en-US" altLang="zh-CN" sz="2900" b="1" dirty="0">
                <a:latin typeface="Times New Roman" pitchFamily="18" charset="0"/>
                <a:ea typeface="楷体_GB2312" pitchFamily="49" charset="-122"/>
              </a:rPr>
              <a:t>Θ</a:t>
            </a:r>
            <a:r>
              <a:rPr lang="en-US" altLang="zh-CN" sz="2900" b="1" dirty="0">
                <a:latin typeface="Times New Roman" pitchFamily="18" charset="0"/>
              </a:rPr>
              <a:t>(</a:t>
            </a:r>
            <a:r>
              <a:rPr lang="pt-BR" altLang="zh-CN" sz="2900" b="1" dirty="0">
                <a:latin typeface="Times New Roman" pitchFamily="18" charset="0"/>
              </a:rPr>
              <a:t>log</a:t>
            </a:r>
            <a:r>
              <a:rPr lang="pt-BR" altLang="zh-CN" sz="2900" b="1" i="1" dirty="0">
                <a:latin typeface="Times New Roman" pitchFamily="18" charset="0"/>
              </a:rPr>
              <a:t>n</a:t>
            </a:r>
            <a:r>
              <a:rPr lang="pt-BR" altLang="zh-CN" sz="2900" b="1" dirty="0" smtClean="0">
                <a:latin typeface="Times New Roman" pitchFamily="18" charset="0"/>
              </a:rPr>
              <a:t>)</a:t>
            </a:r>
          </a:p>
          <a:p>
            <a:pPr eaLnBrk="1" hangingPunct="1">
              <a:lnSpc>
                <a:spcPct val="120000"/>
              </a:lnSpc>
              <a:spcBef>
                <a:spcPct val="30000"/>
              </a:spcBef>
              <a:buClr>
                <a:srgbClr val="FF0000"/>
              </a:buClr>
              <a:buSzPct val="85000"/>
              <a:buFont typeface="Wingdings" pitchFamily="2" charset="2"/>
              <a:buChar char="l"/>
              <a:defRPr/>
            </a:pPr>
            <a:r>
              <a:rPr lang="zh-CN" altLang="pt-BR" sz="2900" b="1" dirty="0" smtClean="0">
                <a:latin typeface="Times New Roman" pitchFamily="18" charset="0"/>
              </a:rPr>
              <a:t>证明：由</a:t>
            </a:r>
            <a:r>
              <a:rPr lang="zh-CN" altLang="pt-BR" sz="2900" b="1" dirty="0">
                <a:latin typeface="Times New Roman" pitchFamily="18" charset="0"/>
              </a:rPr>
              <a:t>上例可</a:t>
            </a:r>
            <a:r>
              <a:rPr lang="zh-CN" altLang="pt-BR" sz="2900" b="1" dirty="0" smtClean="0">
                <a:latin typeface="Times New Roman" pitchFamily="18" charset="0"/>
              </a:rPr>
              <a:t>得</a:t>
            </a:r>
            <a:r>
              <a:rPr lang="en-US" altLang="zh-CN" sz="2900" b="1" dirty="0">
                <a:latin typeface="Times New Roman" pitchFamily="18" charset="0"/>
              </a:rPr>
              <a:t/>
            </a:r>
            <a:br>
              <a:rPr lang="en-US" altLang="zh-CN" sz="2900" b="1" dirty="0">
                <a:latin typeface="Times New Roman" pitchFamily="18" charset="0"/>
              </a:rPr>
            </a:br>
            <a:r>
              <a:rPr lang="en-US" altLang="zh-CN" sz="2900" b="1" dirty="0" smtClean="0">
                <a:latin typeface="Times New Roman" pitchFamily="18" charset="0"/>
              </a:rPr>
              <a:t> </a:t>
            </a:r>
            <a:r>
              <a:rPr lang="pt-BR" altLang="zh-CN" sz="2900" b="1" dirty="0" smtClean="0">
                <a:latin typeface="Times New Roman" pitchFamily="18" charset="0"/>
              </a:rPr>
              <a:t>3 </a:t>
            </a:r>
            <a:r>
              <a:rPr lang="pt-BR" altLang="zh-CN" sz="2900" b="1" dirty="0">
                <a:latin typeface="Times New Roman" pitchFamily="18" charset="0"/>
              </a:rPr>
              <a:t>log</a:t>
            </a:r>
            <a:r>
              <a:rPr lang="pt-BR" altLang="zh-CN" sz="2900" b="1" i="1" dirty="0">
                <a:latin typeface="Times New Roman" pitchFamily="18" charset="0"/>
              </a:rPr>
              <a:t>n</a:t>
            </a:r>
            <a:r>
              <a:rPr lang="pt-BR" altLang="zh-CN" sz="2900" b="1" dirty="0">
                <a:latin typeface="Times New Roman" pitchFamily="18" charset="0"/>
              </a:rPr>
              <a:t> </a:t>
            </a:r>
            <a:r>
              <a:rPr lang="en-US" altLang="zh-CN" sz="2900" b="1" dirty="0">
                <a:latin typeface="Times New Roman" pitchFamily="18" charset="0"/>
                <a:sym typeface="Symbol" pitchFamily="18" charset="2"/>
              </a:rPr>
              <a:t></a:t>
            </a:r>
            <a:r>
              <a:rPr lang="pt-BR" altLang="zh-CN" sz="2900" b="1" dirty="0">
                <a:latin typeface="Times New Roman" pitchFamily="18" charset="0"/>
              </a:rPr>
              <a:t> 3 log </a:t>
            </a:r>
            <a:r>
              <a:rPr lang="pt-BR" altLang="zh-CN" sz="2900" b="1" i="1" dirty="0">
                <a:latin typeface="Times New Roman" pitchFamily="18" charset="0"/>
              </a:rPr>
              <a:t>n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pt-BR" altLang="zh-CN" sz="2900" b="1" dirty="0">
                <a:latin typeface="Times New Roman" pitchFamily="18" charset="0"/>
              </a:rPr>
              <a:t>loglog </a:t>
            </a:r>
            <a:r>
              <a:rPr lang="pt-BR" altLang="zh-CN" sz="2900" b="1" i="1" dirty="0">
                <a:latin typeface="Times New Roman" pitchFamily="18" charset="0"/>
              </a:rPr>
              <a:t>n</a:t>
            </a:r>
            <a:r>
              <a:rPr lang="pt-BR" altLang="zh-CN" sz="2900" b="1" dirty="0">
                <a:latin typeface="Times New Roman" pitchFamily="18" charset="0"/>
              </a:rPr>
              <a:t> </a:t>
            </a:r>
            <a:r>
              <a:rPr lang="en-US" altLang="zh-CN" sz="2900" b="1" dirty="0">
                <a:latin typeface="Times New Roman" pitchFamily="18" charset="0"/>
                <a:sym typeface="Symbol" pitchFamily="18" charset="2"/>
              </a:rPr>
              <a:t></a:t>
            </a:r>
            <a:r>
              <a:rPr lang="en-US" altLang="zh-CN" sz="2900" b="1" dirty="0">
                <a:latin typeface="Times New Roman" pitchFamily="18" charset="0"/>
              </a:rPr>
              <a:t> </a:t>
            </a:r>
            <a:r>
              <a:rPr lang="pt-BR" altLang="zh-CN" sz="2900" b="1" dirty="0">
                <a:latin typeface="Times New Roman" pitchFamily="18" charset="0"/>
              </a:rPr>
              <a:t>4 </a:t>
            </a:r>
            <a:r>
              <a:rPr lang="pt-BR" altLang="zh-CN" sz="2900" b="1" dirty="0" smtClean="0">
                <a:latin typeface="Times New Roman" pitchFamily="18" charset="0"/>
              </a:rPr>
              <a:t>log</a:t>
            </a:r>
            <a:r>
              <a:rPr lang="pt-BR" altLang="zh-CN" sz="2900" b="1" i="1" dirty="0" smtClean="0">
                <a:latin typeface="Times New Roman" pitchFamily="18" charset="0"/>
              </a:rPr>
              <a:t>n</a:t>
            </a:r>
            <a:br>
              <a:rPr lang="pt-BR" altLang="zh-CN" sz="2900" b="1" i="1" dirty="0" smtClean="0">
                <a:latin typeface="Times New Roman" pitchFamily="18" charset="0"/>
              </a:rPr>
            </a:br>
            <a:r>
              <a:rPr lang="zh-CN" altLang="pt-BR" sz="2900" b="1" dirty="0" smtClean="0">
                <a:latin typeface="Times New Roman" pitchFamily="18" charset="0"/>
              </a:rPr>
              <a:t>由</a:t>
            </a:r>
            <a:r>
              <a:rPr lang="zh-CN" altLang="pt-BR" sz="2900" b="1" dirty="0">
                <a:latin typeface="Times New Roman" pitchFamily="18" charset="0"/>
              </a:rPr>
              <a:t>大</a:t>
            </a:r>
            <a:r>
              <a:rPr lang="zh-CN" altLang="en-US" sz="2900" b="1" dirty="0">
                <a:latin typeface="Times New Roman" pitchFamily="18" charset="0"/>
                <a:sym typeface="Symbol" pitchFamily="18" charset="2"/>
              </a:rPr>
              <a:t></a:t>
            </a:r>
            <a:r>
              <a:rPr lang="zh-CN" altLang="pt-BR" sz="2900" b="1" dirty="0">
                <a:latin typeface="Times New Roman" pitchFamily="18" charset="0"/>
              </a:rPr>
              <a:t>的定义，</a:t>
            </a:r>
            <a:r>
              <a:rPr lang="en-US" altLang="zh-CN" sz="2900" b="1" i="1" dirty="0">
                <a:latin typeface="Times New Roman" pitchFamily="18" charset="0"/>
              </a:rPr>
              <a:t>f </a:t>
            </a:r>
            <a:r>
              <a:rPr lang="en-US" altLang="zh-CN" sz="2900" b="1" dirty="0">
                <a:latin typeface="Times New Roman" pitchFamily="18" charset="0"/>
              </a:rPr>
              <a:t>(</a:t>
            </a:r>
            <a:r>
              <a:rPr lang="en-US" altLang="zh-CN" sz="2900" b="1" i="1" dirty="0">
                <a:latin typeface="Times New Roman" pitchFamily="18" charset="0"/>
              </a:rPr>
              <a:t>n</a:t>
            </a:r>
            <a:r>
              <a:rPr lang="en-US" altLang="zh-CN" sz="2900" b="1" dirty="0">
                <a:latin typeface="Times New Roman" pitchFamily="18" charset="0"/>
              </a:rPr>
              <a:t>)</a:t>
            </a:r>
            <a:r>
              <a:rPr lang="en-US" altLang="zh-CN" sz="2900" b="1" i="1" dirty="0">
                <a:latin typeface="Times New Roman" pitchFamily="18" charset="0"/>
              </a:rPr>
              <a:t> </a:t>
            </a:r>
            <a:r>
              <a:rPr lang="en-US" altLang="zh-CN" sz="2900" b="1" dirty="0">
                <a:latin typeface="Times New Roman" pitchFamily="18" charset="0"/>
              </a:rPr>
              <a:t>= </a:t>
            </a:r>
            <a:r>
              <a:rPr lang="en-US" altLang="zh-CN" sz="2900" b="1" dirty="0">
                <a:latin typeface="Times New Roman" pitchFamily="18" charset="0"/>
                <a:ea typeface="楷体_GB2312" pitchFamily="49" charset="-122"/>
              </a:rPr>
              <a:t>Θ</a:t>
            </a:r>
            <a:r>
              <a:rPr lang="zh-CN" altLang="en-US" sz="2900" b="1" dirty="0">
                <a:latin typeface="Times New Roman" pitchFamily="18" charset="0"/>
                <a:sym typeface="Symbol" pitchFamily="18" charset="2"/>
              </a:rPr>
              <a:t> </a:t>
            </a:r>
            <a:r>
              <a:rPr lang="en-US" altLang="zh-CN" sz="2900" b="1" dirty="0">
                <a:latin typeface="Times New Roman" pitchFamily="18" charset="0"/>
              </a:rPr>
              <a:t>(</a:t>
            </a:r>
            <a:r>
              <a:rPr lang="pt-BR" altLang="zh-CN" sz="2900" b="1" dirty="0">
                <a:latin typeface="Times New Roman" pitchFamily="18" charset="0"/>
              </a:rPr>
              <a:t>log</a:t>
            </a:r>
            <a:r>
              <a:rPr lang="pt-BR" altLang="zh-CN" sz="2900" b="1" i="1" dirty="0">
                <a:latin typeface="Times New Roman" pitchFamily="18" charset="0"/>
              </a:rPr>
              <a:t>n</a:t>
            </a:r>
            <a:r>
              <a:rPr lang="pt-BR" altLang="zh-CN" sz="2900" b="1" dirty="0" smtClean="0">
                <a:latin typeface="Times New Roman" pitchFamily="18" charset="0"/>
              </a:rPr>
              <a:t>)</a:t>
            </a:r>
            <a:r>
              <a:rPr lang="zh-CN" altLang="en-US" sz="2900" b="1" dirty="0" smtClean="0">
                <a:latin typeface="Times New Roman" pitchFamily="18" charset="0"/>
              </a:rPr>
              <a:t>，</a:t>
            </a:r>
            <a:r>
              <a:rPr lang="zh-CN" altLang="pt-BR" sz="2900" b="1" dirty="0" smtClean="0">
                <a:latin typeface="Times New Roman" pitchFamily="18" charset="0"/>
              </a:rPr>
              <a:t>证</a:t>
            </a:r>
            <a:r>
              <a:rPr lang="zh-CN" altLang="pt-BR" sz="2900" b="1" dirty="0">
                <a:latin typeface="Times New Roman" pitchFamily="18" charset="0"/>
              </a:rPr>
              <a:t>毕 </a:t>
            </a:r>
            <a:r>
              <a:rPr lang="pt-BR" altLang="zh-CN" sz="2900" b="1" dirty="0" smtClean="0">
                <a:latin typeface="Times New Roman" pitchFamily="18" charset="0"/>
              </a:rPr>
              <a:t>▌</a:t>
            </a:r>
            <a:endParaRPr lang="pt-BR" altLang="zh-CN" sz="2900" b="1" dirty="0">
              <a:latin typeface="Times New Roman" pitchFamily="18" charset="0"/>
            </a:endParaRPr>
          </a:p>
        </p:txBody>
      </p:sp>
      <p:sp>
        <p:nvSpPr>
          <p:cNvPr id="3" name="灯片编号占位符 5"/>
          <p:cNvSpPr txBox="1">
            <a:spLocks/>
          </p:cNvSpPr>
          <p:nvPr/>
        </p:nvSpPr>
        <p:spPr bwMode="auto">
          <a:xfrm>
            <a:off x="8686800" y="6510338"/>
            <a:ext cx="395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r" rtl="0" fontAlgn="base">
              <a:spcBef>
                <a:spcPct val="0"/>
              </a:spcBef>
              <a:spcAft>
                <a:spcPct val="0"/>
              </a:spcAft>
              <a:defRPr sz="1000" kern="1200">
                <a:solidFill>
                  <a:schemeClr val="tx1"/>
                </a:solidFill>
                <a:effectLst>
                  <a:outerShdw blurRad="38100" dist="38100" dir="2700000" algn="tl">
                    <a:srgbClr val="000000"/>
                  </a:outerShdw>
                </a:effectLst>
                <a:latin typeface="+mn-lt"/>
                <a:ea typeface="+mn-ea"/>
                <a:cs typeface="+mn-cs"/>
              </a:defRPr>
            </a:lvl1pPr>
            <a:lvl2pPr marL="4572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2pPr>
            <a:lvl3pPr marL="9144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3pPr>
            <a:lvl4pPr marL="13716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4pPr>
            <a:lvl5pPr marL="1828800" algn="l" rtl="0" fontAlgn="base">
              <a:spcBef>
                <a:spcPct val="50000"/>
              </a:spcBef>
              <a:spcAft>
                <a:spcPct val="0"/>
              </a:spcAft>
              <a:defRPr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ern="1200">
                <a:solidFill>
                  <a:schemeClr val="tx1"/>
                </a:solidFill>
                <a:latin typeface="Times New Roman" pitchFamily="18" charset="0"/>
                <a:ea typeface="楷体_GB2312" pitchFamily="49" charset="-122"/>
                <a:cs typeface="+mn-cs"/>
              </a:defRPr>
            </a:lvl9pPr>
          </a:lstStyle>
          <a:p>
            <a:pPr algn="ctr">
              <a:lnSpc>
                <a:spcPts val="1300"/>
              </a:lnSpc>
              <a:defRPr/>
            </a:pPr>
            <a:fld id="{963A5048-E6FA-4F19-9239-8900CC12283B}" type="slidenum">
              <a:rPr lang="zh-CN" altLang="en-US" sz="1500" smtClean="0"/>
              <a:pPr algn="ctr">
                <a:lnSpc>
                  <a:spcPts val="1300"/>
                </a:lnSpc>
                <a:defRPr/>
              </a:pPr>
              <a:t>135</a:t>
            </a:fld>
            <a:endParaRPr lang="en-US" altLang="zh-CN" sz="1500" dirty="0"/>
          </a:p>
        </p:txBody>
      </p:sp>
    </p:spTree>
    <p:extLst>
      <p:ext uri="{BB962C8B-B14F-4D97-AF65-F5344CB8AC3E}">
        <p14:creationId xmlns:p14="http://schemas.microsoft.com/office/powerpoint/2010/main" val="268502876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0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Grp="1" noRot="1" noChangeArrowheads="1"/>
          </p:cNvSpPr>
          <p:nvPr>
            <p:ph idx="1"/>
          </p:nvPr>
        </p:nvSpPr>
        <p:spPr>
          <a:xfrm>
            <a:off x="71438" y="476250"/>
            <a:ext cx="8893175" cy="4392910"/>
          </a:xfrm>
        </p:spPr>
        <p:txBody>
          <a:bodyPr/>
          <a:lstStyle/>
          <a:p>
            <a:pPr indent="466725" algn="ctr" eaLnBrk="1" hangingPunct="1">
              <a:lnSpc>
                <a:spcPct val="90000"/>
              </a:lnSpc>
              <a:buFont typeface="Wingdings" pitchFamily="2" charset="2"/>
              <a:buNone/>
            </a:pPr>
            <a:r>
              <a:rPr lang="zh-CN" altLang="en-US" b="1" dirty="0" smtClean="0">
                <a:ea typeface="楷体_GB2312" pitchFamily="49" charset="-122"/>
              </a:rPr>
              <a:t>时间与空间分析  </a:t>
            </a:r>
          </a:p>
          <a:p>
            <a:pPr indent="466725" eaLnBrk="1" hangingPunct="1">
              <a:lnSpc>
                <a:spcPct val="90000"/>
              </a:lnSpc>
              <a:buFont typeface="Wingdings" pitchFamily="2" charset="2"/>
              <a:buNone/>
            </a:pPr>
            <a:r>
              <a:rPr lang="zh-CN" altLang="en-US" sz="2800" b="1" dirty="0" smtClean="0">
                <a:ea typeface="楷体_GB2312" pitchFamily="49" charset="-122"/>
              </a:rPr>
              <a:t>    一个算法在</a:t>
            </a:r>
            <a:r>
              <a:rPr lang="zh-CN" altLang="en-US" sz="2800" b="1" dirty="0" smtClean="0">
                <a:solidFill>
                  <a:srgbClr val="0000CC"/>
                </a:solidFill>
                <a:ea typeface="楷体_GB2312" pitchFamily="49" charset="-122"/>
              </a:rPr>
              <a:t>不同的执行时间内</a:t>
            </a:r>
            <a:r>
              <a:rPr lang="zh-CN" altLang="en-US" sz="2800" b="1" dirty="0" smtClean="0">
                <a:ea typeface="楷体_GB2312" pitchFamily="49" charset="-122"/>
              </a:rPr>
              <a:t>，它</a:t>
            </a:r>
            <a:r>
              <a:rPr lang="zh-CN" altLang="en-US" sz="2800" b="1" dirty="0" smtClean="0">
                <a:solidFill>
                  <a:srgbClr val="0000CC"/>
                </a:solidFill>
                <a:ea typeface="楷体_GB2312" pitchFamily="49" charset="-122"/>
              </a:rPr>
              <a:t>占用的内存空间量不一定相等</a:t>
            </a:r>
            <a:r>
              <a:rPr lang="zh-CN" altLang="en-US" sz="2800" b="1" dirty="0" smtClean="0">
                <a:ea typeface="楷体_GB2312" pitchFamily="49" charset="-122"/>
              </a:rPr>
              <a:t>，占用空间量</a:t>
            </a:r>
            <a:r>
              <a:rPr lang="en-US" altLang="zh-CN" sz="2800" b="1" dirty="0" smtClean="0">
                <a:ea typeface="楷体_GB2312" pitchFamily="49" charset="-122"/>
              </a:rPr>
              <a:t>y</a:t>
            </a:r>
            <a:r>
              <a:rPr lang="zh-CN" altLang="en-US" sz="2800" b="1" dirty="0" smtClean="0">
                <a:ea typeface="楷体_GB2312" pitchFamily="49" charset="-122"/>
              </a:rPr>
              <a:t>是时间</a:t>
            </a:r>
            <a:r>
              <a:rPr lang="en-US" altLang="zh-CN" sz="2800" b="1" dirty="0" smtClean="0">
                <a:ea typeface="楷体_GB2312" pitchFamily="49" charset="-122"/>
              </a:rPr>
              <a:t>x</a:t>
            </a:r>
            <a:r>
              <a:rPr lang="zh-CN" altLang="en-US" sz="2800" b="1" dirty="0" smtClean="0">
                <a:ea typeface="楷体_GB2312" pitchFamily="49" charset="-122"/>
              </a:rPr>
              <a:t>的函数，即</a:t>
            </a:r>
            <a:r>
              <a:rPr lang="en-US" altLang="zh-CN" sz="2800" b="1" dirty="0" smtClean="0">
                <a:ea typeface="楷体_GB2312" pitchFamily="49" charset="-122"/>
              </a:rPr>
              <a:t>y=f(x)</a:t>
            </a:r>
            <a:r>
              <a:rPr lang="zh-CN" altLang="en-US" sz="2800" b="1" dirty="0" smtClean="0">
                <a:ea typeface="楷体_GB2312" pitchFamily="49" charset="-122"/>
              </a:rPr>
              <a:t>。</a:t>
            </a:r>
            <a:endParaRPr lang="en-US" altLang="zh-CN" sz="2800" b="1" dirty="0" smtClean="0">
              <a:ea typeface="楷体_GB2312" pitchFamily="49" charset="-122"/>
            </a:endParaRPr>
          </a:p>
          <a:p>
            <a:pPr indent="466725" eaLnBrk="1" hangingPunct="1">
              <a:lnSpc>
                <a:spcPct val="90000"/>
              </a:lnSpc>
              <a:buFont typeface="Wingdings" pitchFamily="2" charset="2"/>
              <a:buNone/>
            </a:pPr>
            <a:r>
              <a:rPr lang="zh-CN" altLang="en-US" sz="2800" b="1" dirty="0" smtClean="0">
                <a:ea typeface="楷体_GB2312" pitchFamily="49" charset="-122"/>
              </a:rPr>
              <a:t>称积分                为该算法的时空积分，其中</a:t>
            </a:r>
            <a:r>
              <a:rPr lang="en-US" altLang="zh-CN" sz="2800" b="1" dirty="0" smtClean="0">
                <a:ea typeface="楷体_GB2312" pitchFamily="49" charset="-122"/>
              </a:rPr>
              <a:t>t</a:t>
            </a:r>
            <a:r>
              <a:rPr lang="zh-CN" altLang="en-US" sz="2800" b="1" dirty="0" smtClean="0">
                <a:ea typeface="楷体_GB2312" pitchFamily="49" charset="-122"/>
              </a:rPr>
              <a:t>是该算法的执行时间。</a:t>
            </a:r>
            <a:endParaRPr lang="en-US" altLang="zh-CN" sz="2800" b="1" dirty="0" smtClean="0">
              <a:ea typeface="楷体_GB2312" pitchFamily="49" charset="-122"/>
            </a:endParaRPr>
          </a:p>
          <a:p>
            <a:pPr indent="466725" eaLnBrk="1" hangingPunct="1">
              <a:lnSpc>
                <a:spcPct val="90000"/>
              </a:lnSpc>
              <a:buFont typeface="Wingdings" pitchFamily="2" charset="2"/>
              <a:buNone/>
            </a:pPr>
            <a:r>
              <a:rPr lang="zh-CN" altLang="en-US" sz="2800" b="1" dirty="0" smtClean="0">
                <a:ea typeface="楷体_GB2312" pitchFamily="49" charset="-122"/>
              </a:rPr>
              <a:t>基于时空积分，可以比较算法优劣，时空积分较小的算法较优。</a:t>
            </a:r>
          </a:p>
        </p:txBody>
      </p:sp>
      <p:graphicFrame>
        <p:nvGraphicFramePr>
          <p:cNvPr id="132099" name="Object 3"/>
          <p:cNvGraphicFramePr>
            <a:graphicFrameLocks noChangeAspect="1"/>
          </p:cNvGraphicFramePr>
          <p:nvPr>
            <p:extLst>
              <p:ext uri="{D42A27DB-BD31-4B8C-83A1-F6EECF244321}">
                <p14:modId xmlns:p14="http://schemas.microsoft.com/office/powerpoint/2010/main" val="4163126017"/>
              </p:ext>
            </p:extLst>
          </p:nvPr>
        </p:nvGraphicFramePr>
        <p:xfrm>
          <a:off x="2052017" y="2204864"/>
          <a:ext cx="1439863" cy="457200"/>
        </p:xfrm>
        <a:graphic>
          <a:graphicData uri="http://schemas.openxmlformats.org/presentationml/2006/ole">
            <mc:AlternateContent xmlns:mc="http://schemas.openxmlformats.org/markup-compatibility/2006">
              <mc:Choice xmlns:v="urn:schemas-microsoft-com:vml" Requires="v">
                <p:oleObj spid="_x0000_s132165" name="Equation" r:id="rId4" imgW="787058" imgH="317362" progId="Equation.3">
                  <p:embed/>
                </p:oleObj>
              </mc:Choice>
              <mc:Fallback>
                <p:oleObj name="Equation" r:id="rId4" imgW="787058" imgH="317362"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017" y="2204864"/>
                        <a:ext cx="1439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09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0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20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762000" y="12954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kumimoji="1" lang="zh-CN" altLang="zh-CN" sz="2400" b="1">
              <a:solidFill>
                <a:srgbClr val="0033CC"/>
              </a:solidFill>
              <a:latin typeface="宋体" pitchFamily="2" charset="-122"/>
            </a:endParaRPr>
          </a:p>
        </p:txBody>
      </p:sp>
      <p:sp>
        <p:nvSpPr>
          <p:cNvPr id="103427" name="Rectangle 3"/>
          <p:cNvSpPr>
            <a:spLocks noChangeArrowheads="1"/>
          </p:cNvSpPr>
          <p:nvPr/>
        </p:nvSpPr>
        <p:spPr bwMode="auto">
          <a:xfrm>
            <a:off x="323528" y="273065"/>
            <a:ext cx="3742184" cy="37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252413" algn="just">
              <a:lnSpc>
                <a:spcPct val="140000"/>
              </a:lnSpc>
              <a:spcBef>
                <a:spcPct val="20000"/>
              </a:spcBef>
              <a:spcAft>
                <a:spcPct val="20000"/>
              </a:spcAft>
            </a:pPr>
            <a:r>
              <a:rPr kumimoji="1" lang="en-US" altLang="zh-CN" sz="1800" b="1" dirty="0">
                <a:solidFill>
                  <a:srgbClr val="0033CC"/>
                </a:solidFill>
                <a:latin typeface="Times New Roman" pitchFamily="18" charset="0"/>
              </a:rPr>
              <a:t>  </a:t>
            </a:r>
            <a:r>
              <a:rPr kumimoji="1" lang="zh-CN" altLang="en-US" sz="2800" b="1" dirty="0">
                <a:solidFill>
                  <a:srgbClr val="0033CC"/>
                </a:solidFill>
                <a:latin typeface="Times New Roman" pitchFamily="18" charset="0"/>
                <a:ea typeface="楷体_GB2312" pitchFamily="49" charset="-122"/>
              </a:rPr>
              <a:t>例如，一个算法执行时间为</a:t>
            </a:r>
            <a:r>
              <a:rPr kumimoji="1" lang="en-US" altLang="zh-CN" sz="2800" b="1" dirty="0">
                <a:solidFill>
                  <a:srgbClr val="0033CC"/>
                </a:solidFill>
                <a:latin typeface="Times New Roman" pitchFamily="18" charset="0"/>
                <a:ea typeface="楷体_GB2312" pitchFamily="49" charset="-122"/>
              </a:rPr>
              <a:t>30</a:t>
            </a:r>
            <a:r>
              <a:rPr kumimoji="1" lang="zh-CN" altLang="en-US" sz="2800" b="1" dirty="0">
                <a:solidFill>
                  <a:srgbClr val="0033CC"/>
                </a:solidFill>
                <a:latin typeface="Times New Roman" pitchFamily="18" charset="0"/>
                <a:ea typeface="楷体_GB2312" pitchFamily="49" charset="-122"/>
              </a:rPr>
              <a:t>秒，前</a:t>
            </a:r>
            <a:r>
              <a:rPr kumimoji="1" lang="en-US" altLang="zh-CN" sz="2800" b="1" dirty="0">
                <a:solidFill>
                  <a:srgbClr val="0033CC"/>
                </a:solidFill>
                <a:latin typeface="Times New Roman" pitchFamily="18" charset="0"/>
                <a:ea typeface="楷体_GB2312" pitchFamily="49" charset="-122"/>
              </a:rPr>
              <a:t>10</a:t>
            </a:r>
            <a:r>
              <a:rPr kumimoji="1" lang="zh-CN" altLang="en-US" sz="2800" b="1" dirty="0">
                <a:solidFill>
                  <a:srgbClr val="0033CC"/>
                </a:solidFill>
                <a:latin typeface="Times New Roman" pitchFamily="18" charset="0"/>
                <a:ea typeface="楷体_GB2312" pitchFamily="49" charset="-122"/>
              </a:rPr>
              <a:t>秒算法占用</a:t>
            </a:r>
            <a:r>
              <a:rPr kumimoji="1" lang="en-US" altLang="zh-CN" sz="2800" b="1" dirty="0">
                <a:solidFill>
                  <a:srgbClr val="0033CC"/>
                </a:solidFill>
                <a:latin typeface="Times New Roman" pitchFamily="18" charset="0"/>
                <a:ea typeface="楷体_GB2312" pitchFamily="49" charset="-122"/>
              </a:rPr>
              <a:t>60</a:t>
            </a:r>
            <a:r>
              <a:rPr kumimoji="1" lang="zh-CN" altLang="en-US" sz="2800" b="1" dirty="0">
                <a:solidFill>
                  <a:srgbClr val="0033CC"/>
                </a:solidFill>
                <a:latin typeface="Times New Roman" pitchFamily="18" charset="0"/>
                <a:ea typeface="楷体_GB2312" pitchFamily="49" charset="-122"/>
              </a:rPr>
              <a:t>个字节，第二个</a:t>
            </a:r>
            <a:r>
              <a:rPr kumimoji="1" lang="en-US" altLang="zh-CN" sz="2800" b="1" dirty="0">
                <a:solidFill>
                  <a:srgbClr val="0033CC"/>
                </a:solidFill>
                <a:latin typeface="Times New Roman" pitchFamily="18" charset="0"/>
                <a:ea typeface="楷体_GB2312" pitchFamily="49" charset="-122"/>
              </a:rPr>
              <a:t>10</a:t>
            </a:r>
            <a:r>
              <a:rPr kumimoji="1" lang="zh-CN" altLang="en-US" sz="2800" b="1" dirty="0">
                <a:solidFill>
                  <a:srgbClr val="0033CC"/>
                </a:solidFill>
                <a:latin typeface="Times New Roman" pitchFamily="18" charset="0"/>
                <a:ea typeface="楷体_GB2312" pitchFamily="49" charset="-122"/>
              </a:rPr>
              <a:t>秒算法占用</a:t>
            </a:r>
            <a:r>
              <a:rPr kumimoji="1" lang="en-US" altLang="zh-CN" sz="2800" b="1" dirty="0">
                <a:solidFill>
                  <a:srgbClr val="0033CC"/>
                </a:solidFill>
                <a:latin typeface="Times New Roman" pitchFamily="18" charset="0"/>
                <a:ea typeface="楷体_GB2312" pitchFamily="49" charset="-122"/>
              </a:rPr>
              <a:t>70</a:t>
            </a:r>
            <a:r>
              <a:rPr kumimoji="1" lang="zh-CN" altLang="en-US" sz="2800" b="1" dirty="0">
                <a:solidFill>
                  <a:srgbClr val="0033CC"/>
                </a:solidFill>
                <a:latin typeface="Times New Roman" pitchFamily="18" charset="0"/>
                <a:ea typeface="楷体_GB2312" pitchFamily="49" charset="-122"/>
              </a:rPr>
              <a:t>个字节，最后</a:t>
            </a:r>
            <a:r>
              <a:rPr kumimoji="1" lang="en-US" altLang="zh-CN" sz="2800" b="1" dirty="0">
                <a:solidFill>
                  <a:srgbClr val="0033CC"/>
                </a:solidFill>
                <a:latin typeface="Times New Roman" pitchFamily="18" charset="0"/>
                <a:ea typeface="楷体_GB2312" pitchFamily="49" charset="-122"/>
              </a:rPr>
              <a:t>10</a:t>
            </a:r>
            <a:r>
              <a:rPr kumimoji="1" lang="zh-CN" altLang="en-US" sz="2800" b="1" dirty="0">
                <a:solidFill>
                  <a:srgbClr val="0033CC"/>
                </a:solidFill>
                <a:latin typeface="Times New Roman" pitchFamily="18" charset="0"/>
                <a:ea typeface="楷体_GB2312" pitchFamily="49" charset="-122"/>
              </a:rPr>
              <a:t>秒算法占用</a:t>
            </a:r>
            <a:r>
              <a:rPr kumimoji="1" lang="en-US" altLang="zh-CN" sz="2800" b="1" dirty="0">
                <a:solidFill>
                  <a:srgbClr val="0033CC"/>
                </a:solidFill>
                <a:latin typeface="Times New Roman" pitchFamily="18" charset="0"/>
                <a:ea typeface="楷体_GB2312" pitchFamily="49" charset="-122"/>
              </a:rPr>
              <a:t>80</a:t>
            </a:r>
            <a:r>
              <a:rPr kumimoji="1" lang="zh-CN" altLang="en-US" sz="2800" b="1" dirty="0">
                <a:solidFill>
                  <a:srgbClr val="0033CC"/>
                </a:solidFill>
                <a:latin typeface="Times New Roman" pitchFamily="18" charset="0"/>
                <a:ea typeface="楷体_GB2312" pitchFamily="49" charset="-122"/>
              </a:rPr>
              <a:t>个字节</a:t>
            </a:r>
            <a:r>
              <a:rPr kumimoji="1" lang="zh-CN" altLang="en-US" sz="2800" b="1" dirty="0" smtClean="0">
                <a:solidFill>
                  <a:srgbClr val="0033CC"/>
                </a:solidFill>
                <a:latin typeface="Times New Roman" pitchFamily="18" charset="0"/>
                <a:ea typeface="楷体_GB2312" pitchFamily="49" charset="-122"/>
              </a:rPr>
              <a:t>。</a:t>
            </a:r>
            <a:endParaRPr kumimoji="1" lang="zh-CN" altLang="en-US" sz="2800" b="1" dirty="0">
              <a:solidFill>
                <a:srgbClr val="0033CC"/>
              </a:solidFill>
              <a:latin typeface="Times New Roman" pitchFamily="18" charset="0"/>
              <a:ea typeface="楷体_GB2312" pitchFamily="49" charset="-122"/>
            </a:endParaRPr>
          </a:p>
        </p:txBody>
      </p:sp>
      <p:grpSp>
        <p:nvGrpSpPr>
          <p:cNvPr id="4" name="Group 4"/>
          <p:cNvGrpSpPr>
            <a:grpSpLocks/>
          </p:cNvGrpSpPr>
          <p:nvPr/>
        </p:nvGrpSpPr>
        <p:grpSpPr bwMode="auto">
          <a:xfrm>
            <a:off x="4348809" y="548680"/>
            <a:ext cx="4767210" cy="2842377"/>
            <a:chOff x="7179" y="6980"/>
            <a:chExt cx="2980" cy="2547"/>
          </a:xfrm>
        </p:grpSpPr>
        <p:sp>
          <p:nvSpPr>
            <p:cNvPr id="5" name="Text Box 5"/>
            <p:cNvSpPr txBox="1">
              <a:spLocks noChangeArrowheads="1"/>
            </p:cNvSpPr>
            <p:nvPr/>
          </p:nvSpPr>
          <p:spPr bwMode="auto">
            <a:xfrm>
              <a:off x="7179" y="7640"/>
              <a:ext cx="31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a:solidFill>
                    <a:srgbClr val="0033CC"/>
                  </a:solidFill>
                  <a:latin typeface="Times New Roman" pitchFamily="18" charset="0"/>
                </a:rPr>
                <a:t>80</a:t>
              </a:r>
            </a:p>
          </p:txBody>
        </p:sp>
        <p:sp>
          <p:nvSpPr>
            <p:cNvPr id="6" name="Text Box 6"/>
            <p:cNvSpPr txBox="1">
              <a:spLocks noChangeArrowheads="1"/>
            </p:cNvSpPr>
            <p:nvPr/>
          </p:nvSpPr>
          <p:spPr bwMode="auto">
            <a:xfrm>
              <a:off x="7179" y="7940"/>
              <a:ext cx="31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a:solidFill>
                    <a:srgbClr val="0033CC"/>
                  </a:solidFill>
                  <a:latin typeface="Times New Roman" pitchFamily="18" charset="0"/>
                </a:rPr>
                <a:t>70</a:t>
              </a:r>
            </a:p>
          </p:txBody>
        </p:sp>
        <p:sp>
          <p:nvSpPr>
            <p:cNvPr id="7" name="Text Box 7"/>
            <p:cNvSpPr txBox="1">
              <a:spLocks noChangeArrowheads="1"/>
            </p:cNvSpPr>
            <p:nvPr/>
          </p:nvSpPr>
          <p:spPr bwMode="auto">
            <a:xfrm>
              <a:off x="7179" y="8240"/>
              <a:ext cx="31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a:solidFill>
                    <a:srgbClr val="0033CC"/>
                  </a:solidFill>
                  <a:latin typeface="Times New Roman" pitchFamily="18" charset="0"/>
                </a:rPr>
                <a:t>60</a:t>
              </a:r>
            </a:p>
          </p:txBody>
        </p:sp>
        <p:sp>
          <p:nvSpPr>
            <p:cNvPr id="8" name="Text Box 8"/>
            <p:cNvSpPr txBox="1">
              <a:spLocks noChangeArrowheads="1"/>
            </p:cNvSpPr>
            <p:nvPr/>
          </p:nvSpPr>
          <p:spPr bwMode="auto">
            <a:xfrm>
              <a:off x="8939" y="8940"/>
              <a:ext cx="29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a:solidFill>
                    <a:srgbClr val="0033CC"/>
                  </a:solidFill>
                  <a:latin typeface="Times New Roman" pitchFamily="18" charset="0"/>
                </a:rPr>
                <a:t>30</a:t>
              </a:r>
            </a:p>
          </p:txBody>
        </p:sp>
        <p:sp>
          <p:nvSpPr>
            <p:cNvPr id="9" name="Text Box 9"/>
            <p:cNvSpPr txBox="1">
              <a:spLocks noChangeArrowheads="1"/>
            </p:cNvSpPr>
            <p:nvPr/>
          </p:nvSpPr>
          <p:spPr bwMode="auto">
            <a:xfrm>
              <a:off x="8389" y="8940"/>
              <a:ext cx="29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a:solidFill>
                    <a:srgbClr val="0033CC"/>
                  </a:solidFill>
                  <a:latin typeface="Times New Roman" pitchFamily="18" charset="0"/>
                </a:rPr>
                <a:t>20</a:t>
              </a:r>
            </a:p>
          </p:txBody>
        </p:sp>
        <p:sp>
          <p:nvSpPr>
            <p:cNvPr id="10" name="Text Box 10"/>
            <p:cNvSpPr txBox="1">
              <a:spLocks noChangeArrowheads="1"/>
            </p:cNvSpPr>
            <p:nvPr/>
          </p:nvSpPr>
          <p:spPr bwMode="auto">
            <a:xfrm>
              <a:off x="7849" y="8940"/>
              <a:ext cx="29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a:solidFill>
                    <a:srgbClr val="0033CC"/>
                  </a:solidFill>
                  <a:latin typeface="Times New Roman" pitchFamily="18" charset="0"/>
                </a:rPr>
                <a:t>10</a:t>
              </a:r>
            </a:p>
          </p:txBody>
        </p:sp>
        <p:sp>
          <p:nvSpPr>
            <p:cNvPr id="11" name="Text Box 11"/>
            <p:cNvSpPr txBox="1">
              <a:spLocks noChangeArrowheads="1"/>
            </p:cNvSpPr>
            <p:nvPr/>
          </p:nvSpPr>
          <p:spPr bwMode="auto">
            <a:xfrm>
              <a:off x="7359" y="6980"/>
              <a:ext cx="1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2000">
                  <a:solidFill>
                    <a:srgbClr val="0033CC"/>
                  </a:solidFill>
                  <a:latin typeface="Times New Roman" pitchFamily="18" charset="0"/>
                </a:rPr>
                <a:t>Y</a:t>
              </a:r>
            </a:p>
          </p:txBody>
        </p:sp>
        <p:sp>
          <p:nvSpPr>
            <p:cNvPr id="12" name="Text Box 12"/>
            <p:cNvSpPr txBox="1">
              <a:spLocks noChangeArrowheads="1"/>
            </p:cNvSpPr>
            <p:nvPr/>
          </p:nvSpPr>
          <p:spPr bwMode="auto">
            <a:xfrm>
              <a:off x="9979" y="8720"/>
              <a:ext cx="1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a:solidFill>
                    <a:srgbClr val="0033CC"/>
                  </a:solidFill>
                  <a:latin typeface="Bookman Old Style" pitchFamily="18" charset="0"/>
                </a:rPr>
                <a:t>X</a:t>
              </a:r>
            </a:p>
          </p:txBody>
        </p:sp>
        <p:sp>
          <p:nvSpPr>
            <p:cNvPr id="13" name="Line 13"/>
            <p:cNvSpPr>
              <a:spLocks noChangeShapeType="1"/>
            </p:cNvSpPr>
            <p:nvPr/>
          </p:nvSpPr>
          <p:spPr bwMode="auto">
            <a:xfrm>
              <a:off x="7399" y="8396"/>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a:off x="7939" y="8084"/>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8479" y="7772"/>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6"/>
            <p:cNvSpPr>
              <a:spLocks noChangeShapeType="1"/>
            </p:cNvSpPr>
            <p:nvPr/>
          </p:nvSpPr>
          <p:spPr bwMode="auto">
            <a:xfrm>
              <a:off x="9019" y="7772"/>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7"/>
            <p:cNvSpPr txBox="1">
              <a:spLocks noChangeArrowheads="1"/>
            </p:cNvSpPr>
            <p:nvPr/>
          </p:nvSpPr>
          <p:spPr bwMode="auto">
            <a:xfrm>
              <a:off x="8119" y="8396"/>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a:r>
                <a:rPr lang="zh-CN" altLang="en-US" sz="2000" b="1">
                  <a:solidFill>
                    <a:srgbClr val="0033CC"/>
                  </a:solidFill>
                  <a:latin typeface="Times New Roman" pitchFamily="18" charset="0"/>
                </a:rPr>
                <a:t>效率</a:t>
              </a:r>
            </a:p>
          </p:txBody>
        </p:sp>
        <p:sp>
          <p:nvSpPr>
            <p:cNvPr id="18" name="Line 18"/>
            <p:cNvSpPr>
              <a:spLocks noChangeShapeType="1"/>
            </p:cNvSpPr>
            <p:nvPr/>
          </p:nvSpPr>
          <p:spPr bwMode="auto">
            <a:xfrm>
              <a:off x="7939" y="8090"/>
              <a:ext cx="0" cy="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8464" y="7790"/>
              <a:ext cx="0" cy="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Text Box 20"/>
            <p:cNvSpPr txBox="1">
              <a:spLocks noChangeArrowheads="1"/>
            </p:cNvSpPr>
            <p:nvPr/>
          </p:nvSpPr>
          <p:spPr bwMode="auto">
            <a:xfrm>
              <a:off x="7489" y="9257"/>
              <a:ext cx="211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a:r>
                <a:rPr lang="zh-CN" altLang="en-US" sz="2000" b="1">
                  <a:solidFill>
                    <a:srgbClr val="0033CC"/>
                  </a:solidFill>
                  <a:latin typeface="宋体" pitchFamily="2" charset="-122"/>
                </a:rPr>
                <a:t>图</a:t>
              </a:r>
              <a:r>
                <a:rPr lang="en-US" altLang="zh-CN" sz="2000" b="1">
                  <a:solidFill>
                    <a:srgbClr val="0033CC"/>
                  </a:solidFill>
                  <a:latin typeface="Times New Roman" pitchFamily="18" charset="0"/>
                </a:rPr>
                <a:t>2.2</a:t>
              </a:r>
              <a:r>
                <a:rPr lang="en-US" altLang="zh-CN" sz="2000" b="1">
                  <a:solidFill>
                    <a:srgbClr val="0033CC"/>
                  </a:solidFill>
                  <a:latin typeface="宋体" pitchFamily="2" charset="-122"/>
                </a:rPr>
                <a:t> </a:t>
              </a:r>
              <a:r>
                <a:rPr lang="zh-CN" altLang="en-US" sz="2000" b="1">
                  <a:solidFill>
                    <a:srgbClr val="0033CC"/>
                  </a:solidFill>
                  <a:latin typeface="宋体" pitchFamily="2" charset="-122"/>
                </a:rPr>
                <a:t>时空分布示意图</a:t>
              </a:r>
              <a:endParaRPr lang="zh-CN" altLang="en-US" sz="2000">
                <a:solidFill>
                  <a:srgbClr val="0033CC"/>
                </a:solidFill>
                <a:latin typeface="Times New Roman" pitchFamily="18" charset="0"/>
              </a:endParaRPr>
            </a:p>
          </p:txBody>
        </p:sp>
        <p:sp>
          <p:nvSpPr>
            <p:cNvPr id="21" name="Line 21"/>
            <p:cNvSpPr>
              <a:spLocks noChangeShapeType="1"/>
            </p:cNvSpPr>
            <p:nvPr/>
          </p:nvSpPr>
          <p:spPr bwMode="auto">
            <a:xfrm rot="5400000">
              <a:off x="7420" y="8010"/>
              <a:ext cx="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2"/>
            <p:cNvSpPr>
              <a:spLocks noChangeShapeType="1"/>
            </p:cNvSpPr>
            <p:nvPr/>
          </p:nvSpPr>
          <p:spPr bwMode="auto">
            <a:xfrm>
              <a:off x="8470" y="8810"/>
              <a:ext cx="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3"/>
            <p:cNvSpPr>
              <a:spLocks noChangeShapeType="1"/>
            </p:cNvSpPr>
            <p:nvPr/>
          </p:nvSpPr>
          <p:spPr bwMode="auto">
            <a:xfrm flipV="1">
              <a:off x="7399" y="7304"/>
              <a:ext cx="0" cy="15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a:off x="7399" y="8864"/>
              <a:ext cx="25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rot="5400000">
              <a:off x="7420" y="7700"/>
              <a:ext cx="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6"/>
            <p:cNvSpPr>
              <a:spLocks noChangeShapeType="1"/>
            </p:cNvSpPr>
            <p:nvPr/>
          </p:nvSpPr>
          <p:spPr bwMode="auto">
            <a:xfrm>
              <a:off x="7930" y="8810"/>
              <a:ext cx="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 name="Rectangle 27"/>
          <p:cNvSpPr>
            <a:spLocks noChangeArrowheads="1"/>
          </p:cNvSpPr>
          <p:nvPr/>
        </p:nvSpPr>
        <p:spPr bwMode="auto">
          <a:xfrm>
            <a:off x="4622005" y="3861048"/>
            <a:ext cx="4206062" cy="190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spcBef>
                <a:spcPct val="50000"/>
              </a:spcBef>
              <a:spcAft>
                <a:spcPct val="20000"/>
              </a:spcAft>
            </a:pPr>
            <a:r>
              <a:rPr kumimoji="1" lang="zh-CN" altLang="en-US" sz="2800" b="1" dirty="0">
                <a:ea typeface="宋体" charset="-122"/>
              </a:rPr>
              <a:t>显然算法的时空积分为：</a:t>
            </a:r>
            <a:r>
              <a:rPr kumimoji="1" lang="en-US" altLang="zh-CN" sz="2800" b="1" dirty="0">
                <a:ea typeface="宋体" charset="-122"/>
              </a:rPr>
              <a:t>60</a:t>
            </a:r>
            <a:r>
              <a:rPr kumimoji="1" lang="en-US" altLang="zh-CN" sz="2800" b="1" dirty="0">
                <a:ea typeface="宋体" charset="-122"/>
                <a:sym typeface="Symbol" pitchFamily="18" charset="2"/>
              </a:rPr>
              <a:t></a:t>
            </a:r>
            <a:r>
              <a:rPr kumimoji="1" lang="en-US" altLang="zh-CN" sz="2800" b="1" dirty="0">
                <a:ea typeface="宋体" charset="-122"/>
              </a:rPr>
              <a:t>10</a:t>
            </a:r>
            <a:r>
              <a:rPr kumimoji="1" lang="en-US" altLang="zh-CN" sz="2800" b="1" dirty="0">
                <a:ea typeface="宋体" charset="-122"/>
                <a:sym typeface="Symbol" pitchFamily="18" charset="2"/>
              </a:rPr>
              <a:t></a:t>
            </a:r>
            <a:r>
              <a:rPr kumimoji="1" lang="en-US" altLang="zh-CN" sz="2800" b="1" dirty="0">
                <a:ea typeface="宋体" charset="-122"/>
              </a:rPr>
              <a:t>70</a:t>
            </a:r>
            <a:r>
              <a:rPr kumimoji="1" lang="en-US" altLang="zh-CN" sz="2800" b="1" dirty="0">
                <a:ea typeface="宋体" charset="-122"/>
                <a:sym typeface="Symbol" pitchFamily="18" charset="2"/>
              </a:rPr>
              <a:t></a:t>
            </a:r>
            <a:r>
              <a:rPr kumimoji="1" lang="en-US" altLang="zh-CN" sz="2800" b="1" dirty="0">
                <a:ea typeface="宋体" charset="-122"/>
              </a:rPr>
              <a:t>10</a:t>
            </a:r>
            <a:r>
              <a:rPr kumimoji="1" lang="en-US" altLang="zh-CN" sz="2800" b="1" dirty="0">
                <a:ea typeface="宋体" charset="-122"/>
                <a:sym typeface="Symbol" pitchFamily="18" charset="2"/>
              </a:rPr>
              <a:t></a:t>
            </a:r>
            <a:r>
              <a:rPr kumimoji="1" lang="en-US" altLang="zh-CN" sz="2800" b="1" dirty="0">
                <a:ea typeface="宋体" charset="-122"/>
              </a:rPr>
              <a:t>80</a:t>
            </a:r>
            <a:r>
              <a:rPr kumimoji="1" lang="en-US" altLang="zh-CN" sz="2800" b="1" dirty="0">
                <a:ea typeface="宋体" charset="-122"/>
                <a:sym typeface="Symbol" pitchFamily="18" charset="2"/>
              </a:rPr>
              <a:t></a:t>
            </a:r>
            <a:r>
              <a:rPr kumimoji="1" lang="en-US" altLang="zh-CN" sz="2800" b="1" dirty="0">
                <a:ea typeface="宋体" charset="-122"/>
              </a:rPr>
              <a:t>10</a:t>
            </a:r>
            <a:r>
              <a:rPr kumimoji="1" lang="en-US" altLang="zh-CN" sz="2800" b="1" dirty="0">
                <a:ea typeface="宋体" charset="-122"/>
                <a:sym typeface="Symbol" pitchFamily="18" charset="2"/>
              </a:rPr>
              <a:t></a:t>
            </a:r>
            <a:r>
              <a:rPr kumimoji="1" lang="en-US" altLang="zh-CN" sz="2800" b="1" dirty="0">
                <a:ea typeface="宋体" charset="-122"/>
              </a:rPr>
              <a:t>2100(</a:t>
            </a:r>
            <a:r>
              <a:rPr kumimoji="1" lang="zh-CN" altLang="en-US" sz="2800" b="1" dirty="0">
                <a:ea typeface="宋体" charset="-122"/>
              </a:rPr>
              <a:t>字节秒</a:t>
            </a:r>
            <a:r>
              <a:rPr kumimoji="1" lang="en-US" altLang="zh-CN" sz="2800" b="1" dirty="0">
                <a:ea typeface="宋体" charset="-122"/>
              </a:rPr>
              <a:t>)</a:t>
            </a:r>
            <a:endParaRPr kumimoji="1" lang="zh-CN" altLang="en-US" sz="2800" b="1" dirty="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6" name="Rectangle 2"/>
          <p:cNvSpPr>
            <a:spLocks noChangeArrowheads="1"/>
          </p:cNvSpPr>
          <p:nvPr/>
        </p:nvSpPr>
        <p:spPr bwMode="auto">
          <a:xfrm>
            <a:off x="250825" y="620713"/>
            <a:ext cx="85693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b="1">
                <a:solidFill>
                  <a:srgbClr val="0033CC"/>
                </a:solidFill>
                <a:latin typeface="楷体_GB2312" pitchFamily="49" charset="-122"/>
                <a:ea typeface="楷体_GB2312" pitchFamily="49" charset="-122"/>
              </a:rPr>
              <a:t>    </a:t>
            </a:r>
            <a:r>
              <a:rPr kumimoji="1" lang="zh-CN" altLang="en-US" sz="2800" b="1">
                <a:solidFill>
                  <a:srgbClr val="001212"/>
                </a:solidFill>
                <a:latin typeface="楷体_GB2312" pitchFamily="49" charset="-122"/>
                <a:ea typeface="楷体_GB2312" pitchFamily="49" charset="-122"/>
              </a:rPr>
              <a:t>基于时空积分，我们可以比较算法</a:t>
            </a:r>
            <a:r>
              <a:rPr kumimoji="1" lang="en-US" altLang="zh-CN" sz="2800" b="1">
                <a:solidFill>
                  <a:srgbClr val="001212"/>
                </a:solidFill>
                <a:latin typeface="楷体_GB2312" pitchFamily="49" charset="-122"/>
                <a:ea typeface="楷体_GB2312" pitchFamily="49" charset="-122"/>
              </a:rPr>
              <a:t>SM</a:t>
            </a:r>
            <a:r>
              <a:rPr kumimoji="1" lang="zh-CN" altLang="en-US" sz="2800" b="1">
                <a:solidFill>
                  <a:srgbClr val="001212"/>
                </a:solidFill>
                <a:latin typeface="楷体_GB2312" pitchFamily="49" charset="-122"/>
                <a:ea typeface="楷体_GB2312" pitchFamily="49" charset="-122"/>
              </a:rPr>
              <a:t>和算法</a:t>
            </a:r>
            <a:r>
              <a:rPr kumimoji="1" lang="en-US" altLang="zh-CN" sz="2800" b="1">
                <a:solidFill>
                  <a:srgbClr val="001212"/>
                </a:solidFill>
                <a:latin typeface="楷体_GB2312" pitchFamily="49" charset="-122"/>
                <a:ea typeface="楷体_GB2312" pitchFamily="49" charset="-122"/>
              </a:rPr>
              <a:t>BS</a:t>
            </a:r>
            <a:r>
              <a:rPr kumimoji="1" lang="zh-CN" altLang="en-US" sz="2800" b="1">
                <a:solidFill>
                  <a:srgbClr val="001212"/>
                </a:solidFill>
                <a:latin typeface="楷体_GB2312" pitchFamily="49" charset="-122"/>
                <a:ea typeface="楷体_GB2312" pitchFamily="49" charset="-122"/>
              </a:rPr>
              <a:t>的优劣，时空积分较小的算法是较优的算法。 </a:t>
            </a:r>
          </a:p>
        </p:txBody>
      </p:sp>
      <p:grpSp>
        <p:nvGrpSpPr>
          <p:cNvPr id="134147" name="Group 3"/>
          <p:cNvGrpSpPr>
            <a:grpSpLocks/>
          </p:cNvGrpSpPr>
          <p:nvPr/>
        </p:nvGrpSpPr>
        <p:grpSpPr bwMode="auto">
          <a:xfrm>
            <a:off x="684213" y="1557338"/>
            <a:ext cx="7402512" cy="5073650"/>
            <a:chOff x="3165" y="12578"/>
            <a:chExt cx="6080" cy="2906"/>
          </a:xfrm>
        </p:grpSpPr>
        <p:sp>
          <p:nvSpPr>
            <p:cNvPr id="134148" name="Text Box 4"/>
            <p:cNvSpPr txBox="1">
              <a:spLocks noChangeArrowheads="1"/>
            </p:cNvSpPr>
            <p:nvPr/>
          </p:nvSpPr>
          <p:spPr bwMode="auto">
            <a:xfrm>
              <a:off x="3943" y="15178"/>
              <a:ext cx="416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a:r>
                <a:rPr lang="zh-CN" altLang="en-US" sz="2000" b="1">
                  <a:solidFill>
                    <a:srgbClr val="001212"/>
                  </a:solidFill>
                  <a:latin typeface="Times New Roman" pitchFamily="18" charset="0"/>
                </a:rPr>
                <a:t>图</a:t>
              </a:r>
              <a:r>
                <a:rPr lang="en-US" altLang="zh-CN" sz="2000" b="1">
                  <a:solidFill>
                    <a:srgbClr val="001212"/>
                  </a:solidFill>
                  <a:latin typeface="Times New Roman" pitchFamily="18" charset="0"/>
                </a:rPr>
                <a:t>2.3  </a:t>
              </a:r>
              <a:r>
                <a:rPr lang="zh-CN" altLang="en-US" sz="2000" b="1">
                  <a:solidFill>
                    <a:srgbClr val="001212"/>
                  </a:solidFill>
                  <a:latin typeface="Times New Roman" pitchFamily="18" charset="0"/>
                </a:rPr>
                <a:t>算法</a:t>
              </a:r>
              <a:r>
                <a:rPr lang="en-US" altLang="zh-CN" sz="2000" b="1">
                  <a:solidFill>
                    <a:srgbClr val="001212"/>
                  </a:solidFill>
                  <a:latin typeface="Times New Roman" pitchFamily="18" charset="0"/>
                </a:rPr>
                <a:t>SM</a:t>
              </a:r>
              <a:r>
                <a:rPr lang="zh-CN" altLang="en-US" sz="2000" b="1">
                  <a:solidFill>
                    <a:srgbClr val="001212"/>
                  </a:solidFill>
                  <a:latin typeface="Times New Roman" pitchFamily="18" charset="0"/>
                </a:rPr>
                <a:t>与算法</a:t>
              </a:r>
              <a:r>
                <a:rPr lang="en-US" altLang="zh-CN" sz="2000" b="1">
                  <a:solidFill>
                    <a:srgbClr val="001212"/>
                  </a:solidFill>
                  <a:latin typeface="Times New Roman" pitchFamily="18" charset="0"/>
                </a:rPr>
                <a:t>BS</a:t>
              </a:r>
              <a:r>
                <a:rPr lang="zh-CN" altLang="en-US" sz="2000" b="1">
                  <a:solidFill>
                    <a:srgbClr val="001212"/>
                  </a:solidFill>
                  <a:latin typeface="Times New Roman" pitchFamily="18" charset="0"/>
                </a:rPr>
                <a:t>的时空积分比较图</a:t>
              </a:r>
            </a:p>
          </p:txBody>
        </p:sp>
        <p:sp>
          <p:nvSpPr>
            <p:cNvPr id="134149" name="Text Box 5"/>
            <p:cNvSpPr txBox="1">
              <a:spLocks noChangeArrowheads="1"/>
            </p:cNvSpPr>
            <p:nvPr/>
          </p:nvSpPr>
          <p:spPr bwMode="auto">
            <a:xfrm>
              <a:off x="6870" y="14803"/>
              <a:ext cx="208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zh-CN" altLang="en-US" sz="2000" b="1">
                  <a:solidFill>
                    <a:srgbClr val="001212"/>
                  </a:solidFill>
                  <a:latin typeface="Times New Roman" pitchFamily="18" charset="0"/>
                </a:rPr>
                <a:t>（</a:t>
              </a:r>
              <a:r>
                <a:rPr lang="en-US" altLang="zh-CN" sz="2000" b="1">
                  <a:solidFill>
                    <a:srgbClr val="001212"/>
                  </a:solidFill>
                  <a:latin typeface="Times New Roman" pitchFamily="18" charset="0"/>
                </a:rPr>
                <a:t>b</a:t>
              </a:r>
              <a:r>
                <a:rPr lang="zh-CN" altLang="en-US" sz="2000" b="1">
                  <a:solidFill>
                    <a:srgbClr val="001212"/>
                  </a:solidFill>
                  <a:latin typeface="Times New Roman" pitchFamily="18" charset="0"/>
                </a:rPr>
                <a:t>）算法</a:t>
              </a:r>
              <a:r>
                <a:rPr lang="en-US" altLang="zh-CN" sz="2000" b="1">
                  <a:solidFill>
                    <a:srgbClr val="001212"/>
                  </a:solidFill>
                  <a:latin typeface="Times New Roman" pitchFamily="18" charset="0"/>
                </a:rPr>
                <a:t>BS</a:t>
              </a:r>
              <a:r>
                <a:rPr lang="zh-CN" altLang="en-US" sz="2000" b="1">
                  <a:solidFill>
                    <a:srgbClr val="001212"/>
                  </a:solidFill>
                  <a:latin typeface="Times New Roman" pitchFamily="18" charset="0"/>
                </a:rPr>
                <a:t>的时空图</a:t>
              </a:r>
            </a:p>
          </p:txBody>
        </p:sp>
        <p:sp>
          <p:nvSpPr>
            <p:cNvPr id="134150" name="Text Box 6"/>
            <p:cNvSpPr txBox="1">
              <a:spLocks noChangeArrowheads="1"/>
            </p:cNvSpPr>
            <p:nvPr/>
          </p:nvSpPr>
          <p:spPr bwMode="auto">
            <a:xfrm>
              <a:off x="3310" y="14823"/>
              <a:ext cx="208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2000" b="1">
                  <a:solidFill>
                    <a:srgbClr val="001212"/>
                  </a:solidFill>
                  <a:latin typeface="Times New Roman" pitchFamily="18" charset="0"/>
                </a:rPr>
                <a:t>(a)  </a:t>
              </a:r>
              <a:r>
                <a:rPr lang="zh-CN" altLang="en-US" sz="2000" b="1">
                  <a:solidFill>
                    <a:srgbClr val="001212"/>
                  </a:solidFill>
                  <a:latin typeface="Times New Roman" pitchFamily="18" charset="0"/>
                </a:rPr>
                <a:t>算法</a:t>
              </a:r>
              <a:r>
                <a:rPr lang="en-US" altLang="zh-CN" sz="2000" b="1">
                  <a:solidFill>
                    <a:srgbClr val="001212"/>
                  </a:solidFill>
                  <a:latin typeface="Times New Roman" pitchFamily="18" charset="0"/>
                </a:rPr>
                <a:t>SM</a:t>
              </a:r>
              <a:r>
                <a:rPr lang="zh-CN" altLang="en-US" sz="2000" b="1">
                  <a:solidFill>
                    <a:srgbClr val="001212"/>
                  </a:solidFill>
                  <a:latin typeface="Times New Roman" pitchFamily="18" charset="0"/>
                </a:rPr>
                <a:t>的时空图</a:t>
              </a:r>
            </a:p>
          </p:txBody>
        </p:sp>
        <p:grpSp>
          <p:nvGrpSpPr>
            <p:cNvPr id="134151" name="Group 7"/>
            <p:cNvGrpSpPr>
              <a:grpSpLocks/>
            </p:cNvGrpSpPr>
            <p:nvPr/>
          </p:nvGrpSpPr>
          <p:grpSpPr bwMode="auto">
            <a:xfrm>
              <a:off x="3165" y="12578"/>
              <a:ext cx="6080" cy="1780"/>
              <a:chOff x="3030" y="13403"/>
              <a:chExt cx="6080" cy="1780"/>
            </a:xfrm>
          </p:grpSpPr>
          <p:sp>
            <p:nvSpPr>
              <p:cNvPr id="134158" name="Text Box 8"/>
              <p:cNvSpPr txBox="1">
                <a:spLocks noChangeArrowheads="1"/>
              </p:cNvSpPr>
              <p:nvPr/>
            </p:nvSpPr>
            <p:spPr bwMode="auto">
              <a:xfrm>
                <a:off x="3270" y="14303"/>
                <a:ext cx="900"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zh-CN" altLang="en-US" sz="2000" b="1">
                    <a:solidFill>
                      <a:srgbClr val="001212"/>
                    </a:solidFill>
                    <a:latin typeface="Times New Roman" pitchFamily="18" charset="0"/>
                  </a:rPr>
                  <a:t>算法需要</a:t>
                </a:r>
              </a:p>
              <a:p>
                <a:pPr algn="just"/>
                <a:r>
                  <a:rPr lang="zh-CN" altLang="en-US" sz="2000" b="1">
                    <a:solidFill>
                      <a:srgbClr val="001212"/>
                    </a:solidFill>
                    <a:latin typeface="Times New Roman" pitchFamily="18" charset="0"/>
                  </a:rPr>
                  <a:t>的空间</a:t>
                </a:r>
              </a:p>
            </p:txBody>
          </p:sp>
          <p:sp>
            <p:nvSpPr>
              <p:cNvPr id="134159" name="Text Box 9"/>
              <p:cNvSpPr txBox="1">
                <a:spLocks noChangeArrowheads="1"/>
              </p:cNvSpPr>
              <p:nvPr/>
            </p:nvSpPr>
            <p:spPr bwMode="auto">
              <a:xfrm>
                <a:off x="6870" y="14263"/>
                <a:ext cx="900"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zh-CN" altLang="en-US" sz="2000" b="1">
                    <a:solidFill>
                      <a:srgbClr val="001212"/>
                    </a:solidFill>
                    <a:latin typeface="Times New Roman" pitchFamily="18" charset="0"/>
                  </a:rPr>
                  <a:t>算法需要</a:t>
                </a:r>
              </a:p>
              <a:p>
                <a:pPr algn="just"/>
                <a:r>
                  <a:rPr lang="zh-CN" altLang="en-US" sz="2000" b="1">
                    <a:solidFill>
                      <a:srgbClr val="001212"/>
                    </a:solidFill>
                    <a:latin typeface="Times New Roman" pitchFamily="18" charset="0"/>
                  </a:rPr>
                  <a:t>的空间</a:t>
                </a:r>
              </a:p>
            </p:txBody>
          </p:sp>
          <p:sp>
            <p:nvSpPr>
              <p:cNvPr id="134160" name="Text Box 10"/>
              <p:cNvSpPr txBox="1">
                <a:spLocks noChangeArrowheads="1"/>
              </p:cNvSpPr>
              <p:nvPr/>
            </p:nvSpPr>
            <p:spPr bwMode="auto">
              <a:xfrm>
                <a:off x="6590" y="14183"/>
                <a:ext cx="1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b="1">
                    <a:solidFill>
                      <a:srgbClr val="001212"/>
                    </a:solidFill>
                    <a:latin typeface="Times New Roman" pitchFamily="18" charset="0"/>
                  </a:rPr>
                  <a:t>S</a:t>
                </a:r>
              </a:p>
            </p:txBody>
          </p:sp>
          <p:sp>
            <p:nvSpPr>
              <p:cNvPr id="134161" name="Text Box 11"/>
              <p:cNvSpPr txBox="1">
                <a:spLocks noChangeArrowheads="1"/>
              </p:cNvSpPr>
              <p:nvPr/>
            </p:nvSpPr>
            <p:spPr bwMode="auto">
              <a:xfrm>
                <a:off x="6590" y="13403"/>
                <a:ext cx="1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2000" b="1">
                    <a:solidFill>
                      <a:srgbClr val="001212"/>
                    </a:solidFill>
                    <a:latin typeface="Times New Roman" pitchFamily="18" charset="0"/>
                  </a:rPr>
                  <a:t>Y</a:t>
                </a:r>
              </a:p>
            </p:txBody>
          </p:sp>
          <p:sp>
            <p:nvSpPr>
              <p:cNvPr id="134162" name="Line 12"/>
              <p:cNvSpPr>
                <a:spLocks noChangeShapeType="1"/>
              </p:cNvSpPr>
              <p:nvPr/>
            </p:nvSpPr>
            <p:spPr bwMode="auto">
              <a:xfrm flipV="1">
                <a:off x="6730" y="13723"/>
                <a:ext cx="0" cy="1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63" name="Text Box 13"/>
              <p:cNvSpPr txBox="1">
                <a:spLocks noChangeArrowheads="1"/>
              </p:cNvSpPr>
              <p:nvPr/>
            </p:nvSpPr>
            <p:spPr bwMode="auto">
              <a:xfrm>
                <a:off x="7790" y="14903"/>
                <a:ext cx="1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b="1">
                    <a:solidFill>
                      <a:srgbClr val="001212"/>
                    </a:solidFill>
                    <a:latin typeface="Times New Roman" pitchFamily="18" charset="0"/>
                  </a:rPr>
                  <a:t>T</a:t>
                </a:r>
              </a:p>
            </p:txBody>
          </p:sp>
          <p:sp>
            <p:nvSpPr>
              <p:cNvPr id="134164" name="Text Box 14"/>
              <p:cNvSpPr txBox="1">
                <a:spLocks noChangeArrowheads="1"/>
              </p:cNvSpPr>
              <p:nvPr/>
            </p:nvSpPr>
            <p:spPr bwMode="auto">
              <a:xfrm>
                <a:off x="8930" y="14783"/>
                <a:ext cx="1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b="1">
                    <a:solidFill>
                      <a:srgbClr val="001212"/>
                    </a:solidFill>
                    <a:latin typeface="Times New Roman" pitchFamily="18" charset="0"/>
                  </a:rPr>
                  <a:t>X</a:t>
                </a:r>
              </a:p>
            </p:txBody>
          </p:sp>
          <p:sp>
            <p:nvSpPr>
              <p:cNvPr id="134165" name="Line 15"/>
              <p:cNvSpPr>
                <a:spLocks noChangeShapeType="1"/>
              </p:cNvSpPr>
              <p:nvPr/>
            </p:nvSpPr>
            <p:spPr bwMode="auto">
              <a:xfrm>
                <a:off x="6730" y="14923"/>
                <a:ext cx="21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66" name="Line 16"/>
              <p:cNvSpPr>
                <a:spLocks noChangeShapeType="1"/>
              </p:cNvSpPr>
              <p:nvPr/>
            </p:nvSpPr>
            <p:spPr bwMode="auto">
              <a:xfrm>
                <a:off x="6730" y="14263"/>
                <a:ext cx="1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7" name="Line 17"/>
              <p:cNvSpPr>
                <a:spLocks noChangeShapeType="1"/>
              </p:cNvSpPr>
              <p:nvPr/>
            </p:nvSpPr>
            <p:spPr bwMode="auto">
              <a:xfrm>
                <a:off x="7850" y="14263"/>
                <a:ext cx="0" cy="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8" name="Text Box 18"/>
              <p:cNvSpPr txBox="1">
                <a:spLocks noChangeArrowheads="1"/>
              </p:cNvSpPr>
              <p:nvPr/>
            </p:nvSpPr>
            <p:spPr bwMode="auto">
              <a:xfrm>
                <a:off x="6570" y="13923"/>
                <a:ext cx="1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b="1">
                    <a:solidFill>
                      <a:srgbClr val="001212"/>
                    </a:solidFill>
                    <a:latin typeface="Times New Roman" pitchFamily="18" charset="0"/>
                  </a:rPr>
                  <a:t>B</a:t>
                </a:r>
              </a:p>
            </p:txBody>
          </p:sp>
          <p:sp>
            <p:nvSpPr>
              <p:cNvPr id="134169" name="Line 19"/>
              <p:cNvSpPr>
                <a:spLocks noChangeShapeType="1"/>
              </p:cNvSpPr>
              <p:nvPr/>
            </p:nvSpPr>
            <p:spPr bwMode="auto">
              <a:xfrm flipV="1">
                <a:off x="7850" y="13983"/>
                <a:ext cx="0" cy="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0" name="Line 20"/>
              <p:cNvSpPr>
                <a:spLocks noChangeShapeType="1"/>
              </p:cNvSpPr>
              <p:nvPr/>
            </p:nvSpPr>
            <p:spPr bwMode="auto">
              <a:xfrm flipH="1">
                <a:off x="6730" y="14003"/>
                <a:ext cx="1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1" name="Line 21"/>
              <p:cNvSpPr>
                <a:spLocks noChangeShapeType="1"/>
              </p:cNvSpPr>
              <p:nvPr/>
            </p:nvSpPr>
            <p:spPr bwMode="auto">
              <a:xfrm>
                <a:off x="4290" y="14283"/>
                <a:ext cx="0" cy="70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4172" name="Group 22"/>
              <p:cNvGrpSpPr>
                <a:grpSpLocks/>
              </p:cNvGrpSpPr>
              <p:nvPr/>
            </p:nvGrpSpPr>
            <p:grpSpPr bwMode="auto">
              <a:xfrm>
                <a:off x="3030" y="13423"/>
                <a:ext cx="180" cy="1560"/>
                <a:chOff x="2880" y="3780"/>
                <a:chExt cx="180" cy="1560"/>
              </a:xfrm>
            </p:grpSpPr>
            <p:sp>
              <p:nvSpPr>
                <p:cNvPr id="134182" name="Text Box 23"/>
                <p:cNvSpPr txBox="1">
                  <a:spLocks noChangeArrowheads="1"/>
                </p:cNvSpPr>
                <p:nvPr/>
              </p:nvSpPr>
              <p:spPr bwMode="auto">
                <a:xfrm>
                  <a:off x="2880" y="4560"/>
                  <a:ext cx="1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b="1">
                      <a:solidFill>
                        <a:srgbClr val="001212"/>
                      </a:solidFill>
                      <a:latin typeface="Times New Roman" pitchFamily="18" charset="0"/>
                    </a:rPr>
                    <a:t>S</a:t>
                  </a:r>
                </a:p>
              </p:txBody>
            </p:sp>
            <p:sp>
              <p:nvSpPr>
                <p:cNvPr id="134183" name="Text Box 24"/>
                <p:cNvSpPr txBox="1">
                  <a:spLocks noChangeArrowheads="1"/>
                </p:cNvSpPr>
                <p:nvPr/>
              </p:nvSpPr>
              <p:spPr bwMode="auto">
                <a:xfrm>
                  <a:off x="2880" y="3780"/>
                  <a:ext cx="1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2000" b="1">
                      <a:solidFill>
                        <a:srgbClr val="001212"/>
                      </a:solidFill>
                      <a:latin typeface="Times New Roman" pitchFamily="18" charset="0"/>
                    </a:rPr>
                    <a:t>Y</a:t>
                  </a:r>
                </a:p>
              </p:txBody>
            </p:sp>
            <p:sp>
              <p:nvSpPr>
                <p:cNvPr id="134184" name="Line 25"/>
                <p:cNvSpPr>
                  <a:spLocks noChangeShapeType="1"/>
                </p:cNvSpPr>
                <p:nvPr/>
              </p:nvSpPr>
              <p:spPr bwMode="auto">
                <a:xfrm flipV="1">
                  <a:off x="3020" y="4100"/>
                  <a:ext cx="0" cy="1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4173" name="Group 26"/>
              <p:cNvGrpSpPr>
                <a:grpSpLocks/>
              </p:cNvGrpSpPr>
              <p:nvPr/>
            </p:nvGrpSpPr>
            <p:grpSpPr bwMode="auto">
              <a:xfrm>
                <a:off x="3170" y="14803"/>
                <a:ext cx="2380" cy="380"/>
                <a:chOff x="3020" y="5160"/>
                <a:chExt cx="2380" cy="380"/>
              </a:xfrm>
            </p:grpSpPr>
            <p:sp>
              <p:nvSpPr>
                <p:cNvPr id="134179" name="Text Box 27"/>
                <p:cNvSpPr txBox="1">
                  <a:spLocks noChangeArrowheads="1"/>
                </p:cNvSpPr>
                <p:nvPr/>
              </p:nvSpPr>
              <p:spPr bwMode="auto">
                <a:xfrm>
                  <a:off x="4080" y="5280"/>
                  <a:ext cx="1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b="1">
                      <a:solidFill>
                        <a:srgbClr val="001212"/>
                      </a:solidFill>
                      <a:latin typeface="Times New Roman" pitchFamily="18" charset="0"/>
                    </a:rPr>
                    <a:t>T</a:t>
                  </a:r>
                </a:p>
              </p:txBody>
            </p:sp>
            <p:sp>
              <p:nvSpPr>
                <p:cNvPr id="134180" name="Text Box 28"/>
                <p:cNvSpPr txBox="1">
                  <a:spLocks noChangeArrowheads="1"/>
                </p:cNvSpPr>
                <p:nvPr/>
              </p:nvSpPr>
              <p:spPr bwMode="auto">
                <a:xfrm>
                  <a:off x="5220" y="5160"/>
                  <a:ext cx="1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b="1">
                      <a:solidFill>
                        <a:srgbClr val="001212"/>
                      </a:solidFill>
                      <a:latin typeface="Times New Roman" pitchFamily="18" charset="0"/>
                    </a:rPr>
                    <a:t>X</a:t>
                  </a:r>
                </a:p>
              </p:txBody>
            </p:sp>
            <p:sp>
              <p:nvSpPr>
                <p:cNvPr id="134181" name="Line 29"/>
                <p:cNvSpPr>
                  <a:spLocks noChangeShapeType="1"/>
                </p:cNvSpPr>
                <p:nvPr/>
              </p:nvSpPr>
              <p:spPr bwMode="auto">
                <a:xfrm>
                  <a:off x="3020" y="5300"/>
                  <a:ext cx="21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4174" name="Line 30"/>
              <p:cNvSpPr>
                <a:spLocks noChangeShapeType="1"/>
              </p:cNvSpPr>
              <p:nvPr/>
            </p:nvSpPr>
            <p:spPr bwMode="auto">
              <a:xfrm>
                <a:off x="3170" y="14283"/>
                <a:ext cx="1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5" name="Text Box 31"/>
              <p:cNvSpPr txBox="1">
                <a:spLocks noChangeArrowheads="1"/>
              </p:cNvSpPr>
              <p:nvPr/>
            </p:nvSpPr>
            <p:spPr bwMode="auto">
              <a:xfrm>
                <a:off x="4670" y="14923"/>
                <a:ext cx="1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b="1">
                    <a:solidFill>
                      <a:srgbClr val="001212"/>
                    </a:solidFill>
                    <a:latin typeface="Times New Roman" pitchFamily="18" charset="0"/>
                  </a:rPr>
                  <a:t>L</a:t>
                </a:r>
              </a:p>
            </p:txBody>
          </p:sp>
          <p:sp>
            <p:nvSpPr>
              <p:cNvPr id="134176" name="Line 32"/>
              <p:cNvSpPr>
                <a:spLocks noChangeShapeType="1"/>
              </p:cNvSpPr>
              <p:nvPr/>
            </p:nvSpPr>
            <p:spPr bwMode="auto">
              <a:xfrm>
                <a:off x="4290" y="14283"/>
                <a:ext cx="3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7" name="Line 33"/>
              <p:cNvSpPr>
                <a:spLocks noChangeShapeType="1"/>
              </p:cNvSpPr>
              <p:nvPr/>
            </p:nvSpPr>
            <p:spPr bwMode="auto">
              <a:xfrm>
                <a:off x="4650" y="14283"/>
                <a:ext cx="0" cy="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8" name="Line 34"/>
              <p:cNvSpPr>
                <a:spLocks noChangeShapeType="1"/>
              </p:cNvSpPr>
              <p:nvPr/>
            </p:nvSpPr>
            <p:spPr bwMode="auto">
              <a:xfrm>
                <a:off x="4650" y="14943"/>
                <a:ext cx="2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4152" name="Group 35"/>
            <p:cNvGrpSpPr>
              <a:grpSpLocks/>
            </p:cNvGrpSpPr>
            <p:nvPr/>
          </p:nvGrpSpPr>
          <p:grpSpPr bwMode="auto">
            <a:xfrm>
              <a:off x="3892" y="14325"/>
              <a:ext cx="1790" cy="373"/>
              <a:chOff x="3892" y="14325"/>
              <a:chExt cx="1790" cy="373"/>
            </a:xfrm>
          </p:grpSpPr>
          <p:sp>
            <p:nvSpPr>
              <p:cNvPr id="134156" name="Text Box 36"/>
              <p:cNvSpPr txBox="1">
                <a:spLocks noChangeArrowheads="1"/>
              </p:cNvSpPr>
              <p:nvPr/>
            </p:nvSpPr>
            <p:spPr bwMode="auto">
              <a:xfrm>
                <a:off x="3892" y="14443"/>
                <a:ext cx="179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800" b="1">
                    <a:solidFill>
                      <a:srgbClr val="001212"/>
                    </a:solidFill>
                    <a:latin typeface="Times New Roman" pitchFamily="18" charset="0"/>
                  </a:rPr>
                  <a:t>SM</a:t>
                </a:r>
                <a:r>
                  <a:rPr lang="zh-CN" altLang="en-US" sz="1800" b="1">
                    <a:solidFill>
                      <a:srgbClr val="001212"/>
                    </a:solidFill>
                    <a:latin typeface="Times New Roman" pitchFamily="18" charset="0"/>
                  </a:rPr>
                  <a:t>比</a:t>
                </a:r>
                <a:r>
                  <a:rPr lang="en-US" altLang="zh-CN" sz="1800" b="1">
                    <a:solidFill>
                      <a:srgbClr val="001212"/>
                    </a:solidFill>
                    <a:latin typeface="Times New Roman" pitchFamily="18" charset="0"/>
                  </a:rPr>
                  <a:t>BS</a:t>
                </a:r>
                <a:r>
                  <a:rPr lang="zh-CN" altLang="en-US" sz="1800" b="1">
                    <a:solidFill>
                      <a:srgbClr val="001212"/>
                    </a:solidFill>
                    <a:latin typeface="Times New Roman" pitchFamily="18" charset="0"/>
                  </a:rPr>
                  <a:t>多用的时间</a:t>
                </a:r>
              </a:p>
            </p:txBody>
          </p:sp>
          <p:sp>
            <p:nvSpPr>
              <p:cNvPr id="134157" name="AutoShape 37"/>
              <p:cNvSpPr>
                <a:spLocks/>
              </p:cNvSpPr>
              <p:nvPr/>
            </p:nvSpPr>
            <p:spPr bwMode="auto">
              <a:xfrm rot="-5400000">
                <a:off x="4520" y="14227"/>
                <a:ext cx="180" cy="375"/>
              </a:xfrm>
              <a:prstGeom prst="leftBrace">
                <a:avLst>
                  <a:gd name="adj1" fmla="val 1736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solidFill>
                    <a:srgbClr val="0033CC"/>
                  </a:solidFill>
                </a:endParaRPr>
              </a:p>
            </p:txBody>
          </p:sp>
        </p:grpSp>
        <p:grpSp>
          <p:nvGrpSpPr>
            <p:cNvPr id="134153" name="Group 38"/>
            <p:cNvGrpSpPr>
              <a:grpSpLocks/>
            </p:cNvGrpSpPr>
            <p:nvPr/>
          </p:nvGrpSpPr>
          <p:grpSpPr bwMode="auto">
            <a:xfrm>
              <a:off x="5670" y="13098"/>
              <a:ext cx="1017" cy="790"/>
              <a:chOff x="5670" y="13098"/>
              <a:chExt cx="1017" cy="790"/>
            </a:xfrm>
          </p:grpSpPr>
          <p:sp>
            <p:nvSpPr>
              <p:cNvPr id="134154" name="Text Box 39"/>
              <p:cNvSpPr txBox="1">
                <a:spLocks noChangeArrowheads="1"/>
              </p:cNvSpPr>
              <p:nvPr/>
            </p:nvSpPr>
            <p:spPr bwMode="auto">
              <a:xfrm>
                <a:off x="5670" y="13098"/>
                <a:ext cx="760"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2000" b="1">
                    <a:solidFill>
                      <a:srgbClr val="001212"/>
                    </a:solidFill>
                    <a:latin typeface="Times New Roman" pitchFamily="18" charset="0"/>
                  </a:rPr>
                  <a:t>BS</a:t>
                </a:r>
                <a:r>
                  <a:rPr lang="zh-CN" altLang="en-US" sz="2000" b="1">
                    <a:solidFill>
                      <a:srgbClr val="001212"/>
                    </a:solidFill>
                    <a:latin typeface="Times New Roman" pitchFamily="18" charset="0"/>
                  </a:rPr>
                  <a:t>比</a:t>
                </a:r>
                <a:r>
                  <a:rPr lang="en-US" altLang="zh-CN" sz="2000" b="1">
                    <a:solidFill>
                      <a:srgbClr val="001212"/>
                    </a:solidFill>
                    <a:latin typeface="Times New Roman" pitchFamily="18" charset="0"/>
                  </a:rPr>
                  <a:t>SM</a:t>
                </a:r>
                <a:r>
                  <a:rPr lang="zh-CN" altLang="en-US" sz="2000" b="1">
                    <a:solidFill>
                      <a:srgbClr val="001212"/>
                    </a:solidFill>
                    <a:latin typeface="Times New Roman" pitchFamily="18" charset="0"/>
                  </a:rPr>
                  <a:t>多占用的空间</a:t>
                </a:r>
              </a:p>
            </p:txBody>
          </p:sp>
          <p:sp>
            <p:nvSpPr>
              <p:cNvPr id="134155" name="AutoShape 40"/>
              <p:cNvSpPr>
                <a:spLocks/>
              </p:cNvSpPr>
              <p:nvPr/>
            </p:nvSpPr>
            <p:spPr bwMode="auto">
              <a:xfrm>
                <a:off x="6432" y="13185"/>
                <a:ext cx="255" cy="330"/>
              </a:xfrm>
              <a:prstGeom prst="leftBrace">
                <a:avLst>
                  <a:gd name="adj1" fmla="val 1078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solidFill>
                    <a:srgbClr val="0033CC"/>
                  </a:solidFill>
                </a:endParaRPr>
              </a:p>
            </p:txBody>
          </p:sp>
        </p:grpSp>
      </p:gr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250825" y="1555750"/>
            <a:ext cx="822960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52413" algn="just"/>
            <a:r>
              <a:rPr kumimoji="1" lang="zh-CN" altLang="en-US" sz="2000" b="1" dirty="0">
                <a:solidFill>
                  <a:srgbClr val="001212"/>
                </a:solidFill>
                <a:latin typeface="Times New Roman" pitchFamily="18" charset="0"/>
                <a:ea typeface="楷体_GB2312" pitchFamily="49" charset="-122"/>
              </a:rPr>
              <a:t>算法</a:t>
            </a:r>
            <a:r>
              <a:rPr kumimoji="1" lang="en-US" altLang="zh-CN" sz="2000" b="1" dirty="0">
                <a:solidFill>
                  <a:srgbClr val="001212"/>
                </a:solidFill>
                <a:latin typeface="Times New Roman" pitchFamily="18" charset="0"/>
                <a:ea typeface="楷体_GB2312" pitchFamily="49" charset="-122"/>
              </a:rPr>
              <a:t>SM</a:t>
            </a:r>
            <a:r>
              <a:rPr kumimoji="1" lang="zh-CN" altLang="en-US" sz="2000" b="1" dirty="0">
                <a:solidFill>
                  <a:srgbClr val="001212"/>
                </a:solidFill>
                <a:latin typeface="Times New Roman" pitchFamily="18" charset="0"/>
                <a:ea typeface="楷体_GB2312" pitchFamily="49" charset="-122"/>
              </a:rPr>
              <a:t>的计算时间为</a:t>
            </a:r>
            <a:r>
              <a:rPr kumimoji="1" lang="en-US" altLang="zh-CN" sz="2000" b="1" dirty="0">
                <a:solidFill>
                  <a:srgbClr val="001212"/>
                </a:solidFill>
                <a:latin typeface="Times New Roman" pitchFamily="18" charset="0"/>
                <a:ea typeface="楷体_GB2312" pitchFamily="49" charset="-122"/>
              </a:rPr>
              <a:t>L</a:t>
            </a:r>
            <a:r>
              <a:rPr kumimoji="1" lang="zh-CN" altLang="en-US" sz="2000" b="1" dirty="0">
                <a:solidFill>
                  <a:srgbClr val="001212"/>
                </a:solidFill>
                <a:latin typeface="Times New Roman" pitchFamily="18" charset="0"/>
                <a:ea typeface="楷体_GB2312" pitchFamily="49" charset="-122"/>
              </a:rPr>
              <a:t>，占用空间为</a:t>
            </a:r>
            <a:r>
              <a:rPr kumimoji="1" lang="en-US" altLang="zh-CN" sz="2000" b="1" dirty="0">
                <a:solidFill>
                  <a:srgbClr val="001212"/>
                </a:solidFill>
                <a:latin typeface="Times New Roman" pitchFamily="18" charset="0"/>
                <a:ea typeface="楷体_GB2312" pitchFamily="49" charset="-122"/>
              </a:rPr>
              <a:t>S</a:t>
            </a:r>
            <a:r>
              <a:rPr kumimoji="1" lang="zh-CN" altLang="en-US" sz="2000" b="1" dirty="0">
                <a:solidFill>
                  <a:srgbClr val="001212"/>
                </a:solidFill>
                <a:latin typeface="Times New Roman" pitchFamily="18" charset="0"/>
                <a:ea typeface="楷体_GB2312" pitchFamily="49" charset="-122"/>
              </a:rPr>
              <a:t>；算法</a:t>
            </a:r>
            <a:r>
              <a:rPr kumimoji="1" lang="en-US" altLang="zh-CN" sz="2000" b="1" dirty="0">
                <a:solidFill>
                  <a:srgbClr val="001212"/>
                </a:solidFill>
                <a:latin typeface="Times New Roman" pitchFamily="18" charset="0"/>
                <a:ea typeface="楷体_GB2312" pitchFamily="49" charset="-122"/>
              </a:rPr>
              <a:t>BS</a:t>
            </a:r>
            <a:r>
              <a:rPr kumimoji="1" lang="zh-CN" altLang="en-US" sz="2000" b="1" dirty="0">
                <a:solidFill>
                  <a:srgbClr val="001212"/>
                </a:solidFill>
                <a:latin typeface="Times New Roman" pitchFamily="18" charset="0"/>
                <a:ea typeface="楷体_GB2312" pitchFamily="49" charset="-122"/>
              </a:rPr>
              <a:t>的计算时间为</a:t>
            </a:r>
            <a:r>
              <a:rPr kumimoji="1" lang="en-US" altLang="zh-CN" sz="2000" b="1" dirty="0">
                <a:solidFill>
                  <a:srgbClr val="001212"/>
                </a:solidFill>
                <a:latin typeface="Times New Roman" pitchFamily="18" charset="0"/>
                <a:ea typeface="楷体_GB2312" pitchFamily="49" charset="-122"/>
              </a:rPr>
              <a:t>T</a:t>
            </a:r>
            <a:r>
              <a:rPr kumimoji="1" lang="zh-CN" altLang="en-US" sz="2000" b="1" dirty="0">
                <a:solidFill>
                  <a:srgbClr val="001212"/>
                </a:solidFill>
                <a:latin typeface="Times New Roman" pitchFamily="18" charset="0"/>
                <a:ea typeface="楷体_GB2312" pitchFamily="49" charset="-122"/>
              </a:rPr>
              <a:t>（</a:t>
            </a:r>
            <a:r>
              <a:rPr kumimoji="1" lang="en-US" altLang="zh-CN" sz="2000" b="1" dirty="0">
                <a:solidFill>
                  <a:srgbClr val="001212"/>
                </a:solidFill>
                <a:latin typeface="Times New Roman" pitchFamily="18" charset="0"/>
                <a:ea typeface="楷体_GB2312" pitchFamily="49" charset="-122"/>
              </a:rPr>
              <a:t>T &lt; L</a:t>
            </a:r>
            <a:r>
              <a:rPr kumimoji="1" lang="zh-CN" altLang="en-US" sz="2000" b="1" dirty="0">
                <a:solidFill>
                  <a:srgbClr val="001212"/>
                </a:solidFill>
                <a:latin typeface="Times New Roman" pitchFamily="18" charset="0"/>
                <a:ea typeface="楷体_GB2312" pitchFamily="49" charset="-122"/>
              </a:rPr>
              <a:t>），占用空间为</a:t>
            </a:r>
            <a:r>
              <a:rPr kumimoji="1" lang="en-US" altLang="zh-CN" sz="2000" b="1" dirty="0">
                <a:solidFill>
                  <a:srgbClr val="001212"/>
                </a:solidFill>
                <a:latin typeface="Times New Roman" pitchFamily="18" charset="0"/>
                <a:ea typeface="楷体_GB2312" pitchFamily="49" charset="-122"/>
              </a:rPr>
              <a:t>B</a:t>
            </a:r>
            <a:r>
              <a:rPr kumimoji="1" lang="zh-CN" altLang="en-US" sz="2000" b="1" dirty="0">
                <a:solidFill>
                  <a:srgbClr val="001212"/>
                </a:solidFill>
                <a:latin typeface="Times New Roman" pitchFamily="18" charset="0"/>
                <a:ea typeface="楷体_GB2312" pitchFamily="49" charset="-122"/>
              </a:rPr>
              <a:t>（</a:t>
            </a:r>
            <a:r>
              <a:rPr kumimoji="1" lang="en-US" altLang="zh-CN" sz="2000" b="1" dirty="0">
                <a:solidFill>
                  <a:srgbClr val="001212"/>
                </a:solidFill>
                <a:latin typeface="Times New Roman" pitchFamily="18" charset="0"/>
                <a:ea typeface="楷体_GB2312" pitchFamily="49" charset="-122"/>
              </a:rPr>
              <a:t>B &gt; S</a:t>
            </a:r>
            <a:r>
              <a:rPr kumimoji="1" lang="zh-CN" altLang="en-US" sz="2000" b="1" dirty="0">
                <a:solidFill>
                  <a:srgbClr val="001212"/>
                </a:solidFill>
                <a:latin typeface="Times New Roman" pitchFamily="18" charset="0"/>
                <a:ea typeface="楷体_GB2312" pitchFamily="49" charset="-122"/>
              </a:rPr>
              <a:t>）。 </a:t>
            </a:r>
          </a:p>
          <a:p>
            <a:pPr indent="252413" algn="just" eaLnBrk="0" hangingPunct="0"/>
            <a:endParaRPr kumimoji="1" lang="zh-CN" altLang="en-US" sz="2000" b="1" dirty="0">
              <a:solidFill>
                <a:srgbClr val="001212"/>
              </a:solidFill>
              <a:latin typeface="Times New Roman" pitchFamily="18" charset="0"/>
              <a:ea typeface="楷体_GB2312" pitchFamily="49" charset="-122"/>
            </a:endParaRPr>
          </a:p>
          <a:p>
            <a:pPr indent="252413" algn="just" eaLnBrk="0" hangingPunct="0"/>
            <a:r>
              <a:rPr kumimoji="1" lang="zh-CN" altLang="en-US" sz="2000" b="1" dirty="0">
                <a:solidFill>
                  <a:srgbClr val="001212"/>
                </a:solidFill>
                <a:latin typeface="Times New Roman" pitchFamily="18" charset="0"/>
              </a:rPr>
              <a:t>                                </a:t>
            </a:r>
            <a:endParaRPr kumimoji="1" lang="zh-CN" altLang="en-US" sz="2000" b="1" dirty="0">
              <a:solidFill>
                <a:srgbClr val="001212"/>
              </a:solidFill>
              <a:latin typeface="Tahoma" pitchFamily="34" charset="0"/>
            </a:endParaRPr>
          </a:p>
          <a:p>
            <a:pPr indent="252413" algn="just" eaLnBrk="0" hangingPunct="0"/>
            <a:endParaRPr kumimoji="1" lang="zh-CN" altLang="en-US" sz="2000" b="1" dirty="0">
              <a:solidFill>
                <a:srgbClr val="001212"/>
              </a:solidFill>
              <a:latin typeface="Tahoma" pitchFamily="34" charset="0"/>
            </a:endParaRPr>
          </a:p>
          <a:p>
            <a:pPr indent="252413" algn="just" eaLnBrk="0" hangingPunct="0"/>
            <a:endParaRPr kumimoji="1" lang="zh-CN" altLang="en-US" sz="2000" b="1" dirty="0">
              <a:solidFill>
                <a:srgbClr val="001212"/>
              </a:solidFill>
              <a:latin typeface="Tahoma" pitchFamily="34" charset="0"/>
            </a:endParaRPr>
          </a:p>
          <a:p>
            <a:pPr indent="252413" eaLnBrk="0" hangingPunct="0"/>
            <a:r>
              <a:rPr kumimoji="1" lang="zh-CN" altLang="en-US" sz="2000" b="1" dirty="0">
                <a:solidFill>
                  <a:srgbClr val="001212"/>
                </a:solidFill>
                <a:latin typeface="宋体" pitchFamily="2" charset="-122"/>
              </a:rPr>
              <a:t>                     </a:t>
            </a:r>
          </a:p>
          <a:p>
            <a:pPr indent="252413" eaLnBrk="0" hangingPunct="0"/>
            <a:r>
              <a:rPr kumimoji="1" lang="zh-CN" altLang="en-US" sz="2000" b="1" dirty="0">
                <a:solidFill>
                  <a:srgbClr val="001212"/>
                </a:solidFill>
                <a:latin typeface="宋体" pitchFamily="2" charset="-122"/>
              </a:rPr>
              <a:t>                     </a:t>
            </a:r>
            <a:endParaRPr kumimoji="1" lang="zh-CN" altLang="en-US" sz="2000" b="1" dirty="0">
              <a:solidFill>
                <a:srgbClr val="001212"/>
              </a:solidFill>
              <a:latin typeface="Tahoma" pitchFamily="34" charset="0"/>
            </a:endParaRPr>
          </a:p>
          <a:p>
            <a:pPr indent="252413" algn="ctr" eaLnBrk="0" hangingPunct="0"/>
            <a:endParaRPr kumimoji="1" lang="zh-CN" altLang="en-US" sz="2000" b="1" dirty="0">
              <a:solidFill>
                <a:srgbClr val="001212"/>
              </a:solidFill>
              <a:latin typeface="Times New Roman" pitchFamily="18" charset="0"/>
            </a:endParaRPr>
          </a:p>
          <a:p>
            <a:pPr indent="252413" algn="ctr" eaLnBrk="0" hangingPunct="0"/>
            <a:r>
              <a:rPr kumimoji="1" lang="zh-CN" altLang="en-US" sz="2000" b="1" dirty="0">
                <a:solidFill>
                  <a:srgbClr val="001212"/>
                </a:solidFill>
                <a:latin typeface="Times New Roman" pitchFamily="18" charset="0"/>
              </a:rPr>
              <a:t>                                           </a:t>
            </a:r>
            <a:endParaRPr kumimoji="1" lang="zh-CN" altLang="en-US" sz="2000" b="1" dirty="0">
              <a:solidFill>
                <a:srgbClr val="001212"/>
              </a:solidFill>
              <a:latin typeface="Tahoma" pitchFamily="34" charset="0"/>
            </a:endParaRPr>
          </a:p>
          <a:p>
            <a:pPr indent="252413" eaLnBrk="0" hangingPunct="0"/>
            <a:endParaRPr kumimoji="1" lang="zh-CN" altLang="en-US" sz="2000" b="1" dirty="0">
              <a:solidFill>
                <a:srgbClr val="001212"/>
              </a:solidFill>
              <a:latin typeface="Times New Roman" pitchFamily="18" charset="0"/>
            </a:endParaRPr>
          </a:p>
          <a:p>
            <a:pPr indent="252413" eaLnBrk="0" hangingPunct="0"/>
            <a:endParaRPr kumimoji="1" lang="zh-CN" altLang="en-US" sz="2000" b="1" dirty="0">
              <a:solidFill>
                <a:srgbClr val="001212"/>
              </a:solidFill>
              <a:latin typeface="Times New Roman" pitchFamily="18" charset="0"/>
            </a:endParaRPr>
          </a:p>
          <a:p>
            <a:pPr indent="252413" eaLnBrk="0" hangingPunct="0"/>
            <a:endParaRPr kumimoji="1" lang="zh-CN" altLang="en-US" sz="2000" b="1" dirty="0">
              <a:solidFill>
                <a:srgbClr val="001212"/>
              </a:solidFill>
              <a:latin typeface="Times New Roman" pitchFamily="18" charset="0"/>
            </a:endParaRPr>
          </a:p>
          <a:p>
            <a:pPr indent="252413" eaLnBrk="0" hangingPunct="0"/>
            <a:endParaRPr kumimoji="1" lang="zh-CN" altLang="en-US" sz="2000" b="1" dirty="0">
              <a:solidFill>
                <a:srgbClr val="001212"/>
              </a:solidFill>
              <a:latin typeface="Tahoma" pitchFamily="34" charset="0"/>
            </a:endParaRPr>
          </a:p>
          <a:p>
            <a:pPr indent="252413" eaLnBrk="0" hangingPunct="0"/>
            <a:r>
              <a:rPr kumimoji="1" lang="zh-CN" altLang="en-US" sz="2800" b="1" dirty="0">
                <a:solidFill>
                  <a:srgbClr val="001212"/>
                </a:solidFill>
                <a:latin typeface="Times New Roman" pitchFamily="18" charset="0"/>
                <a:ea typeface="楷体_GB2312" pitchFamily="49" charset="-122"/>
              </a:rPr>
              <a:t>当</a:t>
            </a:r>
            <a:r>
              <a:rPr kumimoji="1" lang="en-US" altLang="zh-CN" sz="2800" b="1" dirty="0">
                <a:solidFill>
                  <a:srgbClr val="001212"/>
                </a:solidFill>
                <a:latin typeface="Times New Roman" pitchFamily="18" charset="0"/>
                <a:ea typeface="楷体_GB2312" pitchFamily="49" charset="-122"/>
              </a:rPr>
              <a:t>n</a:t>
            </a:r>
            <a:r>
              <a:rPr kumimoji="1" lang="zh-CN" altLang="en-US" sz="2800" b="1" dirty="0">
                <a:solidFill>
                  <a:srgbClr val="001212"/>
                </a:solidFill>
                <a:latin typeface="Times New Roman" pitchFamily="18" charset="0"/>
                <a:ea typeface="楷体_GB2312" pitchFamily="49" charset="-122"/>
              </a:rPr>
              <a:t>比较大时，</a:t>
            </a:r>
            <a:r>
              <a:rPr kumimoji="1" lang="en-US" altLang="zh-CN" sz="2800" b="1" dirty="0">
                <a:solidFill>
                  <a:srgbClr val="001212"/>
                </a:solidFill>
                <a:latin typeface="Times New Roman" pitchFamily="18" charset="0"/>
                <a:ea typeface="楷体_GB2312" pitchFamily="49" charset="-122"/>
              </a:rPr>
              <a:t>W</a:t>
            </a:r>
            <a:r>
              <a:rPr kumimoji="1" lang="en-US" altLang="zh-CN" sz="2800" b="1" baseline="-25000" dirty="0">
                <a:solidFill>
                  <a:srgbClr val="001212"/>
                </a:solidFill>
                <a:latin typeface="Times New Roman" pitchFamily="18" charset="0"/>
                <a:ea typeface="楷体_GB2312" pitchFamily="49" charset="-122"/>
              </a:rPr>
              <a:t>SM </a:t>
            </a:r>
            <a:r>
              <a:rPr kumimoji="1" lang="en-US" altLang="zh-CN" sz="2800" b="1" dirty="0">
                <a:solidFill>
                  <a:srgbClr val="001212"/>
                </a:solidFill>
                <a:latin typeface="Times New Roman" pitchFamily="18" charset="0"/>
                <a:ea typeface="楷体_GB2312" pitchFamily="49" charset="-122"/>
              </a:rPr>
              <a:t>&gt;W</a:t>
            </a:r>
            <a:r>
              <a:rPr kumimoji="1" lang="en-US" altLang="zh-CN" sz="2800" b="1" baseline="-25000" dirty="0">
                <a:solidFill>
                  <a:srgbClr val="001212"/>
                </a:solidFill>
                <a:latin typeface="Times New Roman" pitchFamily="18" charset="0"/>
                <a:ea typeface="楷体_GB2312" pitchFamily="49" charset="-122"/>
              </a:rPr>
              <a:t>BS</a:t>
            </a:r>
            <a:r>
              <a:rPr kumimoji="1" lang="zh-CN" altLang="en-US" sz="2800" b="1" dirty="0">
                <a:solidFill>
                  <a:srgbClr val="001212"/>
                </a:solidFill>
                <a:latin typeface="Times New Roman" pitchFamily="18" charset="0"/>
                <a:ea typeface="楷体_GB2312" pitchFamily="49" charset="-122"/>
              </a:rPr>
              <a:t>，算法</a:t>
            </a:r>
            <a:r>
              <a:rPr kumimoji="1" lang="en-US" altLang="zh-CN" sz="2800" b="1" dirty="0">
                <a:solidFill>
                  <a:srgbClr val="001212"/>
                </a:solidFill>
                <a:latin typeface="Times New Roman" pitchFamily="18" charset="0"/>
                <a:ea typeface="楷体_GB2312" pitchFamily="49" charset="-122"/>
              </a:rPr>
              <a:t>BS</a:t>
            </a:r>
            <a:r>
              <a:rPr kumimoji="1" lang="zh-CN" altLang="en-US" sz="2800" b="1" dirty="0">
                <a:solidFill>
                  <a:srgbClr val="001212"/>
                </a:solidFill>
                <a:latin typeface="Times New Roman" pitchFamily="18" charset="0"/>
                <a:ea typeface="楷体_GB2312" pitchFamily="49" charset="-122"/>
              </a:rPr>
              <a:t>优于算法</a:t>
            </a:r>
            <a:r>
              <a:rPr kumimoji="1" lang="en-US" altLang="zh-CN" sz="2800" b="1" dirty="0">
                <a:solidFill>
                  <a:srgbClr val="001212"/>
                </a:solidFill>
                <a:latin typeface="Times New Roman" pitchFamily="18" charset="0"/>
                <a:ea typeface="楷体_GB2312" pitchFamily="49" charset="-122"/>
              </a:rPr>
              <a:t>SM</a:t>
            </a:r>
            <a:r>
              <a:rPr kumimoji="1" lang="en-US" altLang="zh-CN" b="1" dirty="0">
                <a:solidFill>
                  <a:srgbClr val="001212"/>
                </a:solidFill>
                <a:latin typeface="Times New Roman" pitchFamily="18" charset="0"/>
              </a:rPr>
              <a:t>  </a:t>
            </a:r>
          </a:p>
        </p:txBody>
      </p:sp>
      <p:graphicFrame>
        <p:nvGraphicFramePr>
          <p:cNvPr id="135171" name="Object 3"/>
          <p:cNvGraphicFramePr>
            <a:graphicFrameLocks noChangeAspect="1"/>
          </p:cNvGraphicFramePr>
          <p:nvPr/>
        </p:nvGraphicFramePr>
        <p:xfrm>
          <a:off x="2947988" y="2192338"/>
          <a:ext cx="1447800" cy="323850"/>
        </p:xfrm>
        <a:graphic>
          <a:graphicData uri="http://schemas.openxmlformats.org/presentationml/2006/ole">
            <mc:AlternateContent xmlns:mc="http://schemas.openxmlformats.org/markup-compatibility/2006">
              <mc:Choice xmlns:v="urn:schemas-microsoft-com:vml" Requires="v">
                <p:oleObj spid="_x0000_s135789" r:id="rId4" imgW="723586" imgH="165028" progId="Equation.3">
                  <p:embed/>
                </p:oleObj>
              </mc:Choice>
              <mc:Fallback>
                <p:oleObj r:id="rId4" imgW="723586" imgH="165028"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7988" y="2192338"/>
                        <a:ext cx="1447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2" name="Object 4"/>
          <p:cNvGraphicFramePr>
            <a:graphicFrameLocks noChangeAspect="1"/>
          </p:cNvGraphicFramePr>
          <p:nvPr/>
        </p:nvGraphicFramePr>
        <p:xfrm>
          <a:off x="1042988" y="2192338"/>
          <a:ext cx="1524000" cy="376237"/>
        </p:xfrm>
        <a:graphic>
          <a:graphicData uri="http://schemas.openxmlformats.org/presentationml/2006/ole">
            <mc:AlternateContent xmlns:mc="http://schemas.openxmlformats.org/markup-compatibility/2006">
              <mc:Choice xmlns:v="urn:schemas-microsoft-com:vml" Requires="v">
                <p:oleObj spid="_x0000_s135790" r:id="rId6" imgW="736280" imgH="177723" progId="Equation.3">
                  <p:embed/>
                </p:oleObj>
              </mc:Choice>
              <mc:Fallback>
                <p:oleObj r:id="rId6" imgW="736280" imgH="177723"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2192338"/>
                        <a:ext cx="15240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3" name="Object 5"/>
          <p:cNvGraphicFramePr>
            <a:graphicFrameLocks noChangeAspect="1"/>
          </p:cNvGraphicFramePr>
          <p:nvPr/>
        </p:nvGraphicFramePr>
        <p:xfrm>
          <a:off x="3956050" y="2708275"/>
          <a:ext cx="2159000" cy="431800"/>
        </p:xfrm>
        <a:graphic>
          <a:graphicData uri="http://schemas.openxmlformats.org/presentationml/2006/ole">
            <mc:AlternateContent xmlns:mc="http://schemas.openxmlformats.org/markup-compatibility/2006">
              <mc:Choice xmlns:v="urn:schemas-microsoft-com:vml" Requires="v">
                <p:oleObj spid="_x0000_s135791" r:id="rId8" imgW="1219200" imgH="228600" progId="Equation.3">
                  <p:embed/>
                </p:oleObj>
              </mc:Choice>
              <mc:Fallback>
                <p:oleObj r:id="rId8" imgW="1219200" imgH="2286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6050" y="2708275"/>
                        <a:ext cx="2159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4" name="Object 6"/>
          <p:cNvGraphicFramePr>
            <a:graphicFrameLocks noChangeAspect="1"/>
          </p:cNvGraphicFramePr>
          <p:nvPr/>
        </p:nvGraphicFramePr>
        <p:xfrm>
          <a:off x="1147763" y="2708275"/>
          <a:ext cx="2376487" cy="431800"/>
        </p:xfrm>
        <a:graphic>
          <a:graphicData uri="http://schemas.openxmlformats.org/presentationml/2006/ole">
            <mc:AlternateContent xmlns:mc="http://schemas.openxmlformats.org/markup-compatibility/2006">
              <mc:Choice xmlns:v="urn:schemas-microsoft-com:vml" Requires="v">
                <p:oleObj spid="_x0000_s135792" r:id="rId10" imgW="1193800" imgH="228600" progId="Equation.3">
                  <p:embed/>
                </p:oleObj>
              </mc:Choice>
              <mc:Fallback>
                <p:oleObj r:id="rId10" imgW="1193800" imgH="22860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7763" y="2708275"/>
                        <a:ext cx="23764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5" name="Object 7"/>
          <p:cNvGraphicFramePr>
            <a:graphicFrameLocks noChangeAspect="1"/>
          </p:cNvGraphicFramePr>
          <p:nvPr/>
        </p:nvGraphicFramePr>
        <p:xfrm>
          <a:off x="1147763" y="3140075"/>
          <a:ext cx="4103687" cy="452438"/>
        </p:xfrm>
        <a:graphic>
          <a:graphicData uri="http://schemas.openxmlformats.org/presentationml/2006/ole">
            <mc:AlternateContent xmlns:mc="http://schemas.openxmlformats.org/markup-compatibility/2006">
              <mc:Choice xmlns:v="urn:schemas-microsoft-com:vml" Requires="v">
                <p:oleObj spid="_x0000_s135793" r:id="rId12" imgW="1803400" imgH="228600" progId="Equation.3">
                  <p:embed/>
                </p:oleObj>
              </mc:Choice>
              <mc:Fallback>
                <p:oleObj r:id="rId12" imgW="1803400" imgH="228600"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7763" y="3140075"/>
                        <a:ext cx="4103687"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4" name="Object 12"/>
          <p:cNvGraphicFramePr>
            <a:graphicFrameLocks noChangeAspect="1"/>
          </p:cNvGraphicFramePr>
          <p:nvPr>
            <p:extLst>
              <p:ext uri="{D42A27DB-BD31-4B8C-83A1-F6EECF244321}">
                <p14:modId xmlns:p14="http://schemas.microsoft.com/office/powerpoint/2010/main" val="3634725623"/>
              </p:ext>
            </p:extLst>
          </p:nvPr>
        </p:nvGraphicFramePr>
        <p:xfrm>
          <a:off x="1358900" y="3535363"/>
          <a:ext cx="3719513" cy="650875"/>
        </p:xfrm>
        <a:graphic>
          <a:graphicData uri="http://schemas.openxmlformats.org/presentationml/2006/ole">
            <mc:AlternateContent xmlns:mc="http://schemas.openxmlformats.org/markup-compatibility/2006">
              <mc:Choice xmlns:v="urn:schemas-microsoft-com:vml" Requires="v">
                <p:oleObj spid="_x0000_s135794" name="Equation" r:id="rId14" imgW="1638000" imgH="355320" progId="Equation.DSMT4">
                  <p:embed/>
                </p:oleObj>
              </mc:Choice>
              <mc:Fallback>
                <p:oleObj name="Equation" r:id="rId14" imgW="1638000" imgH="355320" progId="Equation.DSMT4">
                  <p:embed/>
                  <p:pic>
                    <p:nvPicPr>
                      <p:cNvPr id="0" name="Object 12"/>
                      <p:cNvPicPr>
                        <a:picLocks noChangeAspect="1" noChangeArrowheads="1"/>
                      </p:cNvPicPr>
                      <p:nvPr/>
                    </p:nvPicPr>
                    <p:blipFill>
                      <a:blip r:embed="rId15"/>
                      <a:srcRect/>
                      <a:stretch>
                        <a:fillRect/>
                      </a:stretch>
                    </p:blipFill>
                    <p:spPr bwMode="auto">
                      <a:xfrm>
                        <a:off x="1358900" y="3535363"/>
                        <a:ext cx="37195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5" name="Object 13"/>
          <p:cNvGraphicFramePr>
            <a:graphicFrameLocks noChangeAspect="1"/>
          </p:cNvGraphicFramePr>
          <p:nvPr>
            <p:extLst>
              <p:ext uri="{D42A27DB-BD31-4B8C-83A1-F6EECF244321}">
                <p14:modId xmlns:p14="http://schemas.microsoft.com/office/powerpoint/2010/main" val="403391166"/>
              </p:ext>
            </p:extLst>
          </p:nvPr>
        </p:nvGraphicFramePr>
        <p:xfrm>
          <a:off x="1317625" y="4110038"/>
          <a:ext cx="3835400" cy="644525"/>
        </p:xfrm>
        <a:graphic>
          <a:graphicData uri="http://schemas.openxmlformats.org/presentationml/2006/ole">
            <mc:AlternateContent xmlns:mc="http://schemas.openxmlformats.org/markup-compatibility/2006">
              <mc:Choice xmlns:v="urn:schemas-microsoft-com:vml" Requires="v">
                <p:oleObj spid="_x0000_s135795" name="Equation" r:id="rId16" imgW="2298600" imgH="355320" progId="Equation.DSMT4">
                  <p:embed/>
                </p:oleObj>
              </mc:Choice>
              <mc:Fallback>
                <p:oleObj name="Equation" r:id="rId16" imgW="2298600" imgH="355320" progId="Equation.DSMT4">
                  <p:embed/>
                  <p:pic>
                    <p:nvPicPr>
                      <p:cNvPr id="0" name="Object 13"/>
                      <p:cNvPicPr>
                        <a:picLocks noChangeAspect="1" noChangeArrowheads="1"/>
                      </p:cNvPicPr>
                      <p:nvPr/>
                    </p:nvPicPr>
                    <p:blipFill>
                      <a:blip r:embed="rId17"/>
                      <a:srcRect/>
                      <a:stretch>
                        <a:fillRect/>
                      </a:stretch>
                    </p:blipFill>
                    <p:spPr bwMode="auto">
                      <a:xfrm>
                        <a:off x="1317625" y="4110038"/>
                        <a:ext cx="3835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6" name="Object 14"/>
          <p:cNvGraphicFramePr>
            <a:graphicFrameLocks noChangeAspect="1"/>
          </p:cNvGraphicFramePr>
          <p:nvPr/>
        </p:nvGraphicFramePr>
        <p:xfrm>
          <a:off x="1074738" y="4800600"/>
          <a:ext cx="1219200" cy="327025"/>
        </p:xfrm>
        <a:graphic>
          <a:graphicData uri="http://schemas.openxmlformats.org/presentationml/2006/ole">
            <mc:AlternateContent xmlns:mc="http://schemas.openxmlformats.org/markup-compatibility/2006">
              <mc:Choice xmlns:v="urn:schemas-microsoft-com:vml" Requires="v">
                <p:oleObj spid="_x0000_s135796" r:id="rId18" imgW="571252" imgH="165028" progId="Equation.2">
                  <p:embed/>
                </p:oleObj>
              </mc:Choice>
              <mc:Fallback>
                <p:oleObj r:id="rId18" imgW="571252" imgH="165028" progId="Equation.2">
                  <p:embed/>
                  <p:pic>
                    <p:nvPicPr>
                      <p:cNvPr id="0" name="Object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4738" y="4800600"/>
                        <a:ext cx="1219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7" name="Object 15"/>
          <p:cNvGraphicFramePr>
            <a:graphicFrameLocks noChangeAspect="1"/>
          </p:cNvGraphicFramePr>
          <p:nvPr/>
        </p:nvGraphicFramePr>
        <p:xfrm>
          <a:off x="2389188" y="4800600"/>
          <a:ext cx="3714750" cy="409575"/>
        </p:xfrm>
        <a:graphic>
          <a:graphicData uri="http://schemas.openxmlformats.org/presentationml/2006/ole">
            <mc:AlternateContent xmlns:mc="http://schemas.openxmlformats.org/markup-compatibility/2006">
              <mc:Choice xmlns:v="urn:schemas-microsoft-com:vml" Requires="v">
                <p:oleObj spid="_x0000_s135797" name="Equation" r:id="rId20" imgW="1586811" imgH="203112" progId="Equation.DSMT4">
                  <p:embed/>
                </p:oleObj>
              </mc:Choice>
              <mc:Fallback>
                <p:oleObj name="Equation" r:id="rId20" imgW="1586811" imgH="203112" progId="Equation.DSMT4">
                  <p:embed/>
                  <p:pic>
                    <p:nvPicPr>
                      <p:cNvPr id="0" name="Object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89188" y="4800600"/>
                        <a:ext cx="37147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8" name="Object 16"/>
          <p:cNvGraphicFramePr>
            <a:graphicFrameLocks noChangeAspect="1"/>
          </p:cNvGraphicFramePr>
          <p:nvPr/>
        </p:nvGraphicFramePr>
        <p:xfrm>
          <a:off x="1074738" y="5210175"/>
          <a:ext cx="6264275" cy="811213"/>
        </p:xfrm>
        <a:graphic>
          <a:graphicData uri="http://schemas.openxmlformats.org/presentationml/2006/ole">
            <mc:AlternateContent xmlns:mc="http://schemas.openxmlformats.org/markup-compatibility/2006">
              <mc:Choice xmlns:v="urn:schemas-microsoft-com:vml" Requires="v">
                <p:oleObj spid="_x0000_s135798" r:id="rId22" imgW="3378200" imgH="393700" progId="Equation.3">
                  <p:embed/>
                </p:oleObj>
              </mc:Choice>
              <mc:Fallback>
                <p:oleObj r:id="rId22" imgW="3378200" imgH="393700" progId="Equation.3">
                  <p:embed/>
                  <p:pic>
                    <p:nvPicPr>
                      <p:cNvPr id="0" name="Object 1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74738" y="5210175"/>
                        <a:ext cx="6264275"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5181" name="Group 94"/>
          <p:cNvGrpSpPr>
            <a:grpSpLocks/>
          </p:cNvGrpSpPr>
          <p:nvPr/>
        </p:nvGrpSpPr>
        <p:grpSpPr bwMode="auto">
          <a:xfrm>
            <a:off x="4389438" y="19050"/>
            <a:ext cx="3206750" cy="1681163"/>
            <a:chOff x="3379" y="-63"/>
            <a:chExt cx="2020" cy="1059"/>
          </a:xfrm>
        </p:grpSpPr>
        <p:grpSp>
          <p:nvGrpSpPr>
            <p:cNvPr id="135182" name="Group 91"/>
            <p:cNvGrpSpPr>
              <a:grpSpLocks/>
            </p:cNvGrpSpPr>
            <p:nvPr/>
          </p:nvGrpSpPr>
          <p:grpSpPr bwMode="auto">
            <a:xfrm>
              <a:off x="4377" y="-63"/>
              <a:ext cx="1022" cy="1023"/>
              <a:chOff x="2699" y="12"/>
              <a:chExt cx="1022" cy="1023"/>
            </a:xfrm>
          </p:grpSpPr>
          <p:sp>
            <p:nvSpPr>
              <p:cNvPr id="135198" name="Text Box 58"/>
              <p:cNvSpPr txBox="1">
                <a:spLocks noChangeArrowheads="1"/>
              </p:cNvSpPr>
              <p:nvPr/>
            </p:nvSpPr>
            <p:spPr bwMode="auto">
              <a:xfrm>
                <a:off x="2796" y="523"/>
                <a:ext cx="365"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endParaRPr lang="zh-CN" altLang="zh-CN" sz="2000" b="1">
                  <a:solidFill>
                    <a:srgbClr val="001212"/>
                  </a:solidFill>
                  <a:latin typeface="Times New Roman" pitchFamily="18" charset="0"/>
                </a:endParaRPr>
              </a:p>
            </p:txBody>
          </p:sp>
          <p:sp>
            <p:nvSpPr>
              <p:cNvPr id="135199" name="Line 71"/>
              <p:cNvSpPr>
                <a:spLocks noChangeShapeType="1"/>
              </p:cNvSpPr>
              <p:nvPr/>
            </p:nvSpPr>
            <p:spPr bwMode="auto">
              <a:xfrm>
                <a:off x="3210" y="512"/>
                <a:ext cx="0" cy="407"/>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5200" name="Group 72"/>
              <p:cNvGrpSpPr>
                <a:grpSpLocks/>
              </p:cNvGrpSpPr>
              <p:nvPr/>
            </p:nvGrpSpPr>
            <p:grpSpPr bwMode="auto">
              <a:xfrm>
                <a:off x="2699" y="12"/>
                <a:ext cx="73" cy="907"/>
                <a:chOff x="2880" y="3780"/>
                <a:chExt cx="180" cy="1560"/>
              </a:xfrm>
            </p:grpSpPr>
            <p:sp>
              <p:nvSpPr>
                <p:cNvPr id="135212" name="Text Box 73"/>
                <p:cNvSpPr txBox="1">
                  <a:spLocks noChangeArrowheads="1"/>
                </p:cNvSpPr>
                <p:nvPr/>
              </p:nvSpPr>
              <p:spPr bwMode="auto">
                <a:xfrm>
                  <a:off x="2880" y="4560"/>
                  <a:ext cx="1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S</a:t>
                  </a:r>
                </a:p>
              </p:txBody>
            </p:sp>
            <p:sp>
              <p:nvSpPr>
                <p:cNvPr id="135213" name="Text Box 74"/>
                <p:cNvSpPr txBox="1">
                  <a:spLocks noChangeArrowheads="1"/>
                </p:cNvSpPr>
                <p:nvPr/>
              </p:nvSpPr>
              <p:spPr bwMode="auto">
                <a:xfrm>
                  <a:off x="2880" y="3780"/>
                  <a:ext cx="1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Y</a:t>
                  </a:r>
                </a:p>
              </p:txBody>
            </p:sp>
            <p:sp>
              <p:nvSpPr>
                <p:cNvPr id="135214" name="Line 75"/>
                <p:cNvSpPr>
                  <a:spLocks noChangeShapeType="1"/>
                </p:cNvSpPr>
                <p:nvPr/>
              </p:nvSpPr>
              <p:spPr bwMode="auto">
                <a:xfrm flipV="1">
                  <a:off x="3020" y="4100"/>
                  <a:ext cx="0" cy="1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201" name="Group 76"/>
              <p:cNvGrpSpPr>
                <a:grpSpLocks/>
              </p:cNvGrpSpPr>
              <p:nvPr/>
            </p:nvGrpSpPr>
            <p:grpSpPr bwMode="auto">
              <a:xfrm>
                <a:off x="2756" y="814"/>
                <a:ext cx="965" cy="221"/>
                <a:chOff x="3020" y="5160"/>
                <a:chExt cx="2380" cy="380"/>
              </a:xfrm>
            </p:grpSpPr>
            <p:sp>
              <p:nvSpPr>
                <p:cNvPr id="135209" name="Text Box 77"/>
                <p:cNvSpPr txBox="1">
                  <a:spLocks noChangeArrowheads="1"/>
                </p:cNvSpPr>
                <p:nvPr/>
              </p:nvSpPr>
              <p:spPr bwMode="auto">
                <a:xfrm>
                  <a:off x="4080" y="5280"/>
                  <a:ext cx="1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T</a:t>
                  </a:r>
                </a:p>
              </p:txBody>
            </p:sp>
            <p:sp>
              <p:nvSpPr>
                <p:cNvPr id="135210" name="Text Box 78"/>
                <p:cNvSpPr txBox="1">
                  <a:spLocks noChangeArrowheads="1"/>
                </p:cNvSpPr>
                <p:nvPr/>
              </p:nvSpPr>
              <p:spPr bwMode="auto">
                <a:xfrm>
                  <a:off x="5220" y="5160"/>
                  <a:ext cx="1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X</a:t>
                  </a:r>
                </a:p>
              </p:txBody>
            </p:sp>
            <p:sp>
              <p:nvSpPr>
                <p:cNvPr id="135211" name="Line 79"/>
                <p:cNvSpPr>
                  <a:spLocks noChangeShapeType="1"/>
                </p:cNvSpPr>
                <p:nvPr/>
              </p:nvSpPr>
              <p:spPr bwMode="auto">
                <a:xfrm>
                  <a:off x="3020" y="5300"/>
                  <a:ext cx="21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5202" name="Line 80"/>
              <p:cNvSpPr>
                <a:spLocks noChangeShapeType="1"/>
              </p:cNvSpPr>
              <p:nvPr/>
            </p:nvSpPr>
            <p:spPr bwMode="auto">
              <a:xfrm>
                <a:off x="2756" y="512"/>
                <a:ext cx="44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03" name="Text Box 81"/>
              <p:cNvSpPr txBox="1">
                <a:spLocks noChangeArrowheads="1"/>
              </p:cNvSpPr>
              <p:nvPr/>
            </p:nvSpPr>
            <p:spPr bwMode="auto">
              <a:xfrm>
                <a:off x="3364" y="884"/>
                <a:ext cx="5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L</a:t>
                </a:r>
              </a:p>
            </p:txBody>
          </p:sp>
          <p:sp>
            <p:nvSpPr>
              <p:cNvPr id="135204" name="Line 82"/>
              <p:cNvSpPr>
                <a:spLocks noChangeShapeType="1"/>
              </p:cNvSpPr>
              <p:nvPr/>
            </p:nvSpPr>
            <p:spPr bwMode="auto">
              <a:xfrm>
                <a:off x="3210" y="512"/>
                <a:ext cx="1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05" name="Line 83"/>
              <p:cNvSpPr>
                <a:spLocks noChangeShapeType="1"/>
              </p:cNvSpPr>
              <p:nvPr/>
            </p:nvSpPr>
            <p:spPr bwMode="auto">
              <a:xfrm>
                <a:off x="3356" y="512"/>
                <a:ext cx="0" cy="4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06" name="Line 84"/>
              <p:cNvSpPr>
                <a:spLocks noChangeShapeType="1"/>
              </p:cNvSpPr>
              <p:nvPr/>
            </p:nvSpPr>
            <p:spPr bwMode="auto">
              <a:xfrm>
                <a:off x="3356" y="895"/>
                <a:ext cx="1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5207" name="Object 86"/>
              <p:cNvGraphicFramePr>
                <a:graphicFrameLocks noChangeAspect="1"/>
              </p:cNvGraphicFramePr>
              <p:nvPr/>
            </p:nvGraphicFramePr>
            <p:xfrm>
              <a:off x="3231" y="675"/>
              <a:ext cx="136" cy="101"/>
            </p:xfrm>
            <a:graphic>
              <a:graphicData uri="http://schemas.openxmlformats.org/presentationml/2006/ole">
                <mc:AlternateContent xmlns:mc="http://schemas.openxmlformats.org/markup-compatibility/2006">
                  <mc:Choice xmlns:v="urn:schemas-microsoft-com:vml" Requires="v">
                    <p:oleObj spid="_x0000_s135799" name="Equation" r:id="rId24" imgW="203024" imgH="152268" progId="Equation.DSMT4">
                      <p:embed/>
                    </p:oleObj>
                  </mc:Choice>
                  <mc:Fallback>
                    <p:oleObj name="Equation" r:id="rId24" imgW="203024" imgH="152268" progId="Equation.DSMT4">
                      <p:embed/>
                      <p:pic>
                        <p:nvPicPr>
                          <p:cNvPr id="0" name="Object 8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31" y="675"/>
                            <a:ext cx="136"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208" name="Object 87"/>
              <p:cNvGraphicFramePr>
                <a:graphicFrameLocks noChangeAspect="1"/>
              </p:cNvGraphicFramePr>
              <p:nvPr/>
            </p:nvGraphicFramePr>
            <p:xfrm>
              <a:off x="2917" y="270"/>
              <a:ext cx="334" cy="241"/>
            </p:xfrm>
            <a:graphic>
              <a:graphicData uri="http://schemas.openxmlformats.org/presentationml/2006/ole">
                <mc:AlternateContent xmlns:mc="http://schemas.openxmlformats.org/markup-compatibility/2006">
                  <mc:Choice xmlns:v="urn:schemas-microsoft-com:vml" Requires="v">
                    <p:oleObj spid="_x0000_s135800" name="Equation" r:id="rId26" imgW="266469" imgH="203024" progId="Equation.DSMT4">
                      <p:embed/>
                    </p:oleObj>
                  </mc:Choice>
                  <mc:Fallback>
                    <p:oleObj name="Equation" r:id="rId26" imgW="266469" imgH="203024" progId="Equation.DSMT4">
                      <p:embed/>
                      <p:pic>
                        <p:nvPicPr>
                          <p:cNvPr id="0" name="Object 8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17" y="270"/>
                            <a:ext cx="33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5183" name="Group 93"/>
            <p:cNvGrpSpPr>
              <a:grpSpLocks/>
            </p:cNvGrpSpPr>
            <p:nvPr/>
          </p:nvGrpSpPr>
          <p:grpSpPr bwMode="auto">
            <a:xfrm>
              <a:off x="3379" y="-63"/>
              <a:ext cx="1030" cy="1059"/>
              <a:chOff x="3379" y="-63"/>
              <a:chExt cx="1030" cy="1059"/>
            </a:xfrm>
          </p:grpSpPr>
          <p:sp>
            <p:nvSpPr>
              <p:cNvPr id="135184" name="Text Box 63"/>
              <p:cNvSpPr txBox="1">
                <a:spLocks noChangeArrowheads="1"/>
              </p:cNvSpPr>
              <p:nvPr/>
            </p:nvSpPr>
            <p:spPr bwMode="auto">
              <a:xfrm>
                <a:off x="3878" y="845"/>
                <a:ext cx="5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T</a:t>
                </a:r>
              </a:p>
            </p:txBody>
          </p:sp>
          <p:sp>
            <p:nvSpPr>
              <p:cNvPr id="135185" name="Text Box 59"/>
              <p:cNvSpPr txBox="1">
                <a:spLocks noChangeArrowheads="1"/>
              </p:cNvSpPr>
              <p:nvPr/>
            </p:nvSpPr>
            <p:spPr bwMode="auto">
              <a:xfrm>
                <a:off x="3501" y="437"/>
                <a:ext cx="365"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endParaRPr lang="zh-CN" altLang="zh-CN" sz="2000" b="1">
                  <a:solidFill>
                    <a:srgbClr val="001212"/>
                  </a:solidFill>
                  <a:latin typeface="Times New Roman" pitchFamily="18" charset="0"/>
                </a:endParaRPr>
              </a:p>
            </p:txBody>
          </p:sp>
          <p:sp>
            <p:nvSpPr>
              <p:cNvPr id="135186" name="Text Box 60"/>
              <p:cNvSpPr txBox="1">
                <a:spLocks noChangeArrowheads="1"/>
              </p:cNvSpPr>
              <p:nvPr/>
            </p:nvSpPr>
            <p:spPr bwMode="auto">
              <a:xfrm>
                <a:off x="3387" y="391"/>
                <a:ext cx="5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S</a:t>
                </a:r>
              </a:p>
            </p:txBody>
          </p:sp>
          <p:sp>
            <p:nvSpPr>
              <p:cNvPr id="135187" name="Text Box 61"/>
              <p:cNvSpPr txBox="1">
                <a:spLocks noChangeArrowheads="1"/>
              </p:cNvSpPr>
              <p:nvPr/>
            </p:nvSpPr>
            <p:spPr bwMode="auto">
              <a:xfrm>
                <a:off x="3387" y="-63"/>
                <a:ext cx="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Y</a:t>
                </a:r>
              </a:p>
            </p:txBody>
          </p:sp>
          <p:sp>
            <p:nvSpPr>
              <p:cNvPr id="135188" name="Line 62"/>
              <p:cNvSpPr>
                <a:spLocks noChangeShapeType="1"/>
              </p:cNvSpPr>
              <p:nvPr/>
            </p:nvSpPr>
            <p:spPr bwMode="auto">
              <a:xfrm flipV="1">
                <a:off x="3444" y="123"/>
                <a:ext cx="0" cy="72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89" name="Text Box 64"/>
              <p:cNvSpPr txBox="1">
                <a:spLocks noChangeArrowheads="1"/>
              </p:cNvSpPr>
              <p:nvPr/>
            </p:nvSpPr>
            <p:spPr bwMode="auto">
              <a:xfrm>
                <a:off x="4336" y="739"/>
                <a:ext cx="7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X</a:t>
                </a:r>
              </a:p>
            </p:txBody>
          </p:sp>
          <p:sp>
            <p:nvSpPr>
              <p:cNvPr id="135190" name="Line 65"/>
              <p:cNvSpPr>
                <a:spLocks noChangeShapeType="1"/>
              </p:cNvSpPr>
              <p:nvPr/>
            </p:nvSpPr>
            <p:spPr bwMode="auto">
              <a:xfrm>
                <a:off x="3444" y="821"/>
                <a:ext cx="88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191" name="Line 66"/>
              <p:cNvSpPr>
                <a:spLocks noChangeShapeType="1"/>
              </p:cNvSpPr>
              <p:nvPr/>
            </p:nvSpPr>
            <p:spPr bwMode="auto">
              <a:xfrm>
                <a:off x="3444" y="437"/>
                <a:ext cx="44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192" name="Line 67"/>
              <p:cNvSpPr>
                <a:spLocks noChangeShapeType="1"/>
              </p:cNvSpPr>
              <p:nvPr/>
            </p:nvSpPr>
            <p:spPr bwMode="auto">
              <a:xfrm>
                <a:off x="3898" y="437"/>
                <a:ext cx="0" cy="4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193" name="Text Box 68"/>
              <p:cNvSpPr txBox="1">
                <a:spLocks noChangeArrowheads="1"/>
              </p:cNvSpPr>
              <p:nvPr/>
            </p:nvSpPr>
            <p:spPr bwMode="auto">
              <a:xfrm>
                <a:off x="3379" y="239"/>
                <a:ext cx="5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just"/>
                <a:r>
                  <a:rPr lang="en-US" altLang="zh-CN" sz="1200" b="1">
                    <a:solidFill>
                      <a:srgbClr val="001212"/>
                    </a:solidFill>
                    <a:latin typeface="Times New Roman" pitchFamily="18" charset="0"/>
                  </a:rPr>
                  <a:t>B</a:t>
                </a:r>
              </a:p>
            </p:txBody>
          </p:sp>
          <p:sp>
            <p:nvSpPr>
              <p:cNvPr id="135194" name="Line 69"/>
              <p:cNvSpPr>
                <a:spLocks noChangeShapeType="1"/>
              </p:cNvSpPr>
              <p:nvPr/>
            </p:nvSpPr>
            <p:spPr bwMode="auto">
              <a:xfrm flipV="1">
                <a:off x="3898" y="274"/>
                <a:ext cx="0" cy="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195" name="Line 70"/>
              <p:cNvSpPr>
                <a:spLocks noChangeShapeType="1"/>
              </p:cNvSpPr>
              <p:nvPr/>
            </p:nvSpPr>
            <p:spPr bwMode="auto">
              <a:xfrm flipH="1">
                <a:off x="3444" y="286"/>
                <a:ext cx="4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5196" name="Object 85"/>
              <p:cNvGraphicFramePr>
                <a:graphicFrameLocks noChangeAspect="1"/>
              </p:cNvGraphicFramePr>
              <p:nvPr/>
            </p:nvGraphicFramePr>
            <p:xfrm>
              <a:off x="3588" y="297"/>
              <a:ext cx="160" cy="116"/>
            </p:xfrm>
            <a:graphic>
              <a:graphicData uri="http://schemas.openxmlformats.org/presentationml/2006/ole">
                <mc:AlternateContent xmlns:mc="http://schemas.openxmlformats.org/markup-compatibility/2006">
                  <mc:Choice xmlns:v="urn:schemas-microsoft-com:vml" Requires="v">
                    <p:oleObj spid="_x0000_s135801" name="Equation" r:id="rId28" imgW="215713" imgH="152268" progId="Equation.DSMT4">
                      <p:embed/>
                    </p:oleObj>
                  </mc:Choice>
                  <mc:Fallback>
                    <p:oleObj name="Equation" r:id="rId28" imgW="215713" imgH="152268" progId="Equation.DSMT4">
                      <p:embed/>
                      <p:pic>
                        <p:nvPicPr>
                          <p:cNvPr id="0" name="Object 8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88" y="297"/>
                            <a:ext cx="1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97" name="Object 88"/>
              <p:cNvGraphicFramePr>
                <a:graphicFrameLocks noChangeAspect="1"/>
              </p:cNvGraphicFramePr>
              <p:nvPr/>
            </p:nvGraphicFramePr>
            <p:xfrm>
              <a:off x="3970" y="464"/>
              <a:ext cx="270" cy="242"/>
            </p:xfrm>
            <a:graphic>
              <a:graphicData uri="http://schemas.openxmlformats.org/presentationml/2006/ole">
                <mc:AlternateContent xmlns:mc="http://schemas.openxmlformats.org/markup-compatibility/2006">
                  <mc:Choice xmlns:v="urn:schemas-microsoft-com:vml" Requires="v">
                    <p:oleObj spid="_x0000_s135802" name="Equation" r:id="rId30" imgW="241195" imgH="203112" progId="Equation.DSMT4">
                      <p:embed/>
                    </p:oleObj>
                  </mc:Choice>
                  <mc:Fallback>
                    <p:oleObj name="Equation" r:id="rId30" imgW="241195" imgH="203112" progId="Equation.DSMT4">
                      <p:embed/>
                      <p:pic>
                        <p:nvPicPr>
                          <p:cNvPr id="0" name="Object 8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70" y="464"/>
                            <a:ext cx="27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5484"/>
                                        </p:tgtEl>
                                        <p:attrNameLst>
                                          <p:attrName>style.visibility</p:attrName>
                                        </p:attrNameLst>
                                      </p:cBhvr>
                                      <p:to>
                                        <p:strVal val="visible"/>
                                      </p:to>
                                    </p:set>
                                    <p:animEffect transition="in" filter="blinds(horizontal)">
                                      <p:cBhvr>
                                        <p:cTn id="7" dur="500"/>
                                        <p:tgtEl>
                                          <p:spTgt spid="1054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5485"/>
                                        </p:tgtEl>
                                        <p:attrNameLst>
                                          <p:attrName>style.visibility</p:attrName>
                                        </p:attrNameLst>
                                      </p:cBhvr>
                                      <p:to>
                                        <p:strVal val="visible"/>
                                      </p:to>
                                    </p:set>
                                    <p:animEffect transition="in" filter="blinds(horizontal)">
                                      <p:cBhvr>
                                        <p:cTn id="12" dur="500"/>
                                        <p:tgtEl>
                                          <p:spTgt spid="1054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5486"/>
                                        </p:tgtEl>
                                        <p:attrNameLst>
                                          <p:attrName>style.visibility</p:attrName>
                                        </p:attrNameLst>
                                      </p:cBhvr>
                                      <p:to>
                                        <p:strVal val="visible"/>
                                      </p:to>
                                    </p:set>
                                    <p:animEffect transition="in" filter="blinds(horizontal)">
                                      <p:cBhvr>
                                        <p:cTn id="17" dur="500"/>
                                        <p:tgtEl>
                                          <p:spTgt spid="105486"/>
                                        </p:tgtEl>
                                      </p:cBhvr>
                                    </p:animEffect>
                                  </p:childTnLst>
                                </p:cTn>
                              </p:par>
                              <p:par>
                                <p:cTn id="18" presetID="3" presetClass="entr" presetSubtype="10" fill="hold" nodeType="withEffect">
                                  <p:stCondLst>
                                    <p:cond delay="0"/>
                                  </p:stCondLst>
                                  <p:childTnLst>
                                    <p:set>
                                      <p:cBhvr>
                                        <p:cTn id="19" dur="1" fill="hold">
                                          <p:stCondLst>
                                            <p:cond delay="0"/>
                                          </p:stCondLst>
                                        </p:cTn>
                                        <p:tgtEl>
                                          <p:spTgt spid="105487"/>
                                        </p:tgtEl>
                                        <p:attrNameLst>
                                          <p:attrName>style.visibility</p:attrName>
                                        </p:attrNameLst>
                                      </p:cBhvr>
                                      <p:to>
                                        <p:strVal val="visible"/>
                                      </p:to>
                                    </p:set>
                                    <p:animEffect transition="in" filter="blinds(horizontal)">
                                      <p:cBhvr>
                                        <p:cTn id="20" dur="500"/>
                                        <p:tgtEl>
                                          <p:spTgt spid="10548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05488"/>
                                        </p:tgtEl>
                                        <p:attrNameLst>
                                          <p:attrName>style.visibility</p:attrName>
                                        </p:attrNameLst>
                                      </p:cBhvr>
                                      <p:to>
                                        <p:strVal val="visible"/>
                                      </p:to>
                                    </p:set>
                                    <p:animEffect transition="in" filter="blinds(horizontal)">
                                      <p:cBhvr>
                                        <p:cTn id="25" dur="500"/>
                                        <p:tgtEl>
                                          <p:spTgt spid="10548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05474">
                                            <p:txEl>
                                              <p:pRg st="13" end="13"/>
                                            </p:txEl>
                                          </p:spTgt>
                                        </p:tgtEl>
                                        <p:attrNameLst>
                                          <p:attrName>style.visibility</p:attrName>
                                        </p:attrNameLst>
                                      </p:cBhvr>
                                      <p:to>
                                        <p:strVal val="visible"/>
                                      </p:to>
                                    </p:set>
                                    <p:animEffect transition="in" filter="blinds(horizontal)">
                                      <p:cBhvr>
                                        <p:cTn id="30" dur="500"/>
                                        <p:tgtEl>
                                          <p:spTgt spid="10547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2530" name="Picture 4" descr="http://vig-fp.pearsoned.co.uk/bigcovers/02014854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771525"/>
            <a:ext cx="7108825"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6"/>
          <p:cNvPicPr>
            <a:picLocks noChangeAspect="1" noChangeArrowheads="1"/>
          </p:cNvPicPr>
          <p:nvPr/>
        </p:nvPicPr>
        <p:blipFill>
          <a:blip r:embed="rId3">
            <a:extLst>
              <a:ext uri="{28A0092B-C50C-407E-A947-70E740481C1C}">
                <a14:useLocalDpi xmlns:a14="http://schemas.microsoft.com/office/drawing/2010/main" val="0"/>
              </a:ext>
            </a:extLst>
          </a:blip>
          <a:srcRect l="1846" t="15706" r="59821" b="25104"/>
          <a:stretch>
            <a:fillRect/>
          </a:stretch>
        </p:blipFill>
        <p:spPr bwMode="auto">
          <a:xfrm>
            <a:off x="0" y="0"/>
            <a:ext cx="296545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6"/>
          <p:cNvSpPr>
            <a:spLocks noChangeArrowheads="1"/>
          </p:cNvSpPr>
          <p:nvPr/>
        </p:nvSpPr>
        <p:spPr bwMode="auto">
          <a:xfrm>
            <a:off x="2000250" y="0"/>
            <a:ext cx="7143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u="sng">
                <a:solidFill>
                  <a:srgbClr val="3333FF"/>
                </a:solidFill>
              </a:rPr>
              <a:t>http://www-cs-faculty.stanford.edu/~uno/</a:t>
            </a:r>
            <a:endParaRPr lang="zh-CN" altLang="en-US" sz="2800" b="1" u="sng">
              <a:solidFill>
                <a:srgbClr val="3333FF"/>
              </a:solidFill>
            </a:endParaRPr>
          </a:p>
        </p:txBody>
      </p:sp>
      <p:pic>
        <p:nvPicPr>
          <p:cNvPr id="22533" name="Picture 9" descr="http://www-cs-faculty.stanford.edu/~uno/chop.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625" y="571500"/>
            <a:ext cx="1095375"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8" descr="http://www-cs-faculty.stanford.edu/~uno/chop.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38" y="500063"/>
            <a:ext cx="1357312"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5922" name="Rectangle 2"/>
          <p:cNvSpPr>
            <a:spLocks noGrp="1" noChangeArrowheads="1"/>
          </p:cNvSpPr>
          <p:nvPr>
            <p:ph type="body" idx="1"/>
          </p:nvPr>
        </p:nvSpPr>
        <p:spPr>
          <a:xfrm>
            <a:off x="250825" y="188913"/>
            <a:ext cx="8569325" cy="6408737"/>
          </a:xfrm>
        </p:spPr>
        <p:txBody>
          <a:bodyPr/>
          <a:lstStyle/>
          <a:p>
            <a:pPr algn="ctr" eaLnBrk="1" hangingPunct="1">
              <a:lnSpc>
                <a:spcPct val="110000"/>
              </a:lnSpc>
              <a:buFont typeface="Wingdings" pitchFamily="2" charset="2"/>
              <a:buNone/>
              <a:defRPr/>
            </a:pPr>
            <a:r>
              <a:rPr lang="zh-CN" altLang="en-US" sz="4000" b="1" dirty="0">
                <a:solidFill>
                  <a:srgbClr val="3333FF"/>
                </a:solidFill>
                <a:latin typeface="黑体" pitchFamily="2" charset="-122"/>
                <a:ea typeface="黑体" pitchFamily="2" charset="-122"/>
              </a:rPr>
              <a:t>本章练习题</a:t>
            </a:r>
          </a:p>
          <a:p>
            <a:pPr algn="just" eaLnBrk="1" hangingPunct="1">
              <a:lnSpc>
                <a:spcPct val="110000"/>
              </a:lnSpc>
              <a:spcBef>
                <a:spcPct val="25000"/>
              </a:spcBef>
              <a:buFont typeface="Wingdings" pitchFamily="2" charset="2"/>
              <a:buNone/>
              <a:defRPr/>
            </a:pPr>
            <a:r>
              <a:rPr lang="en-US" altLang="zh-CN" b="1" dirty="0">
                <a:latin typeface="Times New Roman" pitchFamily="18" charset="0"/>
                <a:ea typeface="黑体" pitchFamily="2" charset="-122"/>
              </a:rPr>
              <a:t>1.</a:t>
            </a:r>
            <a:r>
              <a:rPr lang="zh-CN" altLang="en-US" b="1" dirty="0">
                <a:latin typeface="Times New Roman" pitchFamily="18" charset="0"/>
                <a:ea typeface="黑体" pitchFamily="2" charset="-122"/>
              </a:rPr>
              <a:t>简述下列术语：数据、结点、逻辑结构、存储结构、数据处理、数据结构。</a:t>
            </a:r>
          </a:p>
          <a:p>
            <a:pPr algn="just" eaLnBrk="1" hangingPunct="1">
              <a:lnSpc>
                <a:spcPct val="110000"/>
              </a:lnSpc>
              <a:spcBef>
                <a:spcPct val="25000"/>
              </a:spcBef>
              <a:buFont typeface="Wingdings" pitchFamily="2" charset="2"/>
              <a:buNone/>
              <a:defRPr/>
            </a:pPr>
            <a:r>
              <a:rPr lang="en-US" altLang="zh-CN" b="1" dirty="0">
                <a:latin typeface="Times New Roman" pitchFamily="18" charset="0"/>
                <a:ea typeface="黑体" pitchFamily="2" charset="-122"/>
              </a:rPr>
              <a:t>2.</a:t>
            </a:r>
            <a:r>
              <a:rPr lang="zh-CN" altLang="en-US" b="1" dirty="0">
                <a:latin typeface="Times New Roman" pitchFamily="18" charset="0"/>
                <a:ea typeface="黑体" pitchFamily="2" charset="-122"/>
              </a:rPr>
              <a:t>试根据以下信息：校友姓名、性别、出生年月、毕业时间、所学专业、现在工作单位、职称、职务、电话等，为校友录构造一种适当的数据结构</a:t>
            </a:r>
            <a:r>
              <a:rPr lang="en-US" altLang="zh-CN" b="1" dirty="0">
                <a:latin typeface="Times New Roman" pitchFamily="18" charset="0"/>
                <a:ea typeface="黑体" pitchFamily="2" charset="-122"/>
              </a:rPr>
              <a:t>(</a:t>
            </a:r>
            <a:r>
              <a:rPr lang="zh-CN" altLang="en-US" b="1" dirty="0">
                <a:latin typeface="Times New Roman" pitchFamily="18" charset="0"/>
                <a:ea typeface="黑体" pitchFamily="2" charset="-122"/>
              </a:rPr>
              <a:t>作图示意</a:t>
            </a:r>
            <a:r>
              <a:rPr lang="en-US" altLang="zh-CN" b="1" dirty="0">
                <a:latin typeface="Times New Roman" pitchFamily="18" charset="0"/>
                <a:ea typeface="黑体" pitchFamily="2" charset="-122"/>
              </a:rPr>
              <a:t>)</a:t>
            </a:r>
            <a:r>
              <a:rPr lang="zh-CN" altLang="en-US" b="1" dirty="0">
                <a:latin typeface="Times New Roman" pitchFamily="18" charset="0"/>
                <a:ea typeface="黑体" pitchFamily="2" charset="-122"/>
              </a:rPr>
              <a:t>，并定义必要的操作和用文字叙述相应的算法思想。</a:t>
            </a:r>
          </a:p>
          <a:p>
            <a:pPr algn="just" eaLnBrk="1" hangingPunct="1">
              <a:lnSpc>
                <a:spcPct val="110000"/>
              </a:lnSpc>
              <a:spcBef>
                <a:spcPct val="25000"/>
              </a:spcBef>
              <a:buFont typeface="Wingdings" pitchFamily="2" charset="2"/>
              <a:buNone/>
              <a:defRPr/>
            </a:pPr>
            <a:r>
              <a:rPr lang="en-US" altLang="zh-CN" b="1" dirty="0">
                <a:latin typeface="Times New Roman" pitchFamily="18" charset="0"/>
                <a:ea typeface="黑体" pitchFamily="2" charset="-122"/>
              </a:rPr>
              <a:t>3.</a:t>
            </a:r>
            <a:r>
              <a:rPr lang="zh-CN" altLang="en-US" b="1" dirty="0">
                <a:latin typeface="Times New Roman" pitchFamily="18" charset="0"/>
                <a:ea typeface="黑体" pitchFamily="2" charset="-122"/>
              </a:rPr>
              <a:t>什么是算法？算法的主要特点是什么？</a:t>
            </a:r>
          </a:p>
          <a:p>
            <a:pPr algn="just" eaLnBrk="1" hangingPunct="1">
              <a:lnSpc>
                <a:spcPct val="110000"/>
              </a:lnSpc>
              <a:spcBef>
                <a:spcPct val="25000"/>
              </a:spcBef>
              <a:buFont typeface="Wingdings" pitchFamily="2" charset="2"/>
              <a:buNone/>
              <a:defRPr/>
            </a:pPr>
            <a:r>
              <a:rPr lang="en-US" altLang="zh-CN" b="1" dirty="0">
                <a:latin typeface="Times New Roman" pitchFamily="18" charset="0"/>
                <a:ea typeface="黑体" pitchFamily="2" charset="-122"/>
              </a:rPr>
              <a:t>4.</a:t>
            </a:r>
            <a:r>
              <a:rPr lang="zh-CN" altLang="en-US" b="1" dirty="0">
                <a:latin typeface="Times New Roman" pitchFamily="18" charset="0"/>
                <a:ea typeface="黑体" pitchFamily="2" charset="-122"/>
              </a:rPr>
              <a:t>如何评价一个算法？</a:t>
            </a:r>
            <a:endParaRPr lang="en-US" altLang="zh-CN" b="1" dirty="0">
              <a:latin typeface="Times New Roman" pitchFamily="18" charset="0"/>
              <a:ea typeface="黑体" pitchFamily="2" charset="-122"/>
            </a:endParaRPr>
          </a:p>
        </p:txBody>
      </p:sp>
    </p:spTree>
    <p:extLst>
      <p:ext uri="{BB962C8B-B14F-4D97-AF65-F5344CB8AC3E}">
        <p14:creationId xmlns:p14="http://schemas.microsoft.com/office/powerpoint/2010/main" val="576814476"/>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a:xfrm>
            <a:off x="500063" y="642938"/>
            <a:ext cx="8270875" cy="4714875"/>
          </a:xfrm>
        </p:spPr>
        <p:txBody>
          <a:bodyPr/>
          <a:lstStyle/>
          <a:p>
            <a:pPr marL="227013" indent="-227013" algn="l" eaLnBrk="1" hangingPunct="1"/>
            <a:r>
              <a:rPr lang="zh-CN" altLang="zh-CN" sz="4000" smtClean="0">
                <a:solidFill>
                  <a:srgbClr val="000066"/>
                </a:solidFill>
                <a:latin typeface="Times New Roman" pitchFamily="18" charset="0"/>
              </a:rPr>
              <a:t>若</a:t>
            </a:r>
            <a:r>
              <a:rPr lang="en-US" altLang="zh-CN" sz="4000" smtClean="0">
                <a:solidFill>
                  <a:srgbClr val="000066"/>
                </a:solidFill>
                <a:latin typeface="Times New Roman" pitchFamily="18" charset="0"/>
              </a:rPr>
              <a:t>S</a:t>
            </a:r>
            <a:r>
              <a:rPr lang="zh-CN" altLang="zh-CN" sz="4000" smtClean="0">
                <a:solidFill>
                  <a:srgbClr val="000066"/>
                </a:solidFill>
                <a:latin typeface="Times New Roman" pitchFamily="18" charset="0"/>
              </a:rPr>
              <a:t>是</a:t>
            </a:r>
            <a:r>
              <a:rPr lang="en-US" altLang="zh-CN" sz="4000" smtClean="0">
                <a:solidFill>
                  <a:srgbClr val="000066"/>
                </a:solidFill>
                <a:latin typeface="Times New Roman" pitchFamily="18" charset="0"/>
              </a:rPr>
              <a:t>n</a:t>
            </a:r>
            <a:r>
              <a:rPr lang="zh-CN" altLang="zh-CN" sz="4000" smtClean="0">
                <a:solidFill>
                  <a:srgbClr val="000066"/>
                </a:solidFill>
                <a:latin typeface="Times New Roman" pitchFamily="18" charset="0"/>
              </a:rPr>
              <a:t>个元素的集合，则</a:t>
            </a:r>
            <a:r>
              <a:rPr lang="en-US" altLang="zh-CN" sz="4000" smtClean="0">
                <a:solidFill>
                  <a:srgbClr val="000066"/>
                </a:solidFill>
                <a:latin typeface="Times New Roman" pitchFamily="18" charset="0"/>
              </a:rPr>
              <a:t>S</a:t>
            </a:r>
            <a:r>
              <a:rPr lang="zh-CN" altLang="zh-CN" sz="4000" smtClean="0">
                <a:solidFill>
                  <a:srgbClr val="000066"/>
                </a:solidFill>
                <a:latin typeface="Times New Roman" pitchFamily="18" charset="0"/>
              </a:rPr>
              <a:t>的幂集是</a:t>
            </a:r>
            <a:r>
              <a:rPr lang="en-US" altLang="zh-CN" sz="4000" smtClean="0">
                <a:solidFill>
                  <a:srgbClr val="000066"/>
                </a:solidFill>
                <a:latin typeface="Times New Roman" pitchFamily="18" charset="0"/>
              </a:rPr>
              <a:t>S</a:t>
            </a:r>
            <a:r>
              <a:rPr lang="zh-CN" altLang="zh-CN" sz="4000" smtClean="0">
                <a:solidFill>
                  <a:srgbClr val="000066"/>
                </a:solidFill>
                <a:latin typeface="Times New Roman" pitchFamily="18" charset="0"/>
              </a:rPr>
              <a:t>的所有可能子集的集合。例如，若</a:t>
            </a:r>
            <a:r>
              <a:rPr lang="en-US" altLang="zh-CN" sz="4000" smtClean="0">
                <a:solidFill>
                  <a:srgbClr val="000066"/>
                </a:solidFill>
                <a:latin typeface="Times New Roman" pitchFamily="18" charset="0"/>
              </a:rPr>
              <a:t>S = {a,b,c}</a:t>
            </a:r>
            <a:r>
              <a:rPr lang="zh-CN" altLang="zh-CN" sz="4000" smtClean="0">
                <a:solidFill>
                  <a:srgbClr val="000066"/>
                </a:solidFill>
                <a:latin typeface="Times New Roman" pitchFamily="18" charset="0"/>
              </a:rPr>
              <a:t>，则</a:t>
            </a:r>
            <a:r>
              <a:rPr lang="en-US" altLang="zh-CN" sz="4000" smtClean="0">
                <a:solidFill>
                  <a:srgbClr val="000066"/>
                </a:solidFill>
                <a:latin typeface="Times New Roman" pitchFamily="18" charset="0"/>
              </a:rPr>
              <a:t>Powerset (S) = { {} , {a} , {b} , {c} , {a , b} , {a , c} , {b , c} , {a , b , c} }</a:t>
            </a:r>
            <a:r>
              <a:rPr lang="zh-CN" altLang="zh-CN" sz="4000" smtClean="0">
                <a:solidFill>
                  <a:srgbClr val="000066"/>
                </a:solidFill>
                <a:latin typeface="Times New Roman" pitchFamily="18" charset="0"/>
              </a:rPr>
              <a:t/>
            </a:r>
            <a:br>
              <a:rPr lang="zh-CN" altLang="zh-CN" sz="4000" smtClean="0">
                <a:solidFill>
                  <a:srgbClr val="000066"/>
                </a:solidFill>
                <a:latin typeface="Times New Roman" pitchFamily="18" charset="0"/>
              </a:rPr>
            </a:br>
            <a:r>
              <a:rPr lang="zh-CN" altLang="zh-CN" sz="4000" smtClean="0">
                <a:solidFill>
                  <a:srgbClr val="000066"/>
                </a:solidFill>
                <a:latin typeface="Times New Roman" pitchFamily="18" charset="0"/>
              </a:rPr>
              <a:t>请给出一个计算幂集</a:t>
            </a:r>
            <a:r>
              <a:rPr lang="en-US" altLang="zh-CN" sz="4000" smtClean="0">
                <a:solidFill>
                  <a:srgbClr val="000066"/>
                </a:solidFill>
                <a:latin typeface="Times New Roman" pitchFamily="18" charset="0"/>
              </a:rPr>
              <a:t>Powerset (S) </a:t>
            </a:r>
            <a:r>
              <a:rPr lang="zh-CN" altLang="zh-CN" sz="4000" smtClean="0">
                <a:solidFill>
                  <a:srgbClr val="000066"/>
                </a:solidFill>
                <a:latin typeface="Times New Roman" pitchFamily="18" charset="0"/>
              </a:rPr>
              <a:t>的递归算法。</a:t>
            </a:r>
            <a:br>
              <a:rPr lang="zh-CN" altLang="zh-CN" sz="4000" smtClean="0">
                <a:solidFill>
                  <a:srgbClr val="000066"/>
                </a:solidFill>
                <a:latin typeface="Times New Roman" pitchFamily="18" charset="0"/>
              </a:rPr>
            </a:br>
            <a:endParaRPr lang="zh-CN" altLang="en-US" smtClean="0">
              <a:solidFill>
                <a:srgbClr val="000066"/>
              </a:solidFill>
            </a:endParaRPr>
          </a:p>
        </p:txBody>
      </p:sp>
      <p:graphicFrame>
        <p:nvGraphicFramePr>
          <p:cNvPr id="137219" name="Object 2"/>
          <p:cNvGraphicFramePr>
            <a:graphicFrameLocks noChangeAspect="1"/>
          </p:cNvGraphicFramePr>
          <p:nvPr/>
        </p:nvGraphicFramePr>
        <p:xfrm>
          <a:off x="285750" y="5000625"/>
          <a:ext cx="8470900" cy="858838"/>
        </p:xfrm>
        <a:graphic>
          <a:graphicData uri="http://schemas.openxmlformats.org/presentationml/2006/ole">
            <mc:AlternateContent xmlns:mc="http://schemas.openxmlformats.org/markup-compatibility/2006">
              <mc:Choice xmlns:v="urn:schemas-microsoft-com:vml" Requires="v">
                <p:oleObj spid="_x0000_s137260" name="文档" r:id="rId3" imgW="3773400" imgH="396176" progId="Word.Document.12">
                  <p:embed/>
                </p:oleObj>
              </mc:Choice>
              <mc:Fallback>
                <p:oleObj name="文档" r:id="rId3" imgW="3773400" imgH="396176" progId="Word.Documen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5000625"/>
                        <a:ext cx="8470900"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Bar dir="ver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228600" y="152400"/>
            <a:ext cx="8540750" cy="685800"/>
          </a:xfrm>
        </p:spPr>
        <p:txBody>
          <a:bodyPr/>
          <a:lstStyle/>
          <a:p>
            <a:pPr eaLnBrk="1" hangingPunct="1">
              <a:defRPr/>
            </a:pPr>
            <a:r>
              <a:rPr lang="zh-CN" altLang="en-US" sz="4000" b="0" dirty="0">
                <a:solidFill>
                  <a:srgbClr val="3333FF"/>
                </a:solidFill>
                <a:latin typeface="黑体" pitchFamily="2" charset="-122"/>
                <a:ea typeface="黑体" pitchFamily="2" charset="-122"/>
              </a:rPr>
              <a:t>课后作业</a:t>
            </a:r>
          </a:p>
        </p:txBody>
      </p:sp>
      <p:sp>
        <p:nvSpPr>
          <p:cNvPr id="468995" name="Rectangle 3"/>
          <p:cNvSpPr>
            <a:spLocks noGrp="1" noChangeArrowheads="1"/>
          </p:cNvSpPr>
          <p:nvPr>
            <p:ph type="body" idx="1"/>
          </p:nvPr>
        </p:nvSpPr>
        <p:spPr>
          <a:xfrm>
            <a:off x="228600" y="838200"/>
            <a:ext cx="8686800" cy="5146675"/>
          </a:xfrm>
        </p:spPr>
        <p:txBody>
          <a:bodyPr/>
          <a:lstStyle/>
          <a:p>
            <a:pPr eaLnBrk="1" hangingPunct="1">
              <a:lnSpc>
                <a:spcPct val="125000"/>
              </a:lnSpc>
              <a:buFont typeface="Wingdings" pitchFamily="2" charset="2"/>
              <a:buNone/>
              <a:defRPr/>
            </a:pPr>
            <a:r>
              <a:rPr lang="en-US" altLang="zh-CN" sz="3000" b="1" dirty="0">
                <a:latin typeface="Times New Roman" pitchFamily="18" charset="0"/>
              </a:rPr>
              <a:t>1. </a:t>
            </a:r>
            <a:r>
              <a:rPr lang="zh-CN" altLang="en-US" sz="2400" b="1" dirty="0">
                <a:latin typeface="Times New Roman" pitchFamily="18" charset="0"/>
              </a:rPr>
              <a:t>求下述计算</a:t>
            </a:r>
            <a:r>
              <a:rPr lang="en-US" altLang="zh-CN" sz="2400" b="1" dirty="0">
                <a:latin typeface="Times New Roman" pitchFamily="18" charset="0"/>
              </a:rPr>
              <a:t>f=1</a:t>
            </a:r>
            <a:r>
              <a:rPr lang="zh-CN" altLang="en-US" sz="2400" b="1" dirty="0">
                <a:latin typeface="Times New Roman" pitchFamily="18" charset="0"/>
              </a:rPr>
              <a:t>！</a:t>
            </a:r>
            <a:r>
              <a:rPr lang="en-US" altLang="zh-CN" sz="2400" b="1" dirty="0">
                <a:latin typeface="Times New Roman" pitchFamily="18" charset="0"/>
              </a:rPr>
              <a:t>+2</a:t>
            </a:r>
            <a:r>
              <a:rPr lang="zh-CN" altLang="en-US" sz="2400" b="1" dirty="0">
                <a:latin typeface="Times New Roman" pitchFamily="18" charset="0"/>
              </a:rPr>
              <a:t>！</a:t>
            </a:r>
            <a:r>
              <a:rPr lang="en-US" altLang="zh-CN" sz="2400" b="1" dirty="0">
                <a:latin typeface="Times New Roman" pitchFamily="18" charset="0"/>
              </a:rPr>
              <a:t>+3</a:t>
            </a:r>
            <a:r>
              <a:rPr lang="zh-CN" altLang="en-US" sz="2400" b="1" dirty="0">
                <a:latin typeface="Times New Roman" pitchFamily="18" charset="0"/>
              </a:rPr>
              <a:t>！</a:t>
            </a:r>
            <a:r>
              <a:rPr lang="en-US" altLang="zh-CN" sz="2400" b="1" dirty="0">
                <a:latin typeface="Times New Roman" pitchFamily="18" charset="0"/>
              </a:rPr>
              <a:t>+…+n</a:t>
            </a:r>
            <a:r>
              <a:rPr lang="zh-CN" altLang="en-US" sz="2400" b="1" dirty="0">
                <a:latin typeface="Times New Roman" pitchFamily="18" charset="0"/>
              </a:rPr>
              <a:t>！的算法的时间复杂性。</a:t>
            </a:r>
          </a:p>
          <a:p>
            <a:pPr algn="just" eaLnBrk="1" hangingPunct="1">
              <a:lnSpc>
                <a:spcPct val="80000"/>
              </a:lnSpc>
              <a:buFont typeface="Wingdings" pitchFamily="2" charset="2"/>
              <a:buNone/>
              <a:defRPr/>
            </a:pPr>
            <a:r>
              <a:rPr lang="en-US" altLang="zh-CN" sz="2400" b="1" dirty="0">
                <a:latin typeface="Times New Roman" pitchFamily="18" charset="0"/>
              </a:rPr>
              <a:t>void  factorsum(int n)</a:t>
            </a:r>
          </a:p>
          <a:p>
            <a:pPr algn="just" eaLnBrk="1" hangingPunct="1">
              <a:lnSpc>
                <a:spcPct val="80000"/>
              </a:lnSpc>
              <a:buFont typeface="Wingdings" pitchFamily="2" charset="2"/>
              <a:buNone/>
              <a:defRPr/>
            </a:pPr>
            <a:r>
              <a:rPr lang="en-US" altLang="zh-CN" sz="2400" b="1" dirty="0">
                <a:latin typeface="Times New Roman" pitchFamily="18" charset="0"/>
              </a:rPr>
              <a:t>{ int  i, j</a:t>
            </a:r>
            <a:r>
              <a:rPr lang="zh-CN" altLang="en-US" sz="2400" b="1" dirty="0">
                <a:latin typeface="Times New Roman" pitchFamily="18" charset="0"/>
              </a:rPr>
              <a:t>；</a:t>
            </a:r>
          </a:p>
          <a:p>
            <a:pPr algn="just" eaLnBrk="1" hangingPunct="1">
              <a:lnSpc>
                <a:spcPct val="80000"/>
              </a:lnSpc>
              <a:buFont typeface="Wingdings" pitchFamily="2" charset="2"/>
              <a:buNone/>
              <a:defRPr/>
            </a:pPr>
            <a:r>
              <a:rPr lang="zh-CN" altLang="en-US" sz="2400" b="1" dirty="0">
                <a:latin typeface="Times New Roman" pitchFamily="18" charset="0"/>
              </a:rPr>
              <a:t>  </a:t>
            </a:r>
            <a:r>
              <a:rPr lang="en-US" altLang="zh-CN" sz="2400" b="1" dirty="0">
                <a:latin typeface="Times New Roman" pitchFamily="18" charset="0"/>
              </a:rPr>
              <a:t>int  f, w</a:t>
            </a:r>
            <a:r>
              <a:rPr lang="zh-CN" altLang="en-US" sz="2400" b="1" dirty="0">
                <a:latin typeface="Times New Roman" pitchFamily="18" charset="0"/>
              </a:rPr>
              <a:t>；</a:t>
            </a:r>
          </a:p>
          <a:p>
            <a:pPr algn="just" eaLnBrk="1" hangingPunct="1">
              <a:lnSpc>
                <a:spcPct val="80000"/>
              </a:lnSpc>
              <a:buFont typeface="Wingdings" pitchFamily="2" charset="2"/>
              <a:buNone/>
              <a:defRPr/>
            </a:pPr>
            <a:r>
              <a:rPr lang="zh-CN" altLang="en-US" sz="2400" b="1" dirty="0">
                <a:latin typeface="Times New Roman" pitchFamily="18" charset="0"/>
              </a:rPr>
              <a:t>  </a:t>
            </a:r>
            <a:r>
              <a:rPr lang="en-US" altLang="zh-CN" sz="2400" b="1" dirty="0">
                <a:latin typeface="Times New Roman" pitchFamily="18" charset="0"/>
              </a:rPr>
              <a:t>f=0</a:t>
            </a:r>
            <a:r>
              <a:rPr lang="zh-CN" altLang="en-US" sz="2400" b="1" dirty="0">
                <a:latin typeface="Times New Roman" pitchFamily="18" charset="0"/>
              </a:rPr>
              <a:t>；</a:t>
            </a:r>
          </a:p>
          <a:p>
            <a:pPr algn="just" eaLnBrk="1" hangingPunct="1">
              <a:lnSpc>
                <a:spcPct val="80000"/>
              </a:lnSpc>
              <a:buFont typeface="Wingdings" pitchFamily="2" charset="2"/>
              <a:buNone/>
              <a:defRPr/>
            </a:pPr>
            <a:r>
              <a:rPr lang="zh-CN" altLang="en-US" sz="2400" b="1" dirty="0">
                <a:latin typeface="Times New Roman" pitchFamily="18" charset="0"/>
              </a:rPr>
              <a:t>  </a:t>
            </a:r>
            <a:r>
              <a:rPr lang="en-US" altLang="zh-CN" sz="2400" b="1" dirty="0">
                <a:latin typeface="Times New Roman" pitchFamily="18" charset="0"/>
              </a:rPr>
              <a:t>for (i=1;i&lt;=n; i++)</a:t>
            </a:r>
          </a:p>
          <a:p>
            <a:pPr algn="just" eaLnBrk="1" hangingPunct="1">
              <a:lnSpc>
                <a:spcPct val="80000"/>
              </a:lnSpc>
              <a:buFont typeface="Wingdings" pitchFamily="2" charset="2"/>
              <a:buNone/>
              <a:defRPr/>
            </a:pPr>
            <a:r>
              <a:rPr lang="zh-CN" altLang="en-US" sz="2400" b="1" dirty="0">
                <a:latin typeface="Times New Roman" pitchFamily="18" charset="0"/>
              </a:rPr>
              <a:t>    </a:t>
            </a:r>
            <a:r>
              <a:rPr lang="en-US" altLang="zh-CN" sz="2400" b="1" dirty="0">
                <a:latin typeface="Times New Roman" pitchFamily="18" charset="0"/>
              </a:rPr>
              <a:t>{ w=1</a:t>
            </a:r>
            <a:r>
              <a:rPr lang="zh-CN" altLang="en-US" sz="2400" b="1" dirty="0">
                <a:latin typeface="Times New Roman" pitchFamily="18" charset="0"/>
              </a:rPr>
              <a:t>；</a:t>
            </a:r>
          </a:p>
          <a:p>
            <a:pPr algn="just" eaLnBrk="1" hangingPunct="1">
              <a:lnSpc>
                <a:spcPct val="80000"/>
              </a:lnSpc>
              <a:buFont typeface="Wingdings" pitchFamily="2" charset="2"/>
              <a:buNone/>
              <a:defRPr/>
            </a:pPr>
            <a:r>
              <a:rPr lang="zh-CN" altLang="en-US" sz="2400" b="1" dirty="0">
                <a:latin typeface="Times New Roman" pitchFamily="18" charset="0"/>
              </a:rPr>
              <a:t>       </a:t>
            </a:r>
            <a:r>
              <a:rPr lang="en-US" altLang="zh-CN" sz="2400" b="1" dirty="0">
                <a:latin typeface="Times New Roman" pitchFamily="18" charset="0"/>
              </a:rPr>
              <a:t>for (j=1;j&lt;=i;j++)</a:t>
            </a:r>
          </a:p>
          <a:p>
            <a:pPr algn="just" eaLnBrk="1" hangingPunct="1">
              <a:lnSpc>
                <a:spcPct val="80000"/>
              </a:lnSpc>
              <a:buFont typeface="Wingdings" pitchFamily="2" charset="2"/>
              <a:buNone/>
              <a:defRPr/>
            </a:pPr>
            <a:r>
              <a:rPr lang="zh-CN" altLang="en-US" sz="2400" b="1" dirty="0">
                <a:latin typeface="Times New Roman" pitchFamily="18" charset="0"/>
              </a:rPr>
              <a:t>          </a:t>
            </a:r>
            <a:r>
              <a:rPr lang="en-US" altLang="zh-CN" sz="2400" b="1" dirty="0">
                <a:latin typeface="Times New Roman" pitchFamily="18" charset="0"/>
              </a:rPr>
              <a:t>w=w*j;</a:t>
            </a:r>
          </a:p>
          <a:p>
            <a:pPr algn="just" eaLnBrk="1" hangingPunct="1">
              <a:lnSpc>
                <a:spcPct val="80000"/>
              </a:lnSpc>
              <a:buFont typeface="Wingdings" pitchFamily="2" charset="2"/>
              <a:buNone/>
              <a:defRPr/>
            </a:pPr>
            <a:r>
              <a:rPr lang="en-US" altLang="zh-CN" sz="2400" b="1" dirty="0">
                <a:latin typeface="Times New Roman" pitchFamily="18" charset="0"/>
              </a:rPr>
              <a:t>       f=f+w;</a:t>
            </a:r>
          </a:p>
          <a:p>
            <a:pPr algn="just" eaLnBrk="1" hangingPunct="1">
              <a:lnSpc>
                <a:spcPct val="80000"/>
              </a:lnSpc>
              <a:buFont typeface="Wingdings" pitchFamily="2" charset="2"/>
              <a:buNone/>
              <a:defRPr/>
            </a:pPr>
            <a:r>
              <a:rPr lang="en-US" altLang="zh-CN" sz="2400" b="1" dirty="0">
                <a:latin typeface="Times New Roman" pitchFamily="18" charset="0"/>
              </a:rPr>
              <a:t>     }</a:t>
            </a:r>
          </a:p>
          <a:p>
            <a:pPr algn="just" eaLnBrk="1" hangingPunct="1">
              <a:lnSpc>
                <a:spcPct val="80000"/>
              </a:lnSpc>
              <a:buFont typeface="Wingdings" pitchFamily="2" charset="2"/>
              <a:buNone/>
              <a:defRPr/>
            </a:pPr>
            <a:r>
              <a:rPr lang="en-US" altLang="zh-CN" sz="2400" b="1" dirty="0">
                <a:latin typeface="Times New Roman" pitchFamily="18" charset="0"/>
              </a:rPr>
              <a:t>  return</a:t>
            </a:r>
            <a:r>
              <a:rPr lang="zh-CN" altLang="en-US" sz="2400" b="1" dirty="0">
                <a:latin typeface="Times New Roman" pitchFamily="18" charset="0"/>
              </a:rPr>
              <a:t>；</a:t>
            </a:r>
          </a:p>
          <a:p>
            <a:pPr algn="just" eaLnBrk="1" hangingPunct="1">
              <a:lnSpc>
                <a:spcPct val="80000"/>
              </a:lnSpc>
              <a:buFont typeface="Wingdings" pitchFamily="2" charset="2"/>
              <a:buNone/>
              <a:defRPr/>
            </a:pPr>
            <a:r>
              <a:rPr lang="en-US" altLang="zh-CN" sz="2400" b="1" dirty="0">
                <a:latin typeface="Times New Roman" pitchFamily="18" charset="0"/>
              </a:rPr>
              <a:t>}</a:t>
            </a:r>
          </a:p>
        </p:txBody>
      </p:sp>
      <p:sp>
        <p:nvSpPr>
          <p:cNvPr id="4" name="Rectangle 3"/>
          <p:cNvSpPr txBox="1">
            <a:spLocks noChangeArrowheads="1"/>
          </p:cNvSpPr>
          <p:nvPr/>
        </p:nvSpPr>
        <p:spPr bwMode="auto">
          <a:xfrm>
            <a:off x="4644008" y="2996952"/>
            <a:ext cx="3744416"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125000"/>
              </a:lnSpc>
              <a:buFont typeface="Wingdings" pitchFamily="2" charset="2"/>
              <a:buNone/>
              <a:defRPr/>
            </a:pPr>
            <a:r>
              <a:rPr lang="en-US" altLang="zh-CN" sz="3400" b="1" dirty="0" smtClean="0">
                <a:latin typeface="Times New Roman" pitchFamily="18" charset="0"/>
              </a:rPr>
              <a:t>2. 23</a:t>
            </a:r>
            <a:r>
              <a:rPr lang="zh-CN" altLang="en-US" sz="3400" b="1" dirty="0" smtClean="0">
                <a:latin typeface="Times New Roman" pitchFamily="18" charset="0"/>
              </a:rPr>
              <a:t>页</a:t>
            </a:r>
            <a:r>
              <a:rPr lang="en-US" altLang="zh-CN" sz="3400" b="1" dirty="0" smtClean="0">
                <a:latin typeface="Times New Roman" pitchFamily="18" charset="0"/>
              </a:rPr>
              <a:t>1-5 </a:t>
            </a:r>
          </a:p>
          <a:p>
            <a:pPr eaLnBrk="1" hangingPunct="1">
              <a:lnSpc>
                <a:spcPct val="125000"/>
              </a:lnSpc>
              <a:buFont typeface="Wingdings" pitchFamily="2" charset="2"/>
              <a:buNone/>
              <a:defRPr/>
            </a:pPr>
            <a:r>
              <a:rPr lang="en-US" altLang="zh-CN" sz="3400" b="1" dirty="0" smtClean="0">
                <a:latin typeface="Times New Roman" pitchFamily="18" charset="0"/>
              </a:rPr>
              <a:t>3. 23</a:t>
            </a:r>
            <a:r>
              <a:rPr lang="zh-CN" altLang="en-US" sz="3400" b="1" dirty="0" smtClean="0">
                <a:latin typeface="Times New Roman" pitchFamily="18" charset="0"/>
              </a:rPr>
              <a:t>页</a:t>
            </a:r>
            <a:r>
              <a:rPr lang="en-US" altLang="zh-CN" sz="3400" b="1" dirty="0" smtClean="0">
                <a:latin typeface="Times New Roman" pitchFamily="18" charset="0"/>
              </a:rPr>
              <a:t>1-11</a:t>
            </a:r>
            <a:endParaRPr lang="zh-CN" altLang="en-US" b="1" dirty="0">
              <a:latin typeface="Times New Roman" pitchFamily="18" charset="0"/>
            </a:endParaRPr>
          </a:p>
        </p:txBody>
      </p:sp>
    </p:spTree>
    <p:extLst>
      <p:ext uri="{BB962C8B-B14F-4D97-AF65-F5344CB8AC3E}">
        <p14:creationId xmlns:p14="http://schemas.microsoft.com/office/powerpoint/2010/main" val="171026404"/>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http://vig-fp.pearsoned.co.uk/bigcovers/0201485419.jpg"/>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1749425" y="485775"/>
            <a:ext cx="7394575" cy="6372225"/>
          </a:xfrm>
          <a:prstGeom prst="rect">
            <a:avLst/>
          </a:prstGeom>
          <a:noFill/>
          <a:ln w="9525">
            <a:noFill/>
            <a:miter lim="800000"/>
            <a:headEnd/>
            <a:tailEnd/>
          </a:ln>
        </p:spPr>
      </p:pic>
      <p:pic>
        <p:nvPicPr>
          <p:cNvPr id="21507" name="Picture 6"/>
          <p:cNvPicPr>
            <a:picLocks noChangeAspect="1" noChangeArrowheads="1"/>
          </p:cNvPicPr>
          <p:nvPr/>
        </p:nvPicPr>
        <p:blipFill>
          <a:blip r:embed="rId3" cstate="print">
            <a:duotone>
              <a:schemeClr val="accent3">
                <a:shade val="45000"/>
                <a:satMod val="135000"/>
              </a:schemeClr>
              <a:prstClr val="white"/>
            </a:duotone>
          </a:blip>
          <a:srcRect l="1846" t="15706" r="59821" b="25104"/>
          <a:stretch>
            <a:fillRect/>
          </a:stretch>
        </p:blipFill>
        <p:spPr bwMode="auto">
          <a:xfrm>
            <a:off x="0" y="0"/>
            <a:ext cx="2965450" cy="2860675"/>
          </a:xfrm>
          <a:prstGeom prst="rect">
            <a:avLst/>
          </a:prstGeom>
          <a:noFill/>
          <a:ln w="9525">
            <a:noFill/>
            <a:miter lim="800000"/>
            <a:headEnd/>
            <a:tailEnd/>
          </a:ln>
        </p:spPr>
      </p:pic>
      <p:sp>
        <p:nvSpPr>
          <p:cNvPr id="21508" name="矩形 6"/>
          <p:cNvSpPr>
            <a:spLocks noChangeArrowheads="1"/>
          </p:cNvSpPr>
          <p:nvPr/>
        </p:nvSpPr>
        <p:spPr bwMode="auto">
          <a:xfrm>
            <a:off x="2000250" y="0"/>
            <a:ext cx="7143750" cy="523875"/>
          </a:xfrm>
          <a:prstGeom prst="rect">
            <a:avLst/>
          </a:prstGeom>
          <a:noFill/>
          <a:ln w="9525">
            <a:noFill/>
            <a:miter lim="800000"/>
            <a:headEnd/>
            <a:tailEnd/>
          </a:ln>
        </p:spPr>
        <p:txBody>
          <a:bodyPr>
            <a:spAutoFit/>
          </a:bodyPr>
          <a:lstStyle/>
          <a:p>
            <a:pPr eaLnBrk="0" hangingPunct="0">
              <a:defRPr/>
            </a:pPr>
            <a:r>
              <a:rPr kumimoji="1" lang="en-US" altLang="zh-CN" sz="2800" b="1" u="sng" dirty="0">
                <a:solidFill>
                  <a:srgbClr val="FFFFFF">
                    <a:lumMod val="85000"/>
                  </a:srgbClr>
                </a:solidFill>
                <a:latin typeface="Times New Roman" panose="02020603050405020304" pitchFamily="18" charset="0"/>
              </a:rPr>
              <a:t>http://www-cs-faculty.stanford.edu/~uno/</a:t>
            </a:r>
            <a:endParaRPr kumimoji="1" lang="zh-CN" altLang="en-US" sz="2800" b="1" u="sng" dirty="0">
              <a:solidFill>
                <a:srgbClr val="FFFFFF">
                  <a:lumMod val="85000"/>
                </a:srgbClr>
              </a:solidFill>
              <a:latin typeface="Times New Roman" panose="02020603050405020304" pitchFamily="18" charset="0"/>
            </a:endParaRPr>
          </a:p>
        </p:txBody>
      </p:sp>
      <p:pic>
        <p:nvPicPr>
          <p:cNvPr id="21509" name="Picture 9" descr="http://www-cs-faculty.stanford.edu/~uno/chop.jpeg"/>
          <p:cNvPicPr>
            <a:picLocks noChangeAspect="1" noChangeArrowheads="1"/>
          </p:cNvPicPr>
          <p:nvPr/>
        </p:nvPicPr>
        <p:blipFill>
          <a:blip r:embed="rId4" cstate="print">
            <a:duotone>
              <a:schemeClr val="accent3">
                <a:shade val="45000"/>
                <a:satMod val="135000"/>
              </a:schemeClr>
              <a:prstClr val="white"/>
            </a:duotone>
          </a:blip>
          <a:srcRect/>
          <a:stretch>
            <a:fillRect/>
          </a:stretch>
        </p:blipFill>
        <p:spPr bwMode="auto">
          <a:xfrm>
            <a:off x="3857625" y="571500"/>
            <a:ext cx="1095375" cy="1227138"/>
          </a:xfrm>
          <a:prstGeom prst="rect">
            <a:avLst/>
          </a:prstGeom>
          <a:noFill/>
          <a:ln w="9525">
            <a:noFill/>
            <a:miter lim="800000"/>
            <a:headEnd/>
            <a:tailEnd/>
          </a:ln>
        </p:spPr>
      </p:pic>
      <p:pic>
        <p:nvPicPr>
          <p:cNvPr id="21510" name="Picture 8" descr="http://www-cs-faculty.stanford.edu/~uno/chop.gif"/>
          <p:cNvPicPr>
            <a:picLocks noChangeAspect="1" noChangeArrowheads="1"/>
          </p:cNvPicPr>
          <p:nvPr/>
        </p:nvPicPr>
        <p:blipFill>
          <a:blip r:embed="rId5" cstate="print">
            <a:duotone>
              <a:schemeClr val="accent3">
                <a:shade val="45000"/>
                <a:satMod val="135000"/>
              </a:schemeClr>
              <a:prstClr val="white"/>
            </a:duotone>
          </a:blip>
          <a:srcRect/>
          <a:stretch>
            <a:fillRect/>
          </a:stretch>
        </p:blipFill>
        <p:spPr bwMode="auto">
          <a:xfrm>
            <a:off x="2357422" y="500042"/>
            <a:ext cx="1357312" cy="1357312"/>
          </a:xfrm>
          <a:prstGeom prst="rect">
            <a:avLst/>
          </a:prstGeom>
          <a:noFill/>
          <a:ln w="9525">
            <a:noFill/>
            <a:miter lim="800000"/>
            <a:headEnd/>
            <a:tailEnd/>
          </a:ln>
        </p:spPr>
      </p:pic>
      <p:sp>
        <p:nvSpPr>
          <p:cNvPr id="24583" name="矩形 6"/>
          <p:cNvSpPr>
            <a:spLocks noChangeArrowheads="1"/>
          </p:cNvSpPr>
          <p:nvPr/>
        </p:nvSpPr>
        <p:spPr bwMode="auto">
          <a:xfrm>
            <a:off x="323528" y="357188"/>
            <a:ext cx="846328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hangingPunct="0">
              <a:spcBef>
                <a:spcPct val="0"/>
              </a:spcBef>
              <a:buFontTx/>
              <a:buNone/>
            </a:pPr>
            <a:r>
              <a:rPr lang="en-US" altLang="zh-CN" sz="2800" b="1" dirty="0" smtClean="0">
                <a:solidFill>
                  <a:srgbClr val="000000"/>
                </a:solidFill>
              </a:rPr>
              <a:t>1974</a:t>
            </a:r>
            <a:r>
              <a:rPr lang="zh-CN" altLang="en-US" sz="2800" b="1" dirty="0" smtClean="0">
                <a:solidFill>
                  <a:srgbClr val="000000"/>
                </a:solidFill>
              </a:rPr>
              <a:t>年，因其在算法分析和编程语言设计方面的突出贡献，</a:t>
            </a:r>
            <a:r>
              <a:rPr lang="zh-CN" altLang="en-US" sz="2800" b="1" u="sng" dirty="0" smtClean="0">
                <a:solidFill>
                  <a:srgbClr val="000000"/>
                </a:solidFill>
                <a:latin typeface="黑体" panose="02010609060101010101" pitchFamily="49" charset="-122"/>
                <a:ea typeface="黑体" panose="02010609060101010101" pitchFamily="49" charset="-122"/>
              </a:rPr>
              <a:t>荣获美国计算机协会图灵奖，是历史上最年轻的获奖者（</a:t>
            </a:r>
            <a:r>
              <a:rPr lang="en-US" altLang="zh-CN" sz="2800" b="1" u="sng" dirty="0" smtClean="0">
                <a:solidFill>
                  <a:srgbClr val="000000"/>
                </a:solidFill>
                <a:latin typeface="黑体" panose="02010609060101010101" pitchFamily="49" charset="-122"/>
                <a:ea typeface="黑体" panose="02010609060101010101" pitchFamily="49" charset="-122"/>
              </a:rPr>
              <a:t>36</a:t>
            </a:r>
            <a:r>
              <a:rPr lang="zh-CN" altLang="en-US" sz="2800" b="1" u="sng" dirty="0" smtClean="0">
                <a:solidFill>
                  <a:srgbClr val="000000"/>
                </a:solidFill>
                <a:latin typeface="黑体" panose="02010609060101010101" pitchFamily="49" charset="-122"/>
                <a:ea typeface="黑体" panose="02010609060101010101" pitchFamily="49" charset="-122"/>
              </a:rPr>
              <a:t>岁）</a:t>
            </a:r>
            <a:r>
              <a:rPr lang="zh-CN" altLang="en-US" sz="2800" b="1" dirty="0" smtClean="0">
                <a:solidFill>
                  <a:srgbClr val="000000"/>
                </a:solidFill>
              </a:rPr>
              <a:t>。图灵奖被称为计算机界的诺贝尔奖。</a:t>
            </a:r>
            <a:r>
              <a:rPr lang="en-US" altLang="zh-CN" sz="2800" b="1" dirty="0" smtClean="0">
                <a:solidFill>
                  <a:srgbClr val="000000"/>
                </a:solidFill>
              </a:rPr>
              <a:t>《</a:t>
            </a:r>
            <a:r>
              <a:rPr lang="zh-CN" altLang="en-US" sz="2800" b="1" dirty="0" smtClean="0">
                <a:solidFill>
                  <a:srgbClr val="000000"/>
                </a:solidFill>
              </a:rPr>
              <a:t>计算机程序设计艺术</a:t>
            </a:r>
            <a:r>
              <a:rPr lang="en-US" altLang="zh-CN" sz="2800" b="1" dirty="0" smtClean="0">
                <a:solidFill>
                  <a:srgbClr val="000000"/>
                </a:solidFill>
              </a:rPr>
              <a:t>》</a:t>
            </a:r>
            <a:r>
              <a:rPr lang="zh-CN" altLang="en-US" sz="2800" b="1" dirty="0" smtClean="0">
                <a:solidFill>
                  <a:srgbClr val="000000"/>
                </a:solidFill>
              </a:rPr>
              <a:t>一书与牛顿的</a:t>
            </a:r>
            <a:r>
              <a:rPr lang="en-US" altLang="zh-CN" sz="2800" b="1" dirty="0" smtClean="0">
                <a:solidFill>
                  <a:srgbClr val="000000"/>
                </a:solidFill>
              </a:rPr>
              <a:t>《</a:t>
            </a:r>
            <a:r>
              <a:rPr lang="zh-CN" altLang="en-US" sz="2800" b="1" dirty="0" smtClean="0">
                <a:solidFill>
                  <a:srgbClr val="000000"/>
                </a:solidFill>
              </a:rPr>
              <a:t>自然哲学的数学原理</a:t>
            </a:r>
            <a:r>
              <a:rPr lang="en-US" altLang="zh-CN" sz="2800" b="1" dirty="0" smtClean="0">
                <a:solidFill>
                  <a:srgbClr val="000000"/>
                </a:solidFill>
              </a:rPr>
              <a:t>》</a:t>
            </a:r>
            <a:r>
              <a:rPr lang="zh-CN" altLang="en-US" sz="2800" b="1" dirty="0" smtClean="0">
                <a:solidFill>
                  <a:srgbClr val="000000"/>
                </a:solidFill>
              </a:rPr>
              <a:t>等书一起，被评为</a:t>
            </a:r>
            <a:r>
              <a:rPr lang="zh-CN" altLang="en-US" sz="2800" b="1" u="sng" dirty="0" smtClean="0">
                <a:solidFill>
                  <a:srgbClr val="000000"/>
                </a:solidFill>
                <a:latin typeface="黑体" panose="02010609060101010101" pitchFamily="49" charset="-122"/>
                <a:ea typeface="黑体" panose="02010609060101010101" pitchFamily="49" charset="-122"/>
              </a:rPr>
              <a:t>“世界历史上最伟大的十种科学著作”</a:t>
            </a:r>
            <a:r>
              <a:rPr lang="zh-CN" altLang="en-US" sz="2800" b="1" dirty="0" smtClean="0">
                <a:solidFill>
                  <a:srgbClr val="000000"/>
                </a:solidFill>
              </a:rPr>
              <a:t>之一。</a:t>
            </a:r>
          </a:p>
        </p:txBody>
      </p:sp>
      <p:sp>
        <p:nvSpPr>
          <p:cNvPr id="9" name="矩形 8"/>
          <p:cNvSpPr>
            <a:spLocks noChangeArrowheads="1"/>
          </p:cNvSpPr>
          <p:nvPr/>
        </p:nvSpPr>
        <p:spPr bwMode="auto">
          <a:xfrm>
            <a:off x="285750" y="3857625"/>
            <a:ext cx="82867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0" hangingPunct="0">
              <a:spcBef>
                <a:spcPct val="0"/>
              </a:spcBef>
              <a:buFontTx/>
              <a:buNone/>
            </a:pPr>
            <a:r>
              <a:rPr lang="zh-CN" altLang="en-US" sz="2400" b="1" smtClean="0">
                <a:solidFill>
                  <a:srgbClr val="000000"/>
                </a:solidFill>
              </a:rPr>
              <a:t>他的所有著作都有个奇特“附加效应”，那就是任何人发现书中的错误，</a:t>
            </a:r>
            <a:r>
              <a:rPr lang="zh-CN" altLang="en-US" sz="2400" b="1" u="sng" smtClean="0">
                <a:solidFill>
                  <a:srgbClr val="000000"/>
                </a:solidFill>
              </a:rPr>
              <a:t>不论是技术上的或是排版上的还是历史上的错误，都可以向他指出，并可领取</a:t>
            </a:r>
            <a:r>
              <a:rPr lang="en-US" altLang="zh-CN" sz="2400" b="1" u="sng" smtClean="0">
                <a:solidFill>
                  <a:srgbClr val="000000"/>
                </a:solidFill>
              </a:rPr>
              <a:t>2.56</a:t>
            </a:r>
            <a:r>
              <a:rPr lang="zh-CN" altLang="en-US" sz="2400" b="1" u="sng" smtClean="0">
                <a:solidFill>
                  <a:srgbClr val="000000"/>
                </a:solidFill>
              </a:rPr>
              <a:t>美元！</a:t>
            </a:r>
          </a:p>
        </p:txBody>
      </p:sp>
      <p:grpSp>
        <p:nvGrpSpPr>
          <p:cNvPr id="2" name="组合 11"/>
          <p:cNvGrpSpPr>
            <a:grpSpLocks/>
          </p:cNvGrpSpPr>
          <p:nvPr/>
        </p:nvGrpSpPr>
        <p:grpSpPr bwMode="auto">
          <a:xfrm>
            <a:off x="381793" y="1624579"/>
            <a:ext cx="8094663" cy="3643312"/>
            <a:chOff x="406477" y="1357298"/>
            <a:chExt cx="8094613" cy="3643338"/>
          </a:xfrm>
        </p:grpSpPr>
        <p:pic>
          <p:nvPicPr>
            <p:cNvPr id="24586" name="Picture 2" descr="http://zzg34b.w3.c361.com/homepage/images/KnuthChec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477" y="1357298"/>
              <a:ext cx="8094613" cy="36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p:cNvSpPr/>
            <p:nvPr/>
          </p:nvSpPr>
          <p:spPr>
            <a:xfrm>
              <a:off x="6572289" y="2357430"/>
              <a:ext cx="1571615" cy="785818"/>
            </a:xfrm>
            <a:prstGeom prst="ellipse">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kumimoji="1" lang="zh-CN" altLang="en-US" sz="2400">
                <a:solidFill>
                  <a:srgbClr val="FFFFFF"/>
                </a:solidFill>
              </a:endParaRPr>
            </a:p>
          </p:txBody>
        </p:sp>
      </p:grpSp>
    </p:spTree>
    <p:extLst>
      <p:ext uri="{BB962C8B-B14F-4D97-AF65-F5344CB8AC3E}">
        <p14:creationId xmlns:p14="http://schemas.microsoft.com/office/powerpoint/2010/main" val="316966046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mtClean="0"/>
              <a:t>数据结构的发展历史</a:t>
            </a:r>
            <a:endParaRPr lang="en-US" altLang="zh-CN" smtClean="0"/>
          </a:p>
        </p:txBody>
      </p:sp>
      <p:sp>
        <p:nvSpPr>
          <p:cNvPr id="32771" name="Rectangle 3"/>
          <p:cNvSpPr>
            <a:spLocks noGrp="1" noChangeArrowheads="1"/>
          </p:cNvSpPr>
          <p:nvPr>
            <p:ph type="body" idx="1"/>
          </p:nvPr>
        </p:nvSpPr>
        <p:spPr/>
        <p:txBody>
          <a:bodyPr/>
          <a:lstStyle/>
          <a:p>
            <a:pPr algn="just" eaLnBrk="1" hangingPunct="1">
              <a:spcBef>
                <a:spcPct val="50000"/>
              </a:spcBef>
            </a:pPr>
            <a:r>
              <a:rPr lang="en-US" altLang="zh-CN" sz="2600" dirty="0" smtClean="0"/>
              <a:t>20</a:t>
            </a:r>
            <a:r>
              <a:rPr lang="zh-CN" altLang="en-US" sz="2600" dirty="0" smtClean="0"/>
              <a:t>世纪</a:t>
            </a:r>
            <a:r>
              <a:rPr lang="en-US" altLang="zh-CN" sz="2600" dirty="0" smtClean="0"/>
              <a:t>40</a:t>
            </a:r>
            <a:r>
              <a:rPr lang="zh-CN" altLang="en-US" sz="2600" dirty="0" smtClean="0"/>
              <a:t>年代：处理</a:t>
            </a:r>
            <a:r>
              <a:rPr lang="zh-CN" altLang="en-US" sz="2600" b="1" dirty="0" smtClean="0">
                <a:solidFill>
                  <a:srgbClr val="3333FF"/>
                </a:solidFill>
              </a:rPr>
              <a:t>纯数值性的信息</a:t>
            </a:r>
            <a:endParaRPr lang="en-US" altLang="zh-CN" sz="2600" b="1" dirty="0" smtClean="0">
              <a:solidFill>
                <a:srgbClr val="3333FF"/>
              </a:solidFill>
            </a:endParaRPr>
          </a:p>
          <a:p>
            <a:pPr algn="just" eaLnBrk="1" hangingPunct="1">
              <a:spcBef>
                <a:spcPct val="50000"/>
              </a:spcBef>
            </a:pPr>
            <a:r>
              <a:rPr lang="en-US" altLang="zh-CN" sz="2600" dirty="0" smtClean="0"/>
              <a:t>20</a:t>
            </a:r>
            <a:r>
              <a:rPr lang="zh-CN" altLang="zh-CN" sz="2600" dirty="0" smtClean="0"/>
              <a:t>世纪</a:t>
            </a:r>
            <a:r>
              <a:rPr lang="en-US" altLang="zh-CN" sz="2600" dirty="0" smtClean="0"/>
              <a:t>50</a:t>
            </a:r>
            <a:r>
              <a:rPr lang="zh-CN" altLang="zh-CN" sz="2600" dirty="0" smtClean="0"/>
              <a:t>年代末</a:t>
            </a:r>
            <a:r>
              <a:rPr lang="zh-CN" altLang="en-US" sz="2600" dirty="0" smtClean="0"/>
              <a:t>：</a:t>
            </a:r>
            <a:r>
              <a:rPr lang="zh-CN" altLang="zh-CN" sz="2600" dirty="0" smtClean="0"/>
              <a:t>解决</a:t>
            </a:r>
            <a:r>
              <a:rPr lang="zh-CN" altLang="zh-CN" sz="2600" b="1" dirty="0" smtClean="0">
                <a:solidFill>
                  <a:srgbClr val="3333FF"/>
                </a:solidFill>
              </a:rPr>
              <a:t>非数值计算问题</a:t>
            </a:r>
            <a:endParaRPr lang="en-US" altLang="zh-CN" sz="2600" b="1" dirty="0" smtClean="0">
              <a:solidFill>
                <a:srgbClr val="3333FF"/>
              </a:solidFill>
            </a:endParaRPr>
          </a:p>
          <a:p>
            <a:pPr algn="just" eaLnBrk="1" hangingPunct="1">
              <a:spcBef>
                <a:spcPct val="50000"/>
              </a:spcBef>
            </a:pPr>
            <a:r>
              <a:rPr lang="en-US" altLang="zh-CN" sz="2600" dirty="0" smtClean="0"/>
              <a:t>20</a:t>
            </a:r>
            <a:r>
              <a:rPr lang="zh-CN" altLang="en-US" sz="2600" dirty="0" smtClean="0"/>
              <a:t>世纪</a:t>
            </a:r>
            <a:r>
              <a:rPr lang="en-US" altLang="zh-CN" sz="2600" dirty="0" smtClean="0"/>
              <a:t>60</a:t>
            </a:r>
            <a:r>
              <a:rPr lang="zh-CN" altLang="en-US" sz="2600" dirty="0" smtClean="0"/>
              <a:t>年代：</a:t>
            </a:r>
            <a:r>
              <a:rPr lang="zh-CN" altLang="zh-CN" sz="2600" dirty="0" smtClean="0"/>
              <a:t>数据结构列为一门</a:t>
            </a:r>
            <a:r>
              <a:rPr lang="zh-CN" altLang="zh-CN" sz="2600" b="1" dirty="0" smtClean="0">
                <a:solidFill>
                  <a:srgbClr val="3333FF"/>
                </a:solidFill>
              </a:rPr>
              <a:t>独立的课程</a:t>
            </a:r>
            <a:endParaRPr lang="en-US" altLang="zh-CN" sz="2600" b="1" dirty="0" smtClean="0">
              <a:solidFill>
                <a:srgbClr val="3333FF"/>
              </a:solidFill>
            </a:endParaRPr>
          </a:p>
          <a:p>
            <a:pPr algn="just" eaLnBrk="1" hangingPunct="1">
              <a:spcBef>
                <a:spcPct val="50000"/>
              </a:spcBef>
            </a:pPr>
            <a:r>
              <a:rPr lang="en-US" altLang="zh-CN" sz="2600" dirty="0" smtClean="0"/>
              <a:t>20</a:t>
            </a:r>
            <a:r>
              <a:rPr lang="zh-CN" altLang="zh-CN" sz="2600" dirty="0" smtClean="0"/>
              <a:t>世纪</a:t>
            </a:r>
            <a:r>
              <a:rPr lang="en-US" altLang="zh-CN" sz="2600" dirty="0" smtClean="0"/>
              <a:t>70</a:t>
            </a:r>
            <a:r>
              <a:rPr lang="zh-CN" altLang="zh-CN" sz="2600" dirty="0" smtClean="0"/>
              <a:t>年代后期</a:t>
            </a:r>
            <a:r>
              <a:rPr lang="zh-CN" altLang="en-US" sz="2600" dirty="0" smtClean="0"/>
              <a:t>：</a:t>
            </a:r>
            <a:r>
              <a:rPr lang="zh-CN" altLang="zh-CN" sz="2600" dirty="0" smtClean="0"/>
              <a:t>随着数据库技术的成功应用，数据结构相应地增加了</a:t>
            </a:r>
            <a:r>
              <a:rPr lang="zh-CN" altLang="zh-CN" sz="2600" b="1" dirty="0" smtClean="0">
                <a:solidFill>
                  <a:srgbClr val="3333FF"/>
                </a:solidFill>
              </a:rPr>
              <a:t>文件组织、存储和管理</a:t>
            </a:r>
            <a:r>
              <a:rPr lang="zh-CN" altLang="zh-CN" sz="2600" dirty="0" smtClean="0"/>
              <a:t>等方面的内容。</a:t>
            </a:r>
          </a:p>
        </p:txBody>
      </p:sp>
    </p:spTree>
    <p:extLst>
      <p:ext uri="{BB962C8B-B14F-4D97-AF65-F5344CB8AC3E}">
        <p14:creationId xmlns:p14="http://schemas.microsoft.com/office/powerpoint/2010/main" val="670227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2771">
                                            <p:txEl>
                                              <p:pRg st="3" end="3"/>
                                            </p:txEl>
                                          </p:spTgt>
                                        </p:tgtEl>
                                        <p:attrNameLst>
                                          <p:attrName>style.visibility</p:attrName>
                                        </p:attrNameLst>
                                      </p:cBhvr>
                                      <p:to>
                                        <p:strVal val="visible"/>
                                      </p:to>
                                    </p:set>
                                    <p:animEffect transition="in" filter="fade">
                                      <p:cBhvr>
                                        <p:cTn id="7" dur="1000"/>
                                        <p:tgtEl>
                                          <p:spTgt spid="32771">
                                            <p:txEl>
                                              <p:pRg st="3" end="3"/>
                                            </p:txEl>
                                          </p:spTgt>
                                        </p:tgtEl>
                                      </p:cBhvr>
                                    </p:animEffect>
                                    <p:anim calcmode="lin" valueType="num">
                                      <p:cBhvr>
                                        <p:cTn id="8" dur="10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277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t>数据结构的发展历史</a:t>
            </a:r>
          </a:p>
        </p:txBody>
      </p:sp>
      <p:sp>
        <p:nvSpPr>
          <p:cNvPr id="24579" name="内容占位符 2"/>
          <p:cNvSpPr>
            <a:spLocks noGrp="1"/>
          </p:cNvSpPr>
          <p:nvPr>
            <p:ph idx="1"/>
          </p:nvPr>
        </p:nvSpPr>
        <p:spPr>
          <a:xfrm>
            <a:off x="457200" y="1214438"/>
            <a:ext cx="8229600" cy="4916487"/>
          </a:xfrm>
        </p:spPr>
        <p:txBody>
          <a:bodyPr/>
          <a:lstStyle/>
          <a:p>
            <a:r>
              <a:rPr lang="en-US" altLang="zh-CN" smtClean="0"/>
              <a:t>1972</a:t>
            </a:r>
            <a:r>
              <a:rPr lang="zh-CN" altLang="zh-CN" smtClean="0"/>
              <a:t>年，著名计算机科学家霍尔（</a:t>
            </a:r>
            <a:r>
              <a:rPr lang="en-US" altLang="zh-CN" smtClean="0"/>
              <a:t>C</a:t>
            </a:r>
            <a:r>
              <a:rPr lang="en-US" altLang="zh-CN" b="1" smtClean="0"/>
              <a:t>. </a:t>
            </a:r>
            <a:r>
              <a:rPr lang="en-US" altLang="zh-CN" smtClean="0"/>
              <a:t>A</a:t>
            </a:r>
            <a:r>
              <a:rPr lang="en-US" altLang="zh-CN" b="1" smtClean="0"/>
              <a:t>. </a:t>
            </a:r>
            <a:r>
              <a:rPr lang="en-US" altLang="zh-CN" smtClean="0"/>
              <a:t>R</a:t>
            </a:r>
            <a:r>
              <a:rPr lang="en-US" altLang="zh-CN" b="1" smtClean="0"/>
              <a:t>.</a:t>
            </a:r>
            <a:r>
              <a:rPr lang="en-US" altLang="zh-CN" smtClean="0"/>
              <a:t> Hoare</a:t>
            </a:r>
            <a:r>
              <a:rPr lang="zh-CN" altLang="zh-CN" smtClean="0"/>
              <a:t>）在其论文“数据结构札记”中，澄清了关于数据结构术语和概念等方面的杂乱局面，并深刻论述了</a:t>
            </a:r>
            <a:r>
              <a:rPr lang="zh-CN" altLang="zh-CN" sz="3200" b="1" smtClean="0">
                <a:solidFill>
                  <a:srgbClr val="3333FF"/>
                </a:solidFill>
                <a:latin typeface="黑体" pitchFamily="49" charset="-122"/>
                <a:ea typeface="黑体" pitchFamily="49" charset="-122"/>
              </a:rPr>
              <a:t>算法与数据结构密不可分的关系</a:t>
            </a:r>
            <a:r>
              <a:rPr lang="zh-CN" altLang="zh-CN" smtClean="0"/>
              <a:t>；</a:t>
            </a:r>
            <a:endParaRPr lang="en-US" altLang="zh-CN" smtClean="0"/>
          </a:p>
          <a:p>
            <a:r>
              <a:rPr lang="en-US" altLang="zh-CN" smtClean="0"/>
              <a:t>1976</a:t>
            </a:r>
            <a:r>
              <a:rPr lang="zh-CN" altLang="zh-CN" smtClean="0"/>
              <a:t>年，著名计算机科学家沃思（</a:t>
            </a:r>
            <a:r>
              <a:rPr lang="en-US" altLang="zh-CN" smtClean="0"/>
              <a:t>N</a:t>
            </a:r>
            <a:r>
              <a:rPr lang="en-US" altLang="zh-CN" b="1" smtClean="0"/>
              <a:t>.</a:t>
            </a:r>
            <a:r>
              <a:rPr lang="en-US" altLang="zh-CN" smtClean="0"/>
              <a:t> Wirth</a:t>
            </a:r>
            <a:r>
              <a:rPr lang="zh-CN" altLang="zh-CN" smtClean="0"/>
              <a:t>）出版了名为《</a:t>
            </a:r>
            <a:r>
              <a:rPr lang="zh-CN" altLang="zh-CN" sz="3200" b="1" smtClean="0">
                <a:solidFill>
                  <a:srgbClr val="3333FF"/>
                </a:solidFill>
                <a:latin typeface="黑体" pitchFamily="49" charset="-122"/>
                <a:ea typeface="黑体" pitchFamily="49" charset="-122"/>
              </a:rPr>
              <a:t>算法＋数据结构＝程序</a:t>
            </a:r>
            <a:r>
              <a:rPr lang="zh-CN" altLang="zh-CN" smtClean="0"/>
              <a:t>》的专著，不仅形象地描述了数据结构、算法与程序之间的关系，还旗帜鲜明的提出数据结构和算法对程序设计的重要性。</a:t>
            </a:r>
            <a:endParaRPr lang="zh-CN" altLang="en-US" smtClean="0"/>
          </a:p>
        </p:txBody>
      </p:sp>
    </p:spTree>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mtClean="0"/>
              <a:t>数据结构的发展历史</a:t>
            </a:r>
            <a:endParaRPr lang="en-US" altLang="zh-CN" smtClean="0"/>
          </a:p>
        </p:txBody>
      </p:sp>
      <p:sp>
        <p:nvSpPr>
          <p:cNvPr id="32771" name="Rectangle 3"/>
          <p:cNvSpPr>
            <a:spLocks noGrp="1" noChangeArrowheads="1"/>
          </p:cNvSpPr>
          <p:nvPr>
            <p:ph type="body" idx="1"/>
          </p:nvPr>
        </p:nvSpPr>
        <p:spPr/>
        <p:txBody>
          <a:bodyPr/>
          <a:lstStyle/>
          <a:p>
            <a:pPr algn="just" eaLnBrk="1" hangingPunct="1">
              <a:spcBef>
                <a:spcPct val="50000"/>
              </a:spcBef>
            </a:pPr>
            <a:r>
              <a:rPr lang="en-US" altLang="zh-CN" sz="2600" smtClean="0"/>
              <a:t>20</a:t>
            </a:r>
            <a:r>
              <a:rPr lang="zh-CN" altLang="en-US" sz="2600" smtClean="0"/>
              <a:t>世纪</a:t>
            </a:r>
            <a:r>
              <a:rPr lang="en-US" altLang="zh-CN" sz="2600" smtClean="0"/>
              <a:t>40</a:t>
            </a:r>
            <a:r>
              <a:rPr lang="zh-CN" altLang="en-US" sz="2600" smtClean="0"/>
              <a:t>年代：处理</a:t>
            </a:r>
            <a:r>
              <a:rPr lang="zh-CN" altLang="en-US" sz="2600" b="1" smtClean="0">
                <a:solidFill>
                  <a:srgbClr val="3333FF"/>
                </a:solidFill>
              </a:rPr>
              <a:t>纯数值性的信息</a:t>
            </a:r>
            <a:endParaRPr lang="en-US" altLang="zh-CN" sz="2600" b="1" smtClean="0">
              <a:solidFill>
                <a:srgbClr val="3333FF"/>
              </a:solidFill>
            </a:endParaRPr>
          </a:p>
          <a:p>
            <a:pPr algn="just" eaLnBrk="1" hangingPunct="1">
              <a:spcBef>
                <a:spcPct val="50000"/>
              </a:spcBef>
            </a:pPr>
            <a:r>
              <a:rPr lang="en-US" altLang="zh-CN" sz="2600" smtClean="0"/>
              <a:t>20</a:t>
            </a:r>
            <a:r>
              <a:rPr lang="zh-CN" altLang="zh-CN" sz="2600" smtClean="0"/>
              <a:t>世纪</a:t>
            </a:r>
            <a:r>
              <a:rPr lang="en-US" altLang="zh-CN" sz="2600" smtClean="0"/>
              <a:t>50</a:t>
            </a:r>
            <a:r>
              <a:rPr lang="zh-CN" altLang="zh-CN" sz="2600" smtClean="0"/>
              <a:t>年代末</a:t>
            </a:r>
            <a:r>
              <a:rPr lang="zh-CN" altLang="en-US" sz="2600" smtClean="0"/>
              <a:t>：</a:t>
            </a:r>
            <a:r>
              <a:rPr lang="zh-CN" altLang="zh-CN" sz="2600" smtClean="0"/>
              <a:t>解决</a:t>
            </a:r>
            <a:r>
              <a:rPr lang="zh-CN" altLang="zh-CN" sz="2600" b="1" smtClean="0">
                <a:solidFill>
                  <a:srgbClr val="3333FF"/>
                </a:solidFill>
              </a:rPr>
              <a:t>非数值计算问题</a:t>
            </a:r>
            <a:endParaRPr lang="en-US" altLang="zh-CN" sz="2600" b="1" smtClean="0">
              <a:solidFill>
                <a:srgbClr val="3333FF"/>
              </a:solidFill>
            </a:endParaRPr>
          </a:p>
          <a:p>
            <a:pPr algn="just" eaLnBrk="1" hangingPunct="1">
              <a:spcBef>
                <a:spcPct val="50000"/>
              </a:spcBef>
            </a:pPr>
            <a:r>
              <a:rPr lang="en-US" altLang="zh-CN" sz="2600" smtClean="0"/>
              <a:t>20</a:t>
            </a:r>
            <a:r>
              <a:rPr lang="zh-CN" altLang="en-US" sz="2600" smtClean="0"/>
              <a:t>世纪</a:t>
            </a:r>
            <a:r>
              <a:rPr lang="en-US" altLang="zh-CN" sz="2600" smtClean="0"/>
              <a:t>60</a:t>
            </a:r>
            <a:r>
              <a:rPr lang="zh-CN" altLang="en-US" sz="2600" smtClean="0"/>
              <a:t>年代：</a:t>
            </a:r>
            <a:r>
              <a:rPr lang="zh-CN" altLang="zh-CN" sz="2600" smtClean="0"/>
              <a:t>数据结构列为一门</a:t>
            </a:r>
            <a:r>
              <a:rPr lang="zh-CN" altLang="zh-CN" sz="2600" b="1" smtClean="0">
                <a:solidFill>
                  <a:srgbClr val="3333FF"/>
                </a:solidFill>
              </a:rPr>
              <a:t>独立的课程</a:t>
            </a:r>
            <a:endParaRPr lang="en-US" altLang="zh-CN" sz="2600" b="1" smtClean="0">
              <a:solidFill>
                <a:srgbClr val="3333FF"/>
              </a:solidFill>
            </a:endParaRPr>
          </a:p>
          <a:p>
            <a:pPr algn="just" eaLnBrk="1" hangingPunct="1">
              <a:spcBef>
                <a:spcPct val="50000"/>
              </a:spcBef>
            </a:pPr>
            <a:r>
              <a:rPr lang="en-US" altLang="zh-CN" sz="2600" smtClean="0"/>
              <a:t>20</a:t>
            </a:r>
            <a:r>
              <a:rPr lang="zh-CN" altLang="zh-CN" sz="2600" smtClean="0"/>
              <a:t>世纪</a:t>
            </a:r>
            <a:r>
              <a:rPr lang="en-US" altLang="zh-CN" sz="2600" smtClean="0"/>
              <a:t>70</a:t>
            </a:r>
            <a:r>
              <a:rPr lang="zh-CN" altLang="zh-CN" sz="2600" smtClean="0"/>
              <a:t>年代后期</a:t>
            </a:r>
            <a:r>
              <a:rPr lang="zh-CN" altLang="en-US" sz="2600" smtClean="0"/>
              <a:t>：</a:t>
            </a:r>
            <a:r>
              <a:rPr lang="zh-CN" altLang="zh-CN" sz="2600" smtClean="0"/>
              <a:t>随着数据库技术的成功应用，数据结构相应地增加了</a:t>
            </a:r>
            <a:r>
              <a:rPr lang="zh-CN" altLang="zh-CN" sz="2600" b="1" smtClean="0">
                <a:solidFill>
                  <a:srgbClr val="3333FF"/>
                </a:solidFill>
              </a:rPr>
              <a:t>文件组织、存储和管理</a:t>
            </a:r>
            <a:r>
              <a:rPr lang="zh-CN" altLang="zh-CN" sz="2600" smtClean="0"/>
              <a:t>等方面的内容。</a:t>
            </a:r>
          </a:p>
          <a:p>
            <a:pPr algn="just" eaLnBrk="1" hangingPunct="1">
              <a:spcBef>
                <a:spcPct val="50000"/>
              </a:spcBef>
            </a:pPr>
            <a:r>
              <a:rPr lang="en-US" altLang="zh-CN" sz="2600" smtClean="0"/>
              <a:t>20</a:t>
            </a:r>
            <a:r>
              <a:rPr lang="zh-CN" altLang="zh-CN" sz="2600" smtClean="0"/>
              <a:t>世纪</a:t>
            </a:r>
            <a:r>
              <a:rPr lang="en-US" altLang="zh-CN" sz="2600" smtClean="0"/>
              <a:t>80</a:t>
            </a:r>
            <a:r>
              <a:rPr lang="zh-CN" altLang="zh-CN" sz="2600" smtClean="0"/>
              <a:t>年代，随着面向对象概念和面向对象技术的兴起，数据结构增加了</a:t>
            </a:r>
            <a:r>
              <a:rPr lang="zh-CN" altLang="zh-CN" sz="2600" b="1" smtClean="0">
                <a:solidFill>
                  <a:srgbClr val="3333FF"/>
                </a:solidFill>
              </a:rPr>
              <a:t>抽象数据类型</a:t>
            </a:r>
            <a:r>
              <a:rPr lang="zh-CN" altLang="zh-CN" sz="2600" smtClean="0"/>
              <a:t>等概念</a:t>
            </a:r>
            <a:endParaRPr lang="en-US" altLang="zh-CN" sz="2600" b="1" smtClean="0">
              <a:solidFill>
                <a:srgbClr val="3333FF"/>
              </a:solidFill>
              <a:latin typeface="楷体_GB2312" pitchFamily="49" charset="-122"/>
              <a:ea typeface="楷体_GB2312" pitchFamily="49"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142875" y="2500313"/>
            <a:ext cx="8229600" cy="1857375"/>
          </a:xfrm>
        </p:spPr>
        <p:txBody>
          <a:bodyPr/>
          <a:lstStyle/>
          <a:p>
            <a:pPr algn="ctr"/>
            <a:r>
              <a:rPr lang="zh-CN" altLang="en-US" sz="9600" b="1" dirty="0" smtClean="0"/>
              <a:t>数 据 结 构</a:t>
            </a:r>
          </a:p>
        </p:txBody>
      </p:sp>
      <p:sp>
        <p:nvSpPr>
          <p:cNvPr id="2" name="云形 1"/>
          <p:cNvSpPr/>
          <p:nvPr/>
        </p:nvSpPr>
        <p:spPr>
          <a:xfrm>
            <a:off x="251520" y="1340768"/>
            <a:ext cx="8136904" cy="4176464"/>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6600" b="1" dirty="0" smtClean="0">
              <a:solidFill>
                <a:srgbClr val="C00000"/>
              </a:solidFill>
            </a:endParaRPr>
          </a:p>
          <a:p>
            <a:pPr algn="ctr"/>
            <a:endParaRPr lang="en-US" altLang="zh-CN" sz="6600" b="1" dirty="0">
              <a:solidFill>
                <a:srgbClr val="C00000"/>
              </a:solidFill>
            </a:endParaRPr>
          </a:p>
          <a:p>
            <a:pPr algn="ctr"/>
            <a:r>
              <a:rPr lang="zh-CN" altLang="en-US" sz="6600" b="1" dirty="0" smtClean="0">
                <a:solidFill>
                  <a:srgbClr val="C00000"/>
                </a:solidFill>
              </a:rPr>
              <a:t>？？是什么</a:t>
            </a:r>
            <a:r>
              <a:rPr lang="zh-CN" altLang="en-US" sz="6600" b="1" dirty="0">
                <a:solidFill>
                  <a:srgbClr val="C00000"/>
                </a:solidFill>
              </a:rPr>
              <a:t>？？</a:t>
            </a:r>
          </a:p>
        </p:txBody>
      </p:sp>
    </p:spTree>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CN" smtClean="0"/>
              <a:t>About me</a:t>
            </a:r>
            <a:endParaRPr lang="zh-CN" altLang="en-US" smtClean="0"/>
          </a:p>
        </p:txBody>
      </p:sp>
      <p:sp>
        <p:nvSpPr>
          <p:cNvPr id="7171" name="Content Placeholder 2"/>
          <p:cNvSpPr>
            <a:spLocks noGrp="1"/>
          </p:cNvSpPr>
          <p:nvPr>
            <p:ph idx="1"/>
          </p:nvPr>
        </p:nvSpPr>
        <p:spPr>
          <a:xfrm>
            <a:off x="179388" y="989013"/>
            <a:ext cx="8713787" cy="5106987"/>
          </a:xfrm>
        </p:spPr>
        <p:txBody>
          <a:bodyPr/>
          <a:lstStyle/>
          <a:p>
            <a:pPr eaLnBrk="1" hangingPunct="1"/>
            <a:r>
              <a:rPr lang="zh-CN" altLang="en-US" b="1" dirty="0" smtClean="0"/>
              <a:t>任课教师：贾海洋</a:t>
            </a:r>
            <a:endParaRPr lang="en-US" altLang="zh-CN" b="1" dirty="0" smtClean="0"/>
          </a:p>
          <a:p>
            <a:pPr eaLnBrk="1" hangingPunct="1"/>
            <a:endParaRPr lang="zh-CN" altLang="en-US" b="1" dirty="0" smtClean="0"/>
          </a:p>
          <a:p>
            <a:pPr eaLnBrk="1" hangingPunct="1"/>
            <a:r>
              <a:rPr lang="zh-CN" altLang="en-US" b="1" dirty="0" smtClean="0"/>
              <a:t>电子邮件：</a:t>
            </a:r>
            <a:r>
              <a:rPr lang="en-US" altLang="zh-CN" b="1" dirty="0" smtClean="0"/>
              <a:t>jiahaiyang@sina.com</a:t>
            </a:r>
          </a:p>
          <a:p>
            <a:pPr eaLnBrk="1" hangingPunct="1"/>
            <a:endParaRPr lang="en-US" altLang="zh-CN" b="1" dirty="0" smtClean="0"/>
          </a:p>
          <a:p>
            <a:pPr eaLnBrk="1" hangingPunct="1"/>
            <a:r>
              <a:rPr lang="zh-CN" altLang="en-US" b="1" dirty="0" smtClean="0"/>
              <a:t>讲授</a:t>
            </a:r>
            <a:r>
              <a:rPr lang="zh-CN" altLang="en-US" b="1" dirty="0"/>
              <a:t>课程：数据结构、算法分析、数据挖掘</a:t>
            </a:r>
            <a:endParaRPr lang="en-US" altLang="zh-CN" b="1" dirty="0"/>
          </a:p>
          <a:p>
            <a:pPr eaLnBrk="1" hangingPunct="1"/>
            <a:endParaRPr lang="en-US" altLang="zh-CN" b="1" dirty="0" smtClean="0"/>
          </a:p>
          <a:p>
            <a:pPr eaLnBrk="1" hangingPunct="1"/>
            <a:r>
              <a:rPr lang="zh-CN" altLang="en-US" b="1" dirty="0" smtClean="0"/>
              <a:t>研究方向：知识工程、机器学习、数据挖掘、生物信息学</a:t>
            </a:r>
            <a:endParaRPr lang="en-US" altLang="zh-CN" b="1" dirty="0" smtClean="0"/>
          </a:p>
        </p:txBody>
      </p:sp>
    </p:spTree>
    <p:extLst>
      <p:ext uri="{BB962C8B-B14F-4D97-AF65-F5344CB8AC3E}">
        <p14:creationId xmlns:p14="http://schemas.microsoft.com/office/powerpoint/2010/main" val="791979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75" y="2500313"/>
            <a:ext cx="8229600" cy="1857375"/>
          </a:xfrm>
        </p:spPr>
        <p:txBody>
          <a:bodyPr/>
          <a:lstStyle/>
          <a:p>
            <a:pPr algn="ctr">
              <a:defRPr/>
            </a:pPr>
            <a:r>
              <a:rPr lang="zh-CN" altLang="en-US" sz="9600" b="1" u="dbl" dirty="0" smtClean="0">
                <a:solidFill>
                  <a:srgbClr val="FF0000"/>
                </a:solidFill>
              </a:rPr>
              <a:t>数 据</a:t>
            </a:r>
            <a:r>
              <a:rPr lang="zh-CN" altLang="en-US" sz="9600" b="1" dirty="0" smtClean="0">
                <a:solidFill>
                  <a:srgbClr val="FF0000"/>
                </a:solidFill>
              </a:rPr>
              <a:t> </a:t>
            </a:r>
            <a:r>
              <a:rPr lang="zh-CN" altLang="en-US" sz="9600" b="1" dirty="0" smtClean="0"/>
              <a:t>结 构</a:t>
            </a:r>
            <a:endParaRPr lang="zh-CN" altLang="en-US" sz="9600" b="1" dirty="0"/>
          </a:p>
        </p:txBody>
      </p:sp>
    </p:spTree>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03"/>
          <p:cNvGraphicFramePr>
            <a:graphicFrameLocks noGrp="1" noChangeAspect="1"/>
          </p:cNvGraphicFramePr>
          <p:nvPr>
            <p:ph/>
            <p:extLst>
              <p:ext uri="{D42A27DB-BD31-4B8C-83A1-F6EECF244321}">
                <p14:modId xmlns:p14="http://schemas.microsoft.com/office/powerpoint/2010/main" val="2678251712"/>
              </p:ext>
            </p:extLst>
          </p:nvPr>
        </p:nvGraphicFramePr>
        <p:xfrm>
          <a:off x="360363" y="803275"/>
          <a:ext cx="8718550" cy="5365750"/>
        </p:xfrm>
        <a:graphic>
          <a:graphicData uri="http://schemas.openxmlformats.org/presentationml/2006/ole">
            <mc:AlternateContent xmlns:mc="http://schemas.openxmlformats.org/markup-compatibility/2006">
              <mc:Choice xmlns:v="urn:schemas-microsoft-com:vml" Requires="v">
                <p:oleObj spid="_x0000_s28715" name="Document" r:id="rId4" imgW="2414740" imgH="1486130" progId="Word.Document.8">
                  <p:embed/>
                </p:oleObj>
              </mc:Choice>
              <mc:Fallback>
                <p:oleObj name="Document" r:id="rId4" imgW="2414740" imgH="1486130" progId="Word.Document.8">
                  <p:embed/>
                  <p:pic>
                    <p:nvPicPr>
                      <p:cNvPr id="0" name="Object 103"/>
                      <p:cNvPicPr>
                        <a:picLocks noChangeAspect="1" noChangeArrowheads="1"/>
                      </p:cNvPicPr>
                      <p:nvPr/>
                    </p:nvPicPr>
                    <p:blipFill>
                      <a:blip r:embed="rId5"/>
                      <a:srcRect/>
                      <a:stretch>
                        <a:fillRect/>
                      </a:stretch>
                    </p:blipFill>
                    <p:spPr bwMode="auto">
                      <a:xfrm>
                        <a:off x="360363" y="803275"/>
                        <a:ext cx="8718550" cy="536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2"/>
          <p:cNvSpPr txBox="1">
            <a:spLocks noChangeArrowheads="1"/>
          </p:cNvSpPr>
          <p:nvPr/>
        </p:nvSpPr>
        <p:spPr bwMode="auto">
          <a:xfrm>
            <a:off x="457200" y="277813"/>
            <a:ext cx="8229600" cy="1139825"/>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defRPr/>
            </a:pPr>
            <a:r>
              <a:rPr lang="zh-CN" altLang="en-US" sz="4200" dirty="0">
                <a:solidFill>
                  <a:schemeClr val="tx2"/>
                </a:solidFill>
                <a:latin typeface="+mj-lt"/>
                <a:ea typeface="+mj-ea"/>
                <a:cs typeface="+mj-cs"/>
              </a:rPr>
              <a:t>什么是数据？</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5" descr="fir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95885">
            <a:off x="762000" y="4241800"/>
            <a:ext cx="31242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16" descr="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609600"/>
            <a:ext cx="3187700"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5" descr="复杂网络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532750">
            <a:off x="6477000" y="762000"/>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6" descr="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33600"/>
            <a:ext cx="1905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卡梅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227390">
            <a:off x="762000" y="3200400"/>
            <a:ext cx="19812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0" y="381000"/>
            <a:ext cx="2743200" cy="239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4" name="Picture 4" descr="人脸识别"/>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858602">
            <a:off x="762000" y="685800"/>
            <a:ext cx="21336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9" descr="122_big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1828800"/>
            <a:ext cx="51054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4" descr="images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1371600"/>
            <a:ext cx="20097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19" descr="images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812408">
            <a:off x="3200400" y="4800600"/>
            <a:ext cx="17526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13" descr="1_22235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4081970">
            <a:off x="4797425" y="5032375"/>
            <a:ext cx="210502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17" descr="53668833809432494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258091">
            <a:off x="7010400" y="1752600"/>
            <a:ext cx="15716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Picture 11" descr="tausco_moira"/>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8400" y="4191000"/>
            <a:ext cx="22479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t>数据</a:t>
            </a:r>
          </a:p>
        </p:txBody>
      </p:sp>
      <p:sp>
        <p:nvSpPr>
          <p:cNvPr id="84995" name="Rectangle 3"/>
          <p:cNvSpPr>
            <a:spLocks noGrp="1" noChangeArrowheads="1"/>
          </p:cNvSpPr>
          <p:nvPr>
            <p:ph type="body" idx="1"/>
          </p:nvPr>
        </p:nvSpPr>
        <p:spPr/>
        <p:txBody>
          <a:bodyPr/>
          <a:lstStyle/>
          <a:p>
            <a:pPr eaLnBrk="1" hangingPunct="1"/>
            <a:r>
              <a:rPr lang="zh-CN" altLang="en-US" smtClean="0"/>
              <a:t>数据是人们利用文字符号、数字符号以及其他规定的符号对现实世界的事物及其活动所做的描述。</a:t>
            </a:r>
            <a:endParaRPr lang="en-US" altLang="zh-CN" smtClean="0"/>
          </a:p>
          <a:p>
            <a:pPr eaLnBrk="1" hangingPunct="1"/>
            <a:r>
              <a:rPr lang="zh-CN" altLang="en-US" smtClean="0"/>
              <a:t>在计算机科学中，数据的含义非常广泛，我们把一切能够输入到计算机中并被计算机程序处理的信息，包括文字、表格、图象等，都称为</a:t>
            </a:r>
            <a:r>
              <a:rPr lang="zh-CN" altLang="en-US" b="1" smtClean="0">
                <a:solidFill>
                  <a:srgbClr val="3333FF"/>
                </a:solidFill>
              </a:rPr>
              <a:t>数据</a:t>
            </a:r>
            <a:r>
              <a:rPr lang="zh-CN" altLang="en-US" smtClean="0"/>
              <a:t>。</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diamond(in)">
                                      <p:cBhvr>
                                        <p:cTn id="7" dur="500"/>
                                        <p:tgtEl>
                                          <p:spTgt spid="84995">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84995">
                                            <p:txEl>
                                              <p:pRg st="1" end="1"/>
                                            </p:txEl>
                                          </p:spTgt>
                                        </p:tgtEl>
                                        <p:attrNameLst>
                                          <p:attrName>style.visibility</p:attrName>
                                        </p:attrNameLst>
                                      </p:cBhvr>
                                      <p:to>
                                        <p:strVal val="visible"/>
                                      </p:to>
                                    </p:set>
                                    <p:animEffect transition="in" filter="diamond(in)">
                                      <p:cBhvr>
                                        <p:cTn id="10" dur="500"/>
                                        <p:tgtEl>
                                          <p:spTgt spid="849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mtClean="0"/>
              <a:t>数据</a:t>
            </a:r>
          </a:p>
        </p:txBody>
      </p:sp>
      <p:sp>
        <p:nvSpPr>
          <p:cNvPr id="84995" name="Rectangle 3"/>
          <p:cNvSpPr>
            <a:spLocks noGrp="1" noChangeArrowheads="1"/>
          </p:cNvSpPr>
          <p:nvPr>
            <p:ph type="body" idx="1"/>
          </p:nvPr>
        </p:nvSpPr>
        <p:spPr/>
        <p:txBody>
          <a:bodyPr/>
          <a:lstStyle/>
          <a:p>
            <a:pPr eaLnBrk="1" hangingPunct="1"/>
            <a:r>
              <a:rPr lang="zh-CN" altLang="en-US" sz="3600" dirty="0" smtClean="0">
                <a:solidFill>
                  <a:srgbClr val="0000FF"/>
                </a:solidFill>
              </a:rPr>
              <a:t>例如</a:t>
            </a:r>
            <a:endParaRPr lang="en-US" altLang="zh-CN" sz="3600" dirty="0"/>
          </a:p>
          <a:p>
            <a:pPr lvl="1" eaLnBrk="1" hangingPunct="1"/>
            <a:r>
              <a:rPr lang="zh-CN" altLang="en-US" sz="3200" dirty="0" smtClean="0"/>
              <a:t>一个简单的数值计算程序所使用的数据是一些</a:t>
            </a:r>
            <a:r>
              <a:rPr lang="zh-CN" altLang="en-US" sz="3200" b="1" dirty="0" smtClean="0"/>
              <a:t>实数或整数</a:t>
            </a:r>
            <a:r>
              <a:rPr lang="zh-CN" altLang="en-US" sz="3200" dirty="0" smtClean="0"/>
              <a:t>，</a:t>
            </a:r>
            <a:endParaRPr lang="en-US" altLang="zh-CN" sz="3200" dirty="0"/>
          </a:p>
          <a:p>
            <a:pPr lvl="1" eaLnBrk="1" hangingPunct="1"/>
            <a:r>
              <a:rPr lang="zh-CN" altLang="en-US" sz="2800" dirty="0" smtClean="0"/>
              <a:t>一个编译程序使用和加工的数据是</a:t>
            </a:r>
            <a:r>
              <a:rPr lang="zh-CN" altLang="en-US" sz="2800" b="1" dirty="0" smtClean="0"/>
              <a:t>源程序</a:t>
            </a:r>
            <a:r>
              <a:rPr lang="zh-CN" altLang="en-US" sz="2800" dirty="0" smtClean="0"/>
              <a:t>，</a:t>
            </a:r>
            <a:endParaRPr lang="en-US" altLang="zh-CN" sz="2800" dirty="0"/>
          </a:p>
          <a:p>
            <a:pPr lvl="1" eaLnBrk="1" hangingPunct="1"/>
            <a:r>
              <a:rPr lang="zh-CN" altLang="en-US" sz="2800" dirty="0" smtClean="0"/>
              <a:t>而一个能修改自身的计算机程序所使用和加工的数据（对象）就是其</a:t>
            </a:r>
            <a:r>
              <a:rPr lang="zh-CN" altLang="en-US" sz="2800" b="1" dirty="0" smtClean="0"/>
              <a:t>自身</a:t>
            </a:r>
            <a:r>
              <a:rPr lang="zh-CN" altLang="en-US" sz="2800" dirty="0" smtClean="0"/>
              <a:t>。</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diamond(in)">
                                      <p:cBhvr>
                                        <p:cTn id="7" dur="500"/>
                                        <p:tgtEl>
                                          <p:spTgt spid="84995">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84995">
                                            <p:txEl>
                                              <p:pRg st="1" end="1"/>
                                            </p:txEl>
                                          </p:spTgt>
                                        </p:tgtEl>
                                        <p:attrNameLst>
                                          <p:attrName>style.visibility</p:attrName>
                                        </p:attrNameLst>
                                      </p:cBhvr>
                                      <p:to>
                                        <p:strVal val="visible"/>
                                      </p:to>
                                    </p:set>
                                    <p:animEffect transition="in" filter="diamond(in)">
                                      <p:cBhvr>
                                        <p:cTn id="10" dur="500"/>
                                        <p:tgtEl>
                                          <p:spTgt spid="84995">
                                            <p:txEl>
                                              <p:pRg st="1" end="1"/>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84995">
                                            <p:txEl>
                                              <p:pRg st="2" end="2"/>
                                            </p:txEl>
                                          </p:spTgt>
                                        </p:tgtEl>
                                        <p:attrNameLst>
                                          <p:attrName>style.visibility</p:attrName>
                                        </p:attrNameLst>
                                      </p:cBhvr>
                                      <p:to>
                                        <p:strVal val="visible"/>
                                      </p:to>
                                    </p:set>
                                    <p:animEffect transition="in" filter="diamond(in)">
                                      <p:cBhvr>
                                        <p:cTn id="13" dur="500"/>
                                        <p:tgtEl>
                                          <p:spTgt spid="84995">
                                            <p:txEl>
                                              <p:pRg st="2" end="2"/>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84995">
                                            <p:txEl>
                                              <p:pRg st="3" end="3"/>
                                            </p:txEl>
                                          </p:spTgt>
                                        </p:tgtEl>
                                        <p:attrNameLst>
                                          <p:attrName>style.visibility</p:attrName>
                                        </p:attrNameLst>
                                      </p:cBhvr>
                                      <p:to>
                                        <p:strVal val="visible"/>
                                      </p:to>
                                    </p:set>
                                    <p:animEffect transition="in" filter="diamond(in)">
                                      <p:cBhvr>
                                        <p:cTn id="16" dur="500"/>
                                        <p:tgtEl>
                                          <p:spTgt spid="849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p:cNvSpPr txBox="1">
            <a:spLocks noChangeArrowheads="1"/>
          </p:cNvSpPr>
          <p:nvPr/>
        </p:nvSpPr>
        <p:spPr bwMode="auto">
          <a:xfrm>
            <a:off x="381000" y="609600"/>
            <a:ext cx="83820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zh-CN" altLang="en-US"/>
              <a:t>    数据是指对象的表示，即按照适合于通信、解释或处理（借助人或自动装置）的方式所形成的关于事实、概念或指令的表示；数据只是表示，而无含义</a:t>
            </a:r>
            <a:r>
              <a:rPr lang="en-US" altLang="zh-CN" baseline="30000">
                <a:solidFill>
                  <a:srgbClr val="FF00FF"/>
                </a:solidFill>
              </a:rPr>
              <a:t>[3]</a:t>
            </a:r>
            <a:r>
              <a:rPr lang="en-US" altLang="zh-CN"/>
              <a:t> </a:t>
            </a:r>
            <a:r>
              <a:rPr lang="zh-CN" altLang="en-US"/>
              <a:t>。</a:t>
            </a:r>
          </a:p>
          <a:p>
            <a:pPr eaLnBrk="1" hangingPunct="1"/>
            <a:endParaRPr lang="zh-CN" altLang="en-US"/>
          </a:p>
          <a:p>
            <a:pPr eaLnBrk="1" hangingPunct="1"/>
            <a:endParaRPr lang="zh-CN" altLang="en-US"/>
          </a:p>
          <a:p>
            <a:pPr eaLnBrk="1" hangingPunct="1"/>
            <a:r>
              <a:rPr lang="en-US" altLang="zh-CN">
                <a:solidFill>
                  <a:srgbClr val="FF00FF"/>
                </a:solidFill>
              </a:rPr>
              <a:t>【3】</a:t>
            </a:r>
            <a:r>
              <a:rPr lang="zh-CN" altLang="en-US"/>
              <a:t>张效祥等</a:t>
            </a:r>
            <a:r>
              <a:rPr lang="en-US" altLang="zh-CN"/>
              <a:t>. </a:t>
            </a:r>
            <a:r>
              <a:rPr lang="zh-CN" altLang="en-US"/>
              <a:t>计算机科学技术百科全书</a:t>
            </a:r>
            <a:r>
              <a:rPr lang="en-US" altLang="zh-CN"/>
              <a:t>. </a:t>
            </a:r>
            <a:r>
              <a:rPr lang="zh-CN" altLang="en-US"/>
              <a:t>北京</a:t>
            </a:r>
            <a:r>
              <a:rPr lang="en-US" altLang="zh-CN"/>
              <a:t>: </a:t>
            </a:r>
            <a:r>
              <a:rPr lang="zh-CN" altLang="en-US"/>
              <a:t>清华大学出版社</a:t>
            </a:r>
            <a:r>
              <a:rPr lang="en-US" altLang="zh-CN"/>
              <a:t>, 2005.</a:t>
            </a:r>
          </a:p>
          <a:p>
            <a:pPr eaLnBrk="1" hangingPunct="1"/>
            <a:endParaRPr lang="en-US" altLang="zh-CN"/>
          </a:p>
        </p:txBody>
      </p:sp>
    </p:spTree>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p:cNvSpPr txBox="1">
            <a:spLocks noChangeArrowheads="1"/>
          </p:cNvSpPr>
          <p:nvPr/>
        </p:nvSpPr>
        <p:spPr bwMode="auto">
          <a:xfrm>
            <a:off x="457200" y="6858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endParaRPr lang="zh-CN" altLang="zh-CN"/>
          </a:p>
        </p:txBody>
      </p:sp>
      <p:sp>
        <p:nvSpPr>
          <p:cNvPr id="33795" name="Text Box 5"/>
          <p:cNvSpPr txBox="1">
            <a:spLocks noChangeArrowheads="1"/>
          </p:cNvSpPr>
          <p:nvPr/>
        </p:nvSpPr>
        <p:spPr bwMode="auto">
          <a:xfrm>
            <a:off x="381000" y="1143000"/>
            <a:ext cx="83820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a:t>   </a:t>
            </a:r>
            <a:r>
              <a:rPr lang="zh-CN" altLang="en-US"/>
              <a:t>数据是计算机科学与技术中最基本的概念，它是计算机程序要处理的“原料”，是所有被计算机识别、存储和加工处理的符号的总称</a:t>
            </a:r>
            <a:r>
              <a:rPr lang="en-US" altLang="zh-CN" baseline="30000">
                <a:solidFill>
                  <a:srgbClr val="FF00FF"/>
                </a:solidFill>
              </a:rPr>
              <a:t>[4,5]</a:t>
            </a:r>
            <a:r>
              <a:rPr lang="zh-CN" altLang="en-US"/>
              <a:t>。</a:t>
            </a:r>
          </a:p>
          <a:p>
            <a:pPr eaLnBrk="1" hangingPunct="1"/>
            <a:endParaRPr lang="zh-CN" altLang="en-US"/>
          </a:p>
          <a:p>
            <a:pPr eaLnBrk="1" hangingPunct="1"/>
            <a:r>
              <a:rPr lang="en-US" altLang="zh-CN">
                <a:solidFill>
                  <a:srgbClr val="FF00FF"/>
                </a:solidFill>
              </a:rPr>
              <a:t>【4】</a:t>
            </a:r>
            <a:r>
              <a:rPr lang="zh-CN" altLang="en-US"/>
              <a:t>管纪文</a:t>
            </a:r>
            <a:r>
              <a:rPr lang="en-US" altLang="zh-CN"/>
              <a:t>, </a:t>
            </a:r>
            <a:r>
              <a:rPr lang="zh-CN" altLang="en-US"/>
              <a:t>刘大有</a:t>
            </a:r>
            <a:r>
              <a:rPr lang="en-US" altLang="zh-CN"/>
              <a:t>. </a:t>
            </a:r>
            <a:r>
              <a:rPr lang="zh-CN" altLang="en-US"/>
              <a:t>数据结构</a:t>
            </a:r>
            <a:r>
              <a:rPr lang="en-US" altLang="zh-CN"/>
              <a:t>. </a:t>
            </a:r>
            <a:r>
              <a:rPr lang="zh-CN" altLang="en-US"/>
              <a:t>北京</a:t>
            </a:r>
            <a:r>
              <a:rPr lang="en-US" altLang="zh-CN"/>
              <a:t>: </a:t>
            </a:r>
            <a:r>
              <a:rPr lang="zh-CN" altLang="en-US"/>
              <a:t>高等教育出版社</a:t>
            </a:r>
            <a:r>
              <a:rPr lang="en-US" altLang="zh-CN"/>
              <a:t>, 1988. </a:t>
            </a:r>
          </a:p>
          <a:p>
            <a:pPr eaLnBrk="1" hangingPunct="1"/>
            <a:r>
              <a:rPr lang="en-US" altLang="zh-CN">
                <a:solidFill>
                  <a:srgbClr val="FF00FF"/>
                </a:solidFill>
              </a:rPr>
              <a:t>【5】</a:t>
            </a:r>
            <a:r>
              <a:rPr lang="zh-CN" altLang="en-US"/>
              <a:t>刘大有</a:t>
            </a:r>
            <a:r>
              <a:rPr lang="en-US" altLang="zh-CN"/>
              <a:t>, </a:t>
            </a:r>
            <a:r>
              <a:rPr lang="zh-CN" altLang="en-US"/>
              <a:t>唐海鹰等</a:t>
            </a:r>
            <a:r>
              <a:rPr lang="en-US" altLang="zh-CN"/>
              <a:t>. </a:t>
            </a:r>
            <a:r>
              <a:rPr lang="zh-CN" altLang="en-US"/>
              <a:t>数据结构</a:t>
            </a:r>
            <a:r>
              <a:rPr lang="en-US" altLang="zh-CN"/>
              <a:t>. </a:t>
            </a:r>
            <a:r>
              <a:rPr lang="zh-CN" altLang="en-US"/>
              <a:t>北京</a:t>
            </a:r>
            <a:r>
              <a:rPr lang="en-US" altLang="zh-CN"/>
              <a:t>: </a:t>
            </a:r>
            <a:r>
              <a:rPr lang="zh-CN" altLang="en-US"/>
              <a:t>高等教育出版社</a:t>
            </a:r>
            <a:r>
              <a:rPr lang="en-US" altLang="zh-CN"/>
              <a:t>, 2001. </a:t>
            </a:r>
          </a:p>
        </p:txBody>
      </p:sp>
    </p:spTree>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z="3800" smtClean="0"/>
              <a:t>数据元素</a:t>
            </a:r>
            <a:r>
              <a:rPr lang="en-US" altLang="zh-CN" sz="3000" smtClean="0"/>
              <a:t>(</a:t>
            </a:r>
            <a:r>
              <a:rPr lang="zh-CN" altLang="en-US" sz="3000" smtClean="0"/>
              <a:t>元素、结点、顶点、</a:t>
            </a:r>
            <a:r>
              <a:rPr lang="en-US" altLang="zh-CN" sz="3000" smtClean="0"/>
              <a:t>Data Element )</a:t>
            </a:r>
          </a:p>
        </p:txBody>
      </p:sp>
      <p:sp>
        <p:nvSpPr>
          <p:cNvPr id="34819" name="Rectangle 3"/>
          <p:cNvSpPr>
            <a:spLocks noGrp="1" noChangeArrowheads="1"/>
          </p:cNvSpPr>
          <p:nvPr>
            <p:ph type="body" idx="1"/>
          </p:nvPr>
        </p:nvSpPr>
        <p:spPr/>
        <p:txBody>
          <a:bodyPr/>
          <a:lstStyle/>
          <a:p>
            <a:pPr algn="just" eaLnBrk="1" hangingPunct="1">
              <a:spcBef>
                <a:spcPct val="50000"/>
              </a:spcBef>
            </a:pPr>
            <a:r>
              <a:rPr lang="zh-CN" altLang="en-US" sz="3400" b="1" smtClean="0">
                <a:solidFill>
                  <a:srgbClr val="3333FF"/>
                </a:solidFill>
                <a:latin typeface="楷体_GB2312" pitchFamily="49" charset="-122"/>
                <a:ea typeface="楷体_GB2312" pitchFamily="49" charset="-122"/>
              </a:rPr>
              <a:t>数据元素</a:t>
            </a:r>
            <a:r>
              <a:rPr lang="zh-CN" altLang="en-US" b="1" smtClean="0">
                <a:solidFill>
                  <a:srgbClr val="000000"/>
                </a:solidFill>
                <a:latin typeface="楷体_GB2312" pitchFamily="49" charset="-122"/>
                <a:ea typeface="楷体_GB2312" pitchFamily="49" charset="-122"/>
              </a:rPr>
              <a:t>是组成数据的</a:t>
            </a:r>
            <a:r>
              <a:rPr lang="zh-CN" altLang="en-US" b="1" smtClean="0">
                <a:solidFill>
                  <a:srgbClr val="3333FF"/>
                </a:solidFill>
                <a:latin typeface="楷体_GB2312" pitchFamily="49" charset="-122"/>
                <a:ea typeface="楷体_GB2312" pitchFamily="49" charset="-122"/>
              </a:rPr>
              <a:t>基本单位</a:t>
            </a:r>
            <a:r>
              <a:rPr lang="zh-CN" altLang="en-US" b="1" smtClean="0">
                <a:solidFill>
                  <a:srgbClr val="000000"/>
                </a:solidFill>
                <a:latin typeface="楷体_GB2312" pitchFamily="49" charset="-122"/>
                <a:ea typeface="楷体_GB2312" pitchFamily="49" charset="-122"/>
              </a:rPr>
              <a:t>。在程序中通常把结点作为一个整体进行考虑和处理。</a:t>
            </a:r>
          </a:p>
          <a:p>
            <a:pPr algn="just" eaLnBrk="1" hangingPunct="1">
              <a:spcBef>
                <a:spcPct val="50000"/>
              </a:spcBef>
            </a:pPr>
            <a:endParaRPr lang="en-US" altLang="zh-CN" b="1" smtClean="0">
              <a:solidFill>
                <a:srgbClr val="000000"/>
              </a:solidFill>
              <a:latin typeface="楷体_GB2312" pitchFamily="49" charset="-122"/>
              <a:ea typeface="楷体_GB2312" pitchFamily="49" charset="-122"/>
            </a:endParaRPr>
          </a:p>
        </p:txBody>
      </p:sp>
      <p:graphicFrame>
        <p:nvGraphicFramePr>
          <p:cNvPr id="6" name="表格 5"/>
          <p:cNvGraphicFramePr>
            <a:graphicFrameLocks noGrp="1"/>
          </p:cNvGraphicFramePr>
          <p:nvPr/>
        </p:nvGraphicFramePr>
        <p:xfrm>
          <a:off x="5214938" y="2963863"/>
          <a:ext cx="2857500" cy="2751864"/>
        </p:xfrm>
        <a:graphic>
          <a:graphicData uri="http://schemas.openxmlformats.org/drawingml/2006/table">
            <a:tbl>
              <a:tblPr/>
              <a:tblGrid>
                <a:gridCol w="1643062"/>
                <a:gridCol w="1214438"/>
              </a:tblGrid>
              <a:tr h="343892">
                <a:tc>
                  <a:txBody>
                    <a:bodyPr/>
                    <a:lstStyle/>
                    <a:p>
                      <a:pPr algn="l" fontAlgn="b"/>
                      <a:r>
                        <a:rPr lang="zh-CN" altLang="en-US" sz="2200" b="1" i="0" u="none" strike="noStrike" dirty="0">
                          <a:latin typeface="宋体"/>
                        </a:rPr>
                        <a:t>学号</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200" b="1" i="0" u="none" strike="noStrike" dirty="0">
                          <a:latin typeface="宋体"/>
                        </a:rPr>
                        <a:t>姓名</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3892">
                <a:tc>
                  <a:txBody>
                    <a:bodyPr/>
                    <a:lstStyle/>
                    <a:p>
                      <a:pPr algn="l" fontAlgn="b"/>
                      <a:r>
                        <a:rPr lang="en-US" altLang="zh-CN" sz="2200" b="1" i="0" u="none" strike="noStrike">
                          <a:latin typeface="宋体"/>
                        </a:rPr>
                        <a:t>53080101</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200" b="1" i="0" u="none" strike="noStrike">
                          <a:latin typeface="宋体"/>
                        </a:rPr>
                        <a:t>韩冬</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3892">
                <a:tc>
                  <a:txBody>
                    <a:bodyPr/>
                    <a:lstStyle/>
                    <a:p>
                      <a:pPr algn="l" fontAlgn="b"/>
                      <a:r>
                        <a:rPr lang="en-US" altLang="zh-CN" sz="2200" b="1" i="0" u="none" strike="noStrike">
                          <a:latin typeface="宋体"/>
                        </a:rPr>
                        <a:t>53080102</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200" b="1" i="0" u="none" strike="noStrike">
                          <a:latin typeface="宋体"/>
                        </a:rPr>
                        <a:t>冯明</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3892">
                <a:tc>
                  <a:txBody>
                    <a:bodyPr/>
                    <a:lstStyle/>
                    <a:p>
                      <a:pPr algn="l" fontAlgn="b"/>
                      <a:r>
                        <a:rPr lang="en-US" altLang="zh-CN" sz="2200" b="1" i="0" u="none" strike="noStrike">
                          <a:latin typeface="宋体"/>
                        </a:rPr>
                        <a:t>53080103</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200" b="1" i="0" u="none" strike="noStrike">
                          <a:latin typeface="宋体"/>
                        </a:rPr>
                        <a:t>刘禹伯</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3892">
                <a:tc>
                  <a:txBody>
                    <a:bodyPr/>
                    <a:lstStyle/>
                    <a:p>
                      <a:pPr algn="l" fontAlgn="b"/>
                      <a:r>
                        <a:rPr lang="en-US" altLang="zh-CN" sz="2200" b="1" i="0" u="none" strike="noStrike">
                          <a:latin typeface="宋体"/>
                        </a:rPr>
                        <a:t>53080104</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200" b="1" i="0" u="none" strike="noStrike">
                          <a:latin typeface="宋体"/>
                        </a:rPr>
                        <a:t>孙晓东</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3892">
                <a:tc>
                  <a:txBody>
                    <a:bodyPr/>
                    <a:lstStyle/>
                    <a:p>
                      <a:pPr algn="l" fontAlgn="b"/>
                      <a:r>
                        <a:rPr lang="en-US" altLang="zh-CN" sz="2200" b="1" i="0" u="none" strike="noStrike" dirty="0">
                          <a:latin typeface="宋体"/>
                        </a:rPr>
                        <a:t>53080105</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200" b="1" i="0" u="none" strike="noStrike" dirty="0">
                          <a:latin typeface="宋体"/>
                        </a:rPr>
                        <a:t>杨帆</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3892">
                <a:tc>
                  <a:txBody>
                    <a:bodyPr/>
                    <a:lstStyle/>
                    <a:p>
                      <a:pPr algn="l" fontAlgn="b"/>
                      <a:r>
                        <a:rPr lang="en-US" altLang="zh-CN" sz="2200" b="1" i="0" u="none" strike="noStrike">
                          <a:latin typeface="宋体"/>
                        </a:rPr>
                        <a:t>53080106</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200" b="1" i="0" u="none" strike="noStrike">
                          <a:latin typeface="宋体"/>
                        </a:rPr>
                        <a:t>迟克逊</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3892">
                <a:tc>
                  <a:txBody>
                    <a:bodyPr/>
                    <a:lstStyle/>
                    <a:p>
                      <a:pPr algn="l" fontAlgn="b"/>
                      <a:r>
                        <a:rPr lang="en-US" altLang="zh-CN" sz="2200" b="1" i="0" u="none" strike="noStrike">
                          <a:latin typeface="宋体"/>
                        </a:rPr>
                        <a:t>53080107</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200" b="1" i="0" u="none" strike="noStrike" dirty="0">
                          <a:latin typeface="宋体"/>
                        </a:rPr>
                        <a:t>陆静雅</a:t>
                      </a:r>
                    </a:p>
                  </a:txBody>
                  <a:tcPr marL="8709" marR="8709" marT="87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1" name="圆角矩形标注 30"/>
          <p:cNvSpPr/>
          <p:nvPr/>
        </p:nvSpPr>
        <p:spPr>
          <a:xfrm>
            <a:off x="428625" y="3286125"/>
            <a:ext cx="4286250" cy="928688"/>
          </a:xfrm>
          <a:prstGeom prst="wedgeRoundRectCallout">
            <a:avLst>
              <a:gd name="adj1" fmla="val 63122"/>
              <a:gd name="adj2" fmla="val 119674"/>
              <a:gd name="adj3" fmla="val 16667"/>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
              <a:spcBef>
                <a:spcPts val="0"/>
              </a:spcBef>
              <a:spcAft>
                <a:spcPts val="0"/>
              </a:spcAft>
              <a:defRPr/>
            </a:pPr>
            <a:r>
              <a:rPr lang="en-US" altLang="zh-CN" sz="4500" b="1" dirty="0">
                <a:solidFill>
                  <a:schemeClr val="tx1"/>
                </a:solidFill>
                <a:latin typeface="宋体"/>
              </a:rPr>
              <a:t>53080105 </a:t>
            </a:r>
            <a:r>
              <a:rPr lang="zh-CN" altLang="zh-CN" sz="4500" b="1" dirty="0">
                <a:solidFill>
                  <a:schemeClr val="tx1"/>
                </a:solidFill>
                <a:latin typeface="宋体"/>
              </a:rPr>
              <a:t>杨帆</a:t>
            </a:r>
            <a:endParaRPr lang="zh-CN" altLang="en-US" sz="4500" b="1" dirty="0"/>
          </a:p>
        </p:txBody>
      </p:sp>
      <p:sp>
        <p:nvSpPr>
          <p:cNvPr id="32" name="矩形 31"/>
          <p:cNvSpPr>
            <a:spLocks noChangeArrowheads="1"/>
          </p:cNvSpPr>
          <p:nvPr/>
        </p:nvSpPr>
        <p:spPr bwMode="auto">
          <a:xfrm>
            <a:off x="357188" y="4643438"/>
            <a:ext cx="4572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楷体_GB2312" pitchFamily="49" charset="-122"/>
                <a:ea typeface="楷体_GB2312" pitchFamily="49" charset="-122"/>
              </a:rPr>
              <a:t>每一行（代表一个同学</a:t>
            </a:r>
            <a:r>
              <a:rPr lang="zh-CN" altLang="en-US" b="1">
                <a:solidFill>
                  <a:srgbClr val="000000"/>
                </a:solidFill>
                <a:latin typeface="楷体_GB2312" pitchFamily="49" charset="-122"/>
                <a:ea typeface="楷体_GB2312" pitchFamily="49" charset="-122"/>
              </a:rPr>
              <a:t>）作为一个基本单位来考虑。</a:t>
            </a:r>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amond(in)">
                                      <p:cBhvr>
                                        <p:cTn id="7" dur="500"/>
                                        <p:tgtEl>
                                          <p:spTgt spid="31"/>
                                        </p:tgtEl>
                                      </p:cBhvr>
                                    </p:animEffect>
                                  </p:childTnLst>
                                </p:cTn>
                              </p:par>
                              <p:par>
                                <p:cTn id="8" presetID="8"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amond(in)">
                                      <p:cBhvr>
                                        <p:cTn id="10" dur="500"/>
                                        <p:tgtEl>
                                          <p:spTgt spid="6"/>
                                        </p:tgtEl>
                                      </p:cBhvr>
                                    </p:animEffect>
                                  </p:childTnLst>
                                </p:cTn>
                              </p:par>
                            </p:childTnLst>
                          </p:cTn>
                        </p:par>
                        <p:par>
                          <p:cTn id="11" fill="hold" nodeType="afterGroup">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1000" fill="hold"/>
                                        <p:tgtEl>
                                          <p:spTgt spid="32"/>
                                        </p:tgtEl>
                                        <p:attrNameLst>
                                          <p:attrName>ppt_x</p:attrName>
                                        </p:attrNameLst>
                                      </p:cBhvr>
                                      <p:tavLst>
                                        <p:tav tm="0">
                                          <p:val>
                                            <p:strVal val="#ppt_x"/>
                                          </p:val>
                                        </p:tav>
                                        <p:tav tm="100000">
                                          <p:val>
                                            <p:strVal val="#ppt_x"/>
                                          </p:val>
                                        </p:tav>
                                      </p:tavLst>
                                    </p:anim>
                                    <p:anim calcmode="lin" valueType="num">
                                      <p:cBhvr additive="base">
                                        <p:cTn id="15"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smtClean="0"/>
              <a:t>数据项</a:t>
            </a:r>
          </a:p>
        </p:txBody>
      </p:sp>
      <p:sp>
        <p:nvSpPr>
          <p:cNvPr id="90115" name="Rectangle 3"/>
          <p:cNvSpPr>
            <a:spLocks noGrp="1" noChangeArrowheads="1"/>
          </p:cNvSpPr>
          <p:nvPr>
            <p:ph type="body" idx="1"/>
          </p:nvPr>
        </p:nvSpPr>
        <p:spPr/>
        <p:txBody>
          <a:bodyPr/>
          <a:lstStyle/>
          <a:p>
            <a:pPr eaLnBrk="1" hangingPunct="1"/>
            <a:r>
              <a:rPr lang="zh-CN" altLang="en-US" b="1" smtClean="0">
                <a:solidFill>
                  <a:srgbClr val="000000"/>
                </a:solidFill>
                <a:latin typeface="楷体_GB2312" pitchFamily="49" charset="-122"/>
                <a:ea typeface="楷体_GB2312" pitchFamily="49" charset="-122"/>
              </a:rPr>
              <a:t>一般情况下，一个数据元素含有若干个</a:t>
            </a:r>
            <a:r>
              <a:rPr lang="zh-CN" altLang="en-US" b="1" smtClean="0">
                <a:solidFill>
                  <a:srgbClr val="3333FF"/>
                </a:solidFill>
                <a:latin typeface="楷体_GB2312" pitchFamily="49" charset="-122"/>
                <a:ea typeface="楷体_GB2312" pitchFamily="49" charset="-122"/>
              </a:rPr>
              <a:t>数据项</a:t>
            </a:r>
            <a:r>
              <a:rPr lang="en-US" altLang="zh-CN" b="1" smtClean="0">
                <a:latin typeface="楷体_GB2312" pitchFamily="49" charset="-122"/>
                <a:ea typeface="楷体_GB2312" pitchFamily="49" charset="-122"/>
              </a:rPr>
              <a:t>,</a:t>
            </a:r>
            <a:r>
              <a:rPr lang="zh-CN" altLang="en-US" b="1" smtClean="0">
                <a:solidFill>
                  <a:srgbClr val="000000"/>
                </a:solidFill>
                <a:latin typeface="楷体_GB2312" pitchFamily="49" charset="-122"/>
                <a:ea typeface="楷体_GB2312" pitchFamily="49" charset="-122"/>
              </a:rPr>
              <a:t>数据项是构成数据的最小单位。</a:t>
            </a:r>
          </a:p>
          <a:p>
            <a:pPr eaLnBrk="1" hangingPunct="1"/>
            <a:r>
              <a:rPr lang="zh-CN" altLang="en-US" b="1" smtClean="0">
                <a:solidFill>
                  <a:srgbClr val="000000"/>
                </a:solidFill>
                <a:latin typeface="楷体_GB2312" pitchFamily="49" charset="-122"/>
                <a:ea typeface="楷体_GB2312" pitchFamily="49" charset="-122"/>
              </a:rPr>
              <a:t>每个数据元素都有学号、姓名这两个数据项构成。</a:t>
            </a:r>
          </a:p>
        </p:txBody>
      </p:sp>
      <p:graphicFrame>
        <p:nvGraphicFramePr>
          <p:cNvPr id="90118" name="Object 6"/>
          <p:cNvGraphicFramePr>
            <a:graphicFrameLocks noChangeAspect="1"/>
          </p:cNvGraphicFramePr>
          <p:nvPr/>
        </p:nvGraphicFramePr>
        <p:xfrm>
          <a:off x="1044575" y="4002088"/>
          <a:ext cx="6127750" cy="1341437"/>
        </p:xfrm>
        <a:graphic>
          <a:graphicData uri="http://schemas.openxmlformats.org/presentationml/2006/ole">
            <mc:AlternateContent xmlns:mc="http://schemas.openxmlformats.org/markup-compatibility/2006">
              <mc:Choice xmlns:v="urn:schemas-microsoft-com:vml" Requires="v">
                <p:oleObj spid="_x0000_s35884" name="文档" r:id="rId4" imgW="1324231" imgH="408586" progId="Word.Document.8">
                  <p:embed/>
                </p:oleObj>
              </mc:Choice>
              <mc:Fallback>
                <p:oleObj name="文档" r:id="rId4" imgW="1324231" imgH="408586" progId="Word.Document.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575" y="4002088"/>
                        <a:ext cx="6127750" cy="1341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anim calcmode="lin" valueType="num">
                                      <p:cBhvr additive="base">
                                        <p:cTn id="7" dur="500" fill="hold"/>
                                        <p:tgtEl>
                                          <p:spTgt spid="901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1" end="1"/>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1" presetClass="entr" presetSubtype="4" fill="hold" nodeType="afterEffect">
                                  <p:stCondLst>
                                    <p:cond delay="0"/>
                                  </p:stCondLst>
                                  <p:childTnLst>
                                    <p:set>
                                      <p:cBhvr>
                                        <p:cTn id="11" dur="1" fill="hold">
                                          <p:stCondLst>
                                            <p:cond delay="0"/>
                                          </p:stCondLst>
                                        </p:cTn>
                                        <p:tgtEl>
                                          <p:spTgt spid="90118"/>
                                        </p:tgtEl>
                                        <p:attrNameLst>
                                          <p:attrName>style.visibility</p:attrName>
                                        </p:attrNameLst>
                                      </p:cBhvr>
                                      <p:to>
                                        <p:strVal val="visible"/>
                                      </p:to>
                                    </p:set>
                                    <p:animEffect transition="in" filter="wheel(4)">
                                      <p:cBhvr>
                                        <p:cTn id="12" dur="10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75" y="2500313"/>
            <a:ext cx="8229600" cy="1857375"/>
          </a:xfrm>
        </p:spPr>
        <p:txBody>
          <a:bodyPr/>
          <a:lstStyle/>
          <a:p>
            <a:pPr algn="ctr">
              <a:defRPr/>
            </a:pPr>
            <a:r>
              <a:rPr lang="zh-CN" altLang="en-US" sz="9600" b="1" dirty="0" smtClean="0"/>
              <a:t>数 据 </a:t>
            </a:r>
            <a:r>
              <a:rPr lang="zh-CN" altLang="en-US" sz="9600" b="1" u="dbl" dirty="0" smtClean="0">
                <a:solidFill>
                  <a:srgbClr val="FF0000"/>
                </a:solidFill>
              </a:rPr>
              <a:t>结 构</a:t>
            </a:r>
          </a:p>
        </p:txBody>
      </p:sp>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t>教学计划</a:t>
            </a:r>
          </a:p>
        </p:txBody>
      </p:sp>
      <p:sp>
        <p:nvSpPr>
          <p:cNvPr id="8195" name="Rectangle 3"/>
          <p:cNvSpPr>
            <a:spLocks noGrp="1" noChangeArrowheads="1"/>
          </p:cNvSpPr>
          <p:nvPr>
            <p:ph type="body" idx="1"/>
          </p:nvPr>
        </p:nvSpPr>
        <p:spPr/>
        <p:txBody>
          <a:bodyPr/>
          <a:lstStyle/>
          <a:p>
            <a:pPr eaLnBrk="1" hangingPunct="1">
              <a:lnSpc>
                <a:spcPct val="90000"/>
              </a:lnSpc>
            </a:pPr>
            <a:r>
              <a:rPr lang="zh-CN" altLang="en-US" sz="3200" smtClean="0"/>
              <a:t>第一章</a:t>
            </a:r>
            <a:r>
              <a:rPr lang="en-US" altLang="zh-CN" sz="3200" smtClean="0"/>
              <a:t>	</a:t>
            </a:r>
            <a:r>
              <a:rPr lang="zh-CN" altLang="en-US" sz="3200" smtClean="0"/>
              <a:t>绪论</a:t>
            </a:r>
          </a:p>
          <a:p>
            <a:pPr eaLnBrk="1" hangingPunct="1">
              <a:lnSpc>
                <a:spcPct val="90000"/>
              </a:lnSpc>
            </a:pPr>
            <a:r>
              <a:rPr lang="zh-CN" altLang="en-US" sz="3200" smtClean="0"/>
              <a:t>第二章</a:t>
            </a:r>
            <a:r>
              <a:rPr lang="en-US" altLang="zh-CN" sz="3200" smtClean="0"/>
              <a:t>	</a:t>
            </a:r>
            <a:r>
              <a:rPr lang="zh-CN" altLang="en-US" sz="3200" smtClean="0"/>
              <a:t>线性表、堆栈和队列</a:t>
            </a:r>
            <a:endParaRPr lang="en-US" altLang="zh-CN" sz="3200" smtClean="0"/>
          </a:p>
          <a:p>
            <a:pPr eaLnBrk="1" hangingPunct="1">
              <a:lnSpc>
                <a:spcPct val="90000"/>
              </a:lnSpc>
            </a:pPr>
            <a:r>
              <a:rPr lang="zh-CN" altLang="en-US" sz="3200" smtClean="0"/>
              <a:t>第三章</a:t>
            </a:r>
            <a:r>
              <a:rPr lang="en-US" altLang="zh-CN" sz="3200" smtClean="0"/>
              <a:t>	</a:t>
            </a:r>
            <a:r>
              <a:rPr lang="zh-CN" altLang="en-US" sz="3200" smtClean="0"/>
              <a:t>数组和字符串</a:t>
            </a:r>
            <a:endParaRPr lang="en-US" altLang="zh-CN" sz="3200" smtClean="0"/>
          </a:p>
          <a:p>
            <a:pPr eaLnBrk="1" hangingPunct="1">
              <a:lnSpc>
                <a:spcPct val="90000"/>
              </a:lnSpc>
            </a:pPr>
            <a:r>
              <a:rPr lang="zh-CN" altLang="en-US" sz="3200" smtClean="0"/>
              <a:t>第六章</a:t>
            </a:r>
            <a:r>
              <a:rPr lang="en-US" altLang="zh-CN" sz="3200" smtClean="0"/>
              <a:t>	</a:t>
            </a:r>
            <a:r>
              <a:rPr lang="zh-CN" altLang="en-US" sz="3200" smtClean="0"/>
              <a:t>递归</a:t>
            </a:r>
            <a:endParaRPr lang="en-US" altLang="zh-CN" sz="3200" smtClean="0"/>
          </a:p>
          <a:p>
            <a:pPr eaLnBrk="1" hangingPunct="1">
              <a:lnSpc>
                <a:spcPct val="90000"/>
              </a:lnSpc>
            </a:pPr>
            <a:r>
              <a:rPr lang="zh-CN" altLang="en-US" sz="3200" smtClean="0"/>
              <a:t>第四章</a:t>
            </a:r>
            <a:r>
              <a:rPr lang="en-US" altLang="zh-CN" sz="3200" smtClean="0"/>
              <a:t>	</a:t>
            </a:r>
            <a:r>
              <a:rPr lang="zh-CN" altLang="en-US" sz="3200" smtClean="0"/>
              <a:t>树</a:t>
            </a:r>
            <a:endParaRPr lang="en-US" altLang="zh-CN" sz="3200" smtClean="0"/>
          </a:p>
          <a:p>
            <a:pPr eaLnBrk="1" hangingPunct="1">
              <a:lnSpc>
                <a:spcPct val="90000"/>
              </a:lnSpc>
            </a:pPr>
            <a:r>
              <a:rPr lang="zh-CN" altLang="en-US" sz="3200" smtClean="0"/>
              <a:t>第五章</a:t>
            </a:r>
            <a:r>
              <a:rPr lang="en-US" altLang="zh-CN" sz="3200" smtClean="0"/>
              <a:t>	</a:t>
            </a:r>
            <a:r>
              <a:rPr lang="zh-CN" altLang="en-US" sz="3200" smtClean="0"/>
              <a:t>图</a:t>
            </a:r>
            <a:endParaRPr lang="en-US" altLang="zh-CN" sz="3200" smtClean="0"/>
          </a:p>
          <a:p>
            <a:pPr eaLnBrk="1" hangingPunct="1">
              <a:lnSpc>
                <a:spcPct val="90000"/>
              </a:lnSpc>
            </a:pPr>
            <a:r>
              <a:rPr lang="zh-CN" altLang="en-US" sz="3200" smtClean="0"/>
              <a:t>第七章</a:t>
            </a:r>
            <a:r>
              <a:rPr lang="en-US" altLang="zh-CN" sz="3200" smtClean="0"/>
              <a:t>	</a:t>
            </a:r>
            <a:r>
              <a:rPr lang="zh-CN" altLang="en-US" sz="3200" smtClean="0"/>
              <a:t>排序</a:t>
            </a:r>
          </a:p>
          <a:p>
            <a:pPr eaLnBrk="1" hangingPunct="1">
              <a:lnSpc>
                <a:spcPct val="90000"/>
              </a:lnSpc>
            </a:pPr>
            <a:r>
              <a:rPr lang="zh-CN" altLang="en-US" sz="3200" smtClean="0"/>
              <a:t>第八章</a:t>
            </a:r>
            <a:r>
              <a:rPr lang="en-US" altLang="zh-CN" sz="3200" smtClean="0"/>
              <a:t>	</a:t>
            </a:r>
            <a:r>
              <a:rPr lang="zh-CN" altLang="en-US" sz="3200" smtClean="0"/>
              <a:t>查找</a:t>
            </a:r>
          </a:p>
        </p:txBody>
      </p:sp>
    </p:spTree>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mtClean="0"/>
              <a:t>什么是结构？</a:t>
            </a:r>
          </a:p>
        </p:txBody>
      </p:sp>
      <p:grpSp>
        <p:nvGrpSpPr>
          <p:cNvPr id="2" name="Group 34"/>
          <p:cNvGrpSpPr>
            <a:grpSpLocks/>
          </p:cNvGrpSpPr>
          <p:nvPr/>
        </p:nvGrpSpPr>
        <p:grpSpPr bwMode="auto">
          <a:xfrm>
            <a:off x="1403350" y="2924175"/>
            <a:ext cx="2305050" cy="2016125"/>
            <a:chOff x="2290" y="1525"/>
            <a:chExt cx="1452" cy="1270"/>
          </a:xfrm>
        </p:grpSpPr>
        <p:sp>
          <p:nvSpPr>
            <p:cNvPr id="37914" name="Text Box 4"/>
            <p:cNvSpPr txBox="1">
              <a:spLocks noChangeArrowheads="1"/>
            </p:cNvSpPr>
            <p:nvPr/>
          </p:nvSpPr>
          <p:spPr bwMode="auto">
            <a:xfrm>
              <a:off x="2290" y="1525"/>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lang="en-US" altLang="zh-CN" sz="1800"/>
                <a:t>H</a:t>
              </a:r>
            </a:p>
          </p:txBody>
        </p:sp>
        <p:sp>
          <p:nvSpPr>
            <p:cNvPr id="37915" name="Text Box 5"/>
            <p:cNvSpPr txBox="1">
              <a:spLocks noChangeArrowheads="1"/>
            </p:cNvSpPr>
            <p:nvPr/>
          </p:nvSpPr>
          <p:spPr bwMode="auto">
            <a:xfrm>
              <a:off x="2744" y="1525"/>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lang="en-US" altLang="zh-CN" sz="1800"/>
                <a:t>H</a:t>
              </a:r>
            </a:p>
          </p:txBody>
        </p:sp>
        <p:sp>
          <p:nvSpPr>
            <p:cNvPr id="37916" name="Text Box 6"/>
            <p:cNvSpPr txBox="1">
              <a:spLocks noChangeArrowheads="1"/>
            </p:cNvSpPr>
            <p:nvPr/>
          </p:nvSpPr>
          <p:spPr bwMode="auto">
            <a:xfrm>
              <a:off x="2517" y="1842"/>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lang="en-US" altLang="zh-CN" sz="1800"/>
                <a:t>N</a:t>
              </a:r>
            </a:p>
          </p:txBody>
        </p:sp>
        <p:sp>
          <p:nvSpPr>
            <p:cNvPr id="37917" name="Text Box 11"/>
            <p:cNvSpPr txBox="1">
              <a:spLocks noChangeArrowheads="1"/>
            </p:cNvSpPr>
            <p:nvPr/>
          </p:nvSpPr>
          <p:spPr bwMode="auto">
            <a:xfrm>
              <a:off x="2563" y="2341"/>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lang="en-US" altLang="zh-CN" sz="1800"/>
                <a:t>N</a:t>
              </a:r>
            </a:p>
          </p:txBody>
        </p:sp>
        <p:sp>
          <p:nvSpPr>
            <p:cNvPr id="37918" name="Text Box 12"/>
            <p:cNvSpPr txBox="1">
              <a:spLocks noChangeArrowheads="1"/>
            </p:cNvSpPr>
            <p:nvPr/>
          </p:nvSpPr>
          <p:spPr bwMode="auto">
            <a:xfrm>
              <a:off x="3243" y="1842"/>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lang="en-US" altLang="zh-CN" sz="1800"/>
                <a:t>N</a:t>
              </a:r>
            </a:p>
          </p:txBody>
        </p:sp>
        <p:sp>
          <p:nvSpPr>
            <p:cNvPr id="37919" name="Text Box 13"/>
            <p:cNvSpPr txBox="1">
              <a:spLocks noChangeArrowheads="1"/>
            </p:cNvSpPr>
            <p:nvPr/>
          </p:nvSpPr>
          <p:spPr bwMode="auto">
            <a:xfrm>
              <a:off x="3516" y="2247"/>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lang="en-US" altLang="zh-CN" sz="1800"/>
                <a:t>N</a:t>
              </a:r>
            </a:p>
          </p:txBody>
        </p:sp>
        <p:sp>
          <p:nvSpPr>
            <p:cNvPr id="37920" name="Text Box 23"/>
            <p:cNvSpPr txBox="1">
              <a:spLocks noChangeArrowheads="1"/>
            </p:cNvSpPr>
            <p:nvPr/>
          </p:nvSpPr>
          <p:spPr bwMode="auto">
            <a:xfrm>
              <a:off x="3017" y="256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lang="en-US" altLang="zh-CN" sz="1800"/>
                <a:t>N</a:t>
              </a:r>
            </a:p>
          </p:txBody>
        </p:sp>
      </p:grpSp>
      <p:grpSp>
        <p:nvGrpSpPr>
          <p:cNvPr id="3" name="Group 35"/>
          <p:cNvGrpSpPr>
            <a:grpSpLocks/>
          </p:cNvGrpSpPr>
          <p:nvPr/>
        </p:nvGrpSpPr>
        <p:grpSpPr bwMode="auto">
          <a:xfrm>
            <a:off x="1619250" y="3284538"/>
            <a:ext cx="1944688" cy="1439862"/>
            <a:chOff x="2426" y="1752"/>
            <a:chExt cx="1225" cy="907"/>
          </a:xfrm>
        </p:grpSpPr>
        <p:sp>
          <p:nvSpPr>
            <p:cNvPr id="37897" name="Line 14"/>
            <p:cNvSpPr>
              <a:spLocks noChangeShapeType="1"/>
            </p:cNvSpPr>
            <p:nvPr/>
          </p:nvSpPr>
          <p:spPr bwMode="auto">
            <a:xfrm flipH="1">
              <a:off x="2699" y="1752"/>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98" name="Line 15"/>
            <p:cNvSpPr>
              <a:spLocks noChangeShapeType="1"/>
            </p:cNvSpPr>
            <p:nvPr/>
          </p:nvSpPr>
          <p:spPr bwMode="auto">
            <a:xfrm>
              <a:off x="2426" y="1752"/>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99" name="Line 16"/>
            <p:cNvSpPr>
              <a:spLocks noChangeShapeType="1"/>
            </p:cNvSpPr>
            <p:nvPr/>
          </p:nvSpPr>
          <p:spPr bwMode="auto">
            <a:xfrm>
              <a:off x="2699" y="2069"/>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0" name="Line 17"/>
            <p:cNvSpPr>
              <a:spLocks noChangeShapeType="1"/>
            </p:cNvSpPr>
            <p:nvPr/>
          </p:nvSpPr>
          <p:spPr bwMode="auto">
            <a:xfrm flipH="1">
              <a:off x="2880" y="2205"/>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1" name="Line 18"/>
            <p:cNvSpPr>
              <a:spLocks noChangeShapeType="1"/>
            </p:cNvSpPr>
            <p:nvPr/>
          </p:nvSpPr>
          <p:spPr bwMode="auto">
            <a:xfrm flipH="1">
              <a:off x="2699" y="2251"/>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19"/>
            <p:cNvSpPr>
              <a:spLocks noChangeShapeType="1"/>
            </p:cNvSpPr>
            <p:nvPr/>
          </p:nvSpPr>
          <p:spPr bwMode="auto">
            <a:xfrm flipH="1">
              <a:off x="2744" y="2251"/>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20"/>
            <p:cNvSpPr>
              <a:spLocks noChangeShapeType="1"/>
            </p:cNvSpPr>
            <p:nvPr/>
          </p:nvSpPr>
          <p:spPr bwMode="auto">
            <a:xfrm>
              <a:off x="3152" y="2251"/>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21"/>
            <p:cNvSpPr>
              <a:spLocks noChangeShapeType="1"/>
            </p:cNvSpPr>
            <p:nvPr/>
          </p:nvSpPr>
          <p:spPr bwMode="auto">
            <a:xfrm>
              <a:off x="3152" y="2296"/>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22"/>
            <p:cNvSpPr>
              <a:spLocks noChangeShapeType="1"/>
            </p:cNvSpPr>
            <p:nvPr/>
          </p:nvSpPr>
          <p:spPr bwMode="auto">
            <a:xfrm flipH="1">
              <a:off x="3152" y="2478"/>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24"/>
            <p:cNvSpPr>
              <a:spLocks noChangeShapeType="1"/>
            </p:cNvSpPr>
            <p:nvPr/>
          </p:nvSpPr>
          <p:spPr bwMode="auto">
            <a:xfrm flipH="1">
              <a:off x="2835" y="2659"/>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25"/>
            <p:cNvSpPr>
              <a:spLocks noChangeShapeType="1"/>
            </p:cNvSpPr>
            <p:nvPr/>
          </p:nvSpPr>
          <p:spPr bwMode="auto">
            <a:xfrm flipH="1">
              <a:off x="2835" y="2614"/>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8" name="Line 26"/>
            <p:cNvSpPr>
              <a:spLocks noChangeShapeType="1"/>
            </p:cNvSpPr>
            <p:nvPr/>
          </p:nvSpPr>
          <p:spPr bwMode="auto">
            <a:xfrm>
              <a:off x="2699" y="2523"/>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9" name="Line 27"/>
            <p:cNvSpPr>
              <a:spLocks noChangeShapeType="1"/>
            </p:cNvSpPr>
            <p:nvPr/>
          </p:nvSpPr>
          <p:spPr bwMode="auto">
            <a:xfrm flipH="1">
              <a:off x="3334" y="2387"/>
              <a:ext cx="18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0" name="Line 28"/>
            <p:cNvSpPr>
              <a:spLocks noChangeShapeType="1"/>
            </p:cNvSpPr>
            <p:nvPr/>
          </p:nvSpPr>
          <p:spPr bwMode="auto">
            <a:xfrm flipH="1">
              <a:off x="3152" y="2024"/>
              <a:ext cx="136"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1" name="Line 29"/>
            <p:cNvSpPr>
              <a:spLocks noChangeShapeType="1"/>
            </p:cNvSpPr>
            <p:nvPr/>
          </p:nvSpPr>
          <p:spPr bwMode="auto">
            <a:xfrm flipH="1">
              <a:off x="3651" y="2115"/>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2" name="Line 31"/>
            <p:cNvSpPr>
              <a:spLocks noChangeShapeType="1"/>
            </p:cNvSpPr>
            <p:nvPr/>
          </p:nvSpPr>
          <p:spPr bwMode="auto">
            <a:xfrm>
              <a:off x="3424" y="2024"/>
              <a:ext cx="18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3" name="Line 32"/>
            <p:cNvSpPr>
              <a:spLocks noChangeShapeType="1"/>
            </p:cNvSpPr>
            <p:nvPr/>
          </p:nvSpPr>
          <p:spPr bwMode="auto">
            <a:xfrm>
              <a:off x="3424" y="1979"/>
              <a:ext cx="182"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6945" name="Text Box 33"/>
          <p:cNvSpPr txBox="1">
            <a:spLocks noChangeArrowheads="1"/>
          </p:cNvSpPr>
          <p:nvPr/>
        </p:nvSpPr>
        <p:spPr bwMode="auto">
          <a:xfrm>
            <a:off x="611188" y="1844675"/>
            <a:ext cx="3384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lang="en-US" altLang="zh-CN"/>
              <a:t>H H N N N N N</a:t>
            </a:r>
          </a:p>
        </p:txBody>
      </p:sp>
      <p:grpSp>
        <p:nvGrpSpPr>
          <p:cNvPr id="4" name="Group 38"/>
          <p:cNvGrpSpPr>
            <a:grpSpLocks/>
          </p:cNvGrpSpPr>
          <p:nvPr/>
        </p:nvGrpSpPr>
        <p:grpSpPr bwMode="auto">
          <a:xfrm>
            <a:off x="3995738" y="260350"/>
            <a:ext cx="4922837" cy="5695950"/>
            <a:chOff x="2517" y="164"/>
            <a:chExt cx="3101" cy="3588"/>
          </a:xfrm>
        </p:grpSpPr>
        <p:pic>
          <p:nvPicPr>
            <p:cNvPr id="37895" name="Picture 36"/>
            <p:cNvPicPr>
              <a:picLocks noChangeAspect="1" noChangeArrowheads="1"/>
            </p:cNvPicPr>
            <p:nvPr/>
          </p:nvPicPr>
          <p:blipFill>
            <a:blip r:embed="rId3">
              <a:clrChange>
                <a:clrFrom>
                  <a:srgbClr val="FEFEFE"/>
                </a:clrFrom>
                <a:clrTo>
                  <a:srgbClr val="FEFEFE">
                    <a:alpha val="0"/>
                  </a:srgbClr>
                </a:clrTo>
              </a:clrChange>
              <a:lum bright="-60000" contrast="100000"/>
              <a:extLst>
                <a:ext uri="{28A0092B-C50C-407E-A947-70E740481C1C}">
                  <a14:useLocalDpi xmlns:a14="http://schemas.microsoft.com/office/drawing/2010/main" val="0"/>
                </a:ext>
              </a:extLst>
            </a:blip>
            <a:srcRect/>
            <a:stretch>
              <a:fillRect/>
            </a:stretch>
          </p:blipFill>
          <p:spPr bwMode="auto">
            <a:xfrm>
              <a:off x="2517" y="164"/>
              <a:ext cx="3101" cy="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 Box 37"/>
            <p:cNvSpPr txBox="1">
              <a:spLocks noChangeArrowheads="1"/>
            </p:cNvSpPr>
            <p:nvPr/>
          </p:nvSpPr>
          <p:spPr bwMode="auto">
            <a:xfrm>
              <a:off x="3243" y="3521"/>
              <a:ext cx="176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lang="zh-CN" altLang="en-US" sz="1800"/>
                <a:t>分子结构</a:t>
              </a: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166945"/>
                                        </p:tgtEl>
                                        <p:attrNameLst>
                                          <p:attrName>style.visibility</p:attrName>
                                        </p:attrNameLst>
                                      </p:cBhvr>
                                      <p:to>
                                        <p:strVal val="visible"/>
                                      </p:to>
                                    </p:set>
                                    <p:animEffect transition="in" filter="fade">
                                      <p:cBhvr>
                                        <p:cTn id="7" dur="770" decel="100000"/>
                                        <p:tgtEl>
                                          <p:spTgt spid="166945"/>
                                        </p:tgtEl>
                                      </p:cBhvr>
                                    </p:animEffect>
                                    <p:animScale>
                                      <p:cBhvr>
                                        <p:cTn id="8" dur="770" decel="100000"/>
                                        <p:tgtEl>
                                          <p:spTgt spid="166945"/>
                                        </p:tgtEl>
                                      </p:cBhvr>
                                      <p:from x="10000" y="10000"/>
                                      <p:to x="200000" y="450000"/>
                                    </p:animScale>
                                    <p:animScale>
                                      <p:cBhvr>
                                        <p:cTn id="9" dur="1230" accel="100000" fill="hold">
                                          <p:stCondLst>
                                            <p:cond delay="770"/>
                                          </p:stCondLst>
                                        </p:cTn>
                                        <p:tgtEl>
                                          <p:spTgt spid="166945"/>
                                        </p:tgtEl>
                                      </p:cBhvr>
                                      <p:from x="200000" y="450000"/>
                                      <p:to x="100000" y="100000"/>
                                    </p:animScale>
                                    <p:set>
                                      <p:cBhvr>
                                        <p:cTn id="10" dur="770" fill="hold"/>
                                        <p:tgtEl>
                                          <p:spTgt spid="166945"/>
                                        </p:tgtEl>
                                        <p:attrNameLst>
                                          <p:attrName>ppt_x</p:attrName>
                                        </p:attrNameLst>
                                      </p:cBhvr>
                                      <p:to>
                                        <p:strVal val="(0.5)"/>
                                      </p:to>
                                    </p:set>
                                    <p:anim from="(0.5)" to="(#ppt_x)" calcmode="lin" valueType="num">
                                      <p:cBhvr>
                                        <p:cTn id="11" dur="1230" accel="100000" fill="hold">
                                          <p:stCondLst>
                                            <p:cond delay="770"/>
                                          </p:stCondLst>
                                        </p:cTn>
                                        <p:tgtEl>
                                          <p:spTgt spid="166945"/>
                                        </p:tgtEl>
                                        <p:attrNameLst>
                                          <p:attrName>ppt_x</p:attrName>
                                        </p:attrNameLst>
                                      </p:cBhvr>
                                    </p:anim>
                                    <p:set>
                                      <p:cBhvr>
                                        <p:cTn id="12" dur="770" fill="hold"/>
                                        <p:tgtEl>
                                          <p:spTgt spid="166945"/>
                                        </p:tgtEl>
                                        <p:attrNameLst>
                                          <p:attrName>ppt_y</p:attrName>
                                        </p:attrNameLst>
                                      </p:cBhvr>
                                      <p:to>
                                        <p:strVal val="(#ppt_y+0.4)"/>
                                      </p:to>
                                    </p:set>
                                    <p:anim from="(#ppt_y+0.4)" to="(#ppt_y)" calcmode="lin" valueType="num">
                                      <p:cBhvr>
                                        <p:cTn id="13" dur="1230" accel="100000" fill="hold">
                                          <p:stCondLst>
                                            <p:cond delay="770"/>
                                          </p:stCondLst>
                                        </p:cTn>
                                        <p:tgtEl>
                                          <p:spTgt spid="166945"/>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amond(in)">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smtClean="0"/>
              <a:t>什么是结构</a:t>
            </a:r>
          </a:p>
        </p:txBody>
      </p:sp>
      <p:sp>
        <p:nvSpPr>
          <p:cNvPr id="165891" name="Rectangle 3"/>
          <p:cNvSpPr>
            <a:spLocks noGrp="1" noChangeArrowheads="1"/>
          </p:cNvSpPr>
          <p:nvPr>
            <p:ph type="body" idx="1"/>
          </p:nvPr>
        </p:nvSpPr>
        <p:spPr/>
        <p:txBody>
          <a:bodyPr/>
          <a:lstStyle/>
          <a:p>
            <a:pPr eaLnBrk="1" hangingPunct="1"/>
            <a:r>
              <a:rPr lang="en-US" altLang="zh-CN" smtClean="0"/>
              <a:t>AGCT GACT GCAT AGCT ACGT TAGC</a:t>
            </a:r>
          </a:p>
          <a:p>
            <a:pPr eaLnBrk="1" hangingPunct="1"/>
            <a:r>
              <a:rPr lang="en-US" altLang="zh-CN" b="1" smtClean="0"/>
              <a:t>DNA</a:t>
            </a:r>
            <a:r>
              <a:rPr lang="zh-CN" altLang="en-US" b="1" smtClean="0"/>
              <a:t>的结构</a:t>
            </a:r>
            <a:r>
              <a:rPr lang="zh-CN" altLang="en-US" smtClean="0"/>
              <a:t>：</a:t>
            </a:r>
            <a:r>
              <a:rPr lang="en-US" altLang="zh-CN" smtClean="0"/>
              <a:t>DNA</a:t>
            </a:r>
            <a:r>
              <a:rPr lang="zh-CN" altLang="en-US" smtClean="0"/>
              <a:t>双螺旋模型</a:t>
            </a:r>
          </a:p>
        </p:txBody>
      </p:sp>
      <p:pic>
        <p:nvPicPr>
          <p:cNvPr id="165893" name="Picture 5" descr="D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708275"/>
            <a:ext cx="19335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5891">
                                            <p:txEl>
                                              <p:pRg st="1" end="1"/>
                                            </p:txEl>
                                          </p:spTgt>
                                        </p:tgtEl>
                                        <p:attrNameLst>
                                          <p:attrName>style.visibility</p:attrName>
                                        </p:attrNameLst>
                                      </p:cBhvr>
                                      <p:to>
                                        <p:strVal val="visible"/>
                                      </p:to>
                                    </p:set>
                                    <p:anim calcmode="lin" valueType="num">
                                      <p:cBhvr additive="base">
                                        <p:cTn id="7" dur="500" fill="hold"/>
                                        <p:tgtEl>
                                          <p:spTgt spid="1658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5891">
                                            <p:txEl>
                                              <p:pRg st="1" end="1"/>
                                            </p:txEl>
                                          </p:spTgt>
                                        </p:tgtEl>
                                        <p:attrNameLst>
                                          <p:attrName>ppt_y</p:attrName>
                                        </p:attrNameLst>
                                      </p:cBhvr>
                                      <p:tavLst>
                                        <p:tav tm="0">
                                          <p:val>
                                            <p:strVal val="1+#ppt_h/2"/>
                                          </p:val>
                                        </p:tav>
                                        <p:tav tm="100000">
                                          <p:val>
                                            <p:strVal val="#ppt_y"/>
                                          </p:val>
                                        </p:tav>
                                      </p:tavLst>
                                    </p:anim>
                                  </p:childTnLst>
                                </p:cTn>
                              </p:par>
                              <p:par>
                                <p:cTn id="9" presetID="4" presetClass="entr" presetSubtype="16" fill="hold" nodeType="withEffect">
                                  <p:stCondLst>
                                    <p:cond delay="0"/>
                                  </p:stCondLst>
                                  <p:childTnLst>
                                    <p:set>
                                      <p:cBhvr>
                                        <p:cTn id="10" dur="1" fill="hold">
                                          <p:stCondLst>
                                            <p:cond delay="0"/>
                                          </p:stCondLst>
                                        </p:cTn>
                                        <p:tgtEl>
                                          <p:spTgt spid="165893"/>
                                        </p:tgtEl>
                                        <p:attrNameLst>
                                          <p:attrName>style.visibility</p:attrName>
                                        </p:attrNameLst>
                                      </p:cBhvr>
                                      <p:to>
                                        <p:strVal val="visible"/>
                                      </p:to>
                                    </p:set>
                                    <p:animEffect transition="in" filter="box(in)">
                                      <p:cBhvr>
                                        <p:cTn id="11" dur="500"/>
                                        <p:tgtEl>
                                          <p:spTgt spid="165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7"/>
          <p:cNvGrpSpPr>
            <a:grpSpLocks/>
          </p:cNvGrpSpPr>
          <p:nvPr/>
        </p:nvGrpSpPr>
        <p:grpSpPr bwMode="auto">
          <a:xfrm>
            <a:off x="5364163" y="692150"/>
            <a:ext cx="2520950" cy="457200"/>
            <a:chOff x="3379" y="436"/>
            <a:chExt cx="1588" cy="288"/>
          </a:xfrm>
        </p:grpSpPr>
        <p:sp>
          <p:nvSpPr>
            <p:cNvPr id="39982" name="Text Box 3"/>
            <p:cNvSpPr txBox="1">
              <a:spLocks noChangeArrowheads="1"/>
            </p:cNvSpPr>
            <p:nvPr/>
          </p:nvSpPr>
          <p:spPr bwMode="auto">
            <a:xfrm>
              <a:off x="3424" y="436"/>
              <a:ext cx="15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3333FF"/>
                  </a:solidFill>
                </a:rPr>
                <a:t>数据</a:t>
              </a:r>
            </a:p>
          </p:txBody>
        </p:sp>
        <p:sp>
          <p:nvSpPr>
            <p:cNvPr id="39983" name="Line 4"/>
            <p:cNvSpPr>
              <a:spLocks noChangeShapeType="1"/>
            </p:cNvSpPr>
            <p:nvPr/>
          </p:nvSpPr>
          <p:spPr bwMode="auto">
            <a:xfrm flipH="1">
              <a:off x="3379" y="618"/>
              <a:ext cx="408" cy="0"/>
            </a:xfrm>
            <a:prstGeom prst="line">
              <a:avLst/>
            </a:prstGeom>
            <a:noFill/>
            <a:ln w="57150">
              <a:solidFill>
                <a:srgbClr val="3333FF"/>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2"/>
          <p:cNvGrpSpPr>
            <a:grpSpLocks/>
          </p:cNvGrpSpPr>
          <p:nvPr/>
        </p:nvGrpSpPr>
        <p:grpSpPr bwMode="auto">
          <a:xfrm>
            <a:off x="5580063" y="1268413"/>
            <a:ext cx="2089150" cy="1585912"/>
            <a:chOff x="3515" y="799"/>
            <a:chExt cx="1316" cy="999"/>
          </a:xfrm>
        </p:grpSpPr>
        <p:sp>
          <p:nvSpPr>
            <p:cNvPr id="39980" name="Text Box 8"/>
            <p:cNvSpPr txBox="1">
              <a:spLocks noChangeArrowheads="1"/>
            </p:cNvSpPr>
            <p:nvPr/>
          </p:nvSpPr>
          <p:spPr bwMode="auto">
            <a:xfrm>
              <a:off x="3515" y="799"/>
              <a:ext cx="1316"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lang="en-US" altLang="zh-CN" sz="2400" b="1">
                  <a:solidFill>
                    <a:srgbClr val="3333FF"/>
                  </a:solidFill>
                </a:rPr>
                <a:t>+</a:t>
              </a:r>
            </a:p>
            <a:p>
              <a:pPr algn="ctr" eaLnBrk="1" hangingPunct="1">
                <a:spcBef>
                  <a:spcPct val="50000"/>
                </a:spcBef>
              </a:pPr>
              <a:r>
                <a:rPr lang="zh-CN" altLang="en-US" sz="2400" b="1">
                  <a:solidFill>
                    <a:srgbClr val="3333FF"/>
                  </a:solidFill>
                </a:rPr>
                <a:t>结构</a:t>
              </a:r>
            </a:p>
          </p:txBody>
        </p:sp>
        <p:sp>
          <p:nvSpPr>
            <p:cNvPr id="39981" name="Line 11"/>
            <p:cNvSpPr>
              <a:spLocks noChangeShapeType="1"/>
            </p:cNvSpPr>
            <p:nvPr/>
          </p:nvSpPr>
          <p:spPr bwMode="auto">
            <a:xfrm flipH="1">
              <a:off x="4195" y="1434"/>
              <a:ext cx="0" cy="364"/>
            </a:xfrm>
            <a:prstGeom prst="line">
              <a:avLst/>
            </a:prstGeom>
            <a:noFill/>
            <a:ln w="57150">
              <a:solidFill>
                <a:srgbClr val="3333FF"/>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9940" name="Object 103"/>
          <p:cNvGraphicFramePr>
            <a:graphicFrameLocks noChangeAspect="1"/>
          </p:cNvGraphicFramePr>
          <p:nvPr/>
        </p:nvGraphicFramePr>
        <p:xfrm>
          <a:off x="358775" y="261938"/>
          <a:ext cx="4997450" cy="3095625"/>
        </p:xfrm>
        <a:graphic>
          <a:graphicData uri="http://schemas.openxmlformats.org/presentationml/2006/ole">
            <mc:AlternateContent xmlns:mc="http://schemas.openxmlformats.org/markup-compatibility/2006">
              <mc:Choice xmlns:v="urn:schemas-microsoft-com:vml" Requires="v">
                <p:oleObj spid="_x0000_s40023" name="Document" r:id="rId4" imgW="2399449" imgH="1486027" progId="Word.Document.8">
                  <p:embed/>
                </p:oleObj>
              </mc:Choice>
              <mc:Fallback>
                <p:oleObj name="Document" r:id="rId4" imgW="2399449" imgH="1486027" progId="Word.Document.8">
                  <p:embed/>
                  <p:pic>
                    <p:nvPicPr>
                      <p:cNvPr id="0" name="Object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75" y="261938"/>
                        <a:ext cx="4997450" cy="309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表格 11"/>
          <p:cNvGraphicFramePr>
            <a:graphicFrameLocks noGrp="1"/>
          </p:cNvGraphicFramePr>
          <p:nvPr/>
        </p:nvGraphicFramePr>
        <p:xfrm>
          <a:off x="6429375" y="2527300"/>
          <a:ext cx="2351088" cy="3544893"/>
        </p:xfrm>
        <a:graphic>
          <a:graphicData uri="http://schemas.openxmlformats.org/drawingml/2006/table">
            <a:tbl>
              <a:tblPr/>
              <a:tblGrid>
                <a:gridCol w="1332283"/>
                <a:gridCol w="1018805"/>
              </a:tblGrid>
              <a:tr h="322263">
                <a:tc>
                  <a:txBody>
                    <a:bodyPr/>
                    <a:lstStyle/>
                    <a:p>
                      <a:pPr algn="ctr" fontAlgn="b"/>
                      <a:r>
                        <a:rPr lang="zh-CN" altLang="en-US" sz="2000" b="1" i="0" u="none" strike="noStrike" dirty="0">
                          <a:latin typeface="宋体"/>
                        </a:rPr>
                        <a:t>学号</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2000" b="1" i="0" u="none" strike="noStrike">
                          <a:latin typeface="宋体"/>
                        </a:rPr>
                        <a:t>姓名</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dirty="0">
                          <a:latin typeface="宋体"/>
                        </a:rPr>
                        <a:t>53080101</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a:latin typeface="宋体"/>
                        </a:rPr>
                        <a:t>韩冬</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dirty="0">
                          <a:latin typeface="宋体"/>
                        </a:rPr>
                        <a:t>53080102</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dirty="0">
                          <a:latin typeface="宋体"/>
                        </a:rPr>
                        <a:t>冯明</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53080103</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dirty="0">
                          <a:latin typeface="宋体"/>
                        </a:rPr>
                        <a:t>刘禹伯</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53080104</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dirty="0">
                          <a:latin typeface="宋体"/>
                        </a:rPr>
                        <a:t>孙晓东</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53080105</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dirty="0">
                          <a:latin typeface="宋体"/>
                        </a:rPr>
                        <a:t>杨帆</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53080106</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a:latin typeface="宋体"/>
                        </a:rPr>
                        <a:t>迟克逊</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53080107</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a:latin typeface="宋体"/>
                        </a:rPr>
                        <a:t>陆静雅</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53080108</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a:latin typeface="宋体"/>
                        </a:rPr>
                        <a:t>薛杨</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53080109</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a:latin typeface="宋体"/>
                        </a:rPr>
                        <a:t>张原沫</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53080110</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2000" b="1" i="0" u="none" strike="noStrike" dirty="0">
                          <a:latin typeface="宋体"/>
                        </a:rPr>
                        <a:t>张雷</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3122" name="Picture 50" descr="D:\Users\george\Desktop\图片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71750"/>
            <a:ext cx="6327775"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3122"/>
                                        </p:tgtEl>
                                        <p:attrNameLst>
                                          <p:attrName>style.visibility</p:attrName>
                                        </p:attrNameLst>
                                      </p:cBhvr>
                                      <p:to>
                                        <p:strVal val="visible"/>
                                      </p:to>
                                    </p:set>
                                    <p:anim calcmode="lin" valueType="num">
                                      <p:cBhvr additive="base">
                                        <p:cTn id="15" dur="500" fill="hold"/>
                                        <p:tgtEl>
                                          <p:spTgt spid="3122"/>
                                        </p:tgtEl>
                                        <p:attrNameLst>
                                          <p:attrName>ppt_x</p:attrName>
                                        </p:attrNameLst>
                                      </p:cBhvr>
                                      <p:tavLst>
                                        <p:tav tm="0">
                                          <p:val>
                                            <p:strVal val="#ppt_x"/>
                                          </p:val>
                                        </p:tav>
                                        <p:tav tm="100000">
                                          <p:val>
                                            <p:strVal val="#ppt_x"/>
                                          </p:val>
                                        </p:tav>
                                      </p:tavLst>
                                    </p:anim>
                                    <p:anim calcmode="lin" valueType="num">
                                      <p:cBhvr additive="base">
                                        <p:cTn id="16" dur="500" fill="hold"/>
                                        <p:tgtEl>
                                          <p:spTgt spid="3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a:off x="6985000" y="2205038"/>
            <a:ext cx="2159000" cy="576262"/>
            <a:chOff x="4400" y="1389"/>
            <a:chExt cx="1360" cy="363"/>
          </a:xfrm>
        </p:grpSpPr>
        <p:sp>
          <p:nvSpPr>
            <p:cNvPr id="40986" name="AutoShape 27"/>
            <p:cNvSpPr>
              <a:spLocks noChangeArrowheads="1"/>
            </p:cNvSpPr>
            <p:nvPr/>
          </p:nvSpPr>
          <p:spPr bwMode="auto">
            <a:xfrm>
              <a:off x="4400" y="1389"/>
              <a:ext cx="1360" cy="363"/>
            </a:xfrm>
            <a:prstGeom prst="wedgeRoundRectCallout">
              <a:avLst>
                <a:gd name="adj1" fmla="val -129634"/>
                <a:gd name="adj2" fmla="val 7852"/>
                <a:gd name="adj3" fmla="val 16667"/>
              </a:avLst>
            </a:prstGeom>
            <a:solidFill>
              <a:schemeClr val="accent1"/>
            </a:solidFill>
            <a:ln w="9525">
              <a:solidFill>
                <a:schemeClr val="tx1"/>
              </a:solidFill>
              <a:miter lim="800000"/>
              <a:headEnd/>
              <a:tailEnd/>
            </a:ln>
          </p:spPr>
          <p:txBody>
            <a:bodyPr/>
            <a:lstStyle/>
            <a:p>
              <a:pPr algn="ctr"/>
              <a:r>
                <a:rPr lang="zh-CN" altLang="en-US" sz="1800"/>
                <a:t>线性结构</a:t>
              </a:r>
            </a:p>
          </p:txBody>
        </p:sp>
        <p:sp>
          <p:nvSpPr>
            <p:cNvPr id="40987" name="AutoShape 28"/>
            <p:cNvSpPr>
              <a:spLocks noChangeArrowheads="1"/>
            </p:cNvSpPr>
            <p:nvPr/>
          </p:nvSpPr>
          <p:spPr bwMode="auto">
            <a:xfrm>
              <a:off x="4400" y="1389"/>
              <a:ext cx="1360" cy="363"/>
            </a:xfrm>
            <a:prstGeom prst="wedgeRoundRectCallout">
              <a:avLst>
                <a:gd name="adj1" fmla="val -16690"/>
                <a:gd name="adj2" fmla="val 506750"/>
                <a:gd name="adj3" fmla="val 16667"/>
              </a:avLst>
            </a:prstGeom>
            <a:solidFill>
              <a:schemeClr val="accent1"/>
            </a:solidFill>
            <a:ln w="9525">
              <a:solidFill>
                <a:schemeClr val="tx1"/>
              </a:solidFill>
              <a:miter lim="800000"/>
              <a:headEnd/>
              <a:tailEnd/>
            </a:ln>
          </p:spPr>
          <p:txBody>
            <a:bodyPr/>
            <a:lstStyle/>
            <a:p>
              <a:pPr algn="ctr"/>
              <a:r>
                <a:rPr lang="zh-CN" altLang="en-US" sz="1800"/>
                <a:t>非线性结构</a:t>
              </a:r>
            </a:p>
          </p:txBody>
        </p:sp>
      </p:grpSp>
      <p:sp>
        <p:nvSpPr>
          <p:cNvPr id="40963" name="Rectangle 2"/>
          <p:cNvSpPr>
            <a:spLocks noGrp="1" noChangeArrowheads="1"/>
          </p:cNvSpPr>
          <p:nvPr>
            <p:ph type="title"/>
          </p:nvPr>
        </p:nvSpPr>
        <p:spPr/>
        <p:txBody>
          <a:bodyPr/>
          <a:lstStyle/>
          <a:p>
            <a:pPr eaLnBrk="1" hangingPunct="1"/>
            <a:r>
              <a:rPr lang="zh-CN" altLang="en-US" smtClean="0"/>
              <a:t>数据的</a:t>
            </a:r>
            <a:r>
              <a:rPr lang="zh-CN" altLang="en-US" b="1" smtClean="0">
                <a:solidFill>
                  <a:srgbClr val="FF0000"/>
                </a:solidFill>
              </a:rPr>
              <a:t>逻辑结构</a:t>
            </a:r>
          </a:p>
        </p:txBody>
      </p:sp>
      <p:grpSp>
        <p:nvGrpSpPr>
          <p:cNvPr id="3" name="Group 9"/>
          <p:cNvGrpSpPr>
            <a:grpSpLocks/>
          </p:cNvGrpSpPr>
          <p:nvPr/>
        </p:nvGrpSpPr>
        <p:grpSpPr bwMode="auto">
          <a:xfrm>
            <a:off x="1116013" y="1557338"/>
            <a:ext cx="6480175" cy="431800"/>
            <a:chOff x="657" y="1525"/>
            <a:chExt cx="4082" cy="272"/>
          </a:xfrm>
        </p:grpSpPr>
        <p:sp>
          <p:nvSpPr>
            <p:cNvPr id="40981" name="Rectangle 4"/>
            <p:cNvSpPr>
              <a:spLocks noChangeArrowheads="1"/>
            </p:cNvSpPr>
            <p:nvPr/>
          </p:nvSpPr>
          <p:spPr bwMode="auto">
            <a:xfrm>
              <a:off x="657"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01</a:t>
              </a:r>
              <a:r>
                <a:rPr lang="zh-CN" altLang="en-US" sz="1800">
                  <a:latin typeface="Verdana" pitchFamily="34" charset="0"/>
                </a:rPr>
                <a:t>韩冬</a:t>
              </a:r>
            </a:p>
          </p:txBody>
        </p:sp>
        <p:sp>
          <p:nvSpPr>
            <p:cNvPr id="40982" name="Rectangle 5"/>
            <p:cNvSpPr>
              <a:spLocks noChangeArrowheads="1"/>
            </p:cNvSpPr>
            <p:nvPr/>
          </p:nvSpPr>
          <p:spPr bwMode="auto">
            <a:xfrm>
              <a:off x="1474"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02</a:t>
              </a:r>
              <a:r>
                <a:rPr lang="zh-CN" altLang="en-US" sz="1800">
                  <a:latin typeface="Verdana" pitchFamily="34" charset="0"/>
                </a:rPr>
                <a:t>冯明</a:t>
              </a:r>
            </a:p>
          </p:txBody>
        </p:sp>
        <p:sp>
          <p:nvSpPr>
            <p:cNvPr id="40983" name="Rectangle 6"/>
            <p:cNvSpPr>
              <a:spLocks noChangeArrowheads="1"/>
            </p:cNvSpPr>
            <p:nvPr/>
          </p:nvSpPr>
          <p:spPr bwMode="auto">
            <a:xfrm>
              <a:off x="2290"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03</a:t>
              </a:r>
              <a:r>
                <a:rPr lang="zh-CN" altLang="en-US" sz="1800">
                  <a:latin typeface="Verdana" pitchFamily="34" charset="0"/>
                </a:rPr>
                <a:t>刘禹伯</a:t>
              </a:r>
            </a:p>
          </p:txBody>
        </p:sp>
        <p:sp>
          <p:nvSpPr>
            <p:cNvPr id="40984" name="Rectangle 7"/>
            <p:cNvSpPr>
              <a:spLocks noChangeArrowheads="1"/>
            </p:cNvSpPr>
            <p:nvPr/>
          </p:nvSpPr>
          <p:spPr bwMode="auto">
            <a:xfrm>
              <a:off x="3107"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04</a:t>
              </a:r>
              <a:r>
                <a:rPr lang="zh-CN" altLang="en-US" sz="1800">
                  <a:latin typeface="Verdana" pitchFamily="34" charset="0"/>
                </a:rPr>
                <a:t>孙晓东</a:t>
              </a:r>
            </a:p>
          </p:txBody>
        </p:sp>
        <p:sp>
          <p:nvSpPr>
            <p:cNvPr id="40985" name="Rectangle 8"/>
            <p:cNvSpPr>
              <a:spLocks noChangeArrowheads="1"/>
            </p:cNvSpPr>
            <p:nvPr/>
          </p:nvSpPr>
          <p:spPr bwMode="auto">
            <a:xfrm>
              <a:off x="3923"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05</a:t>
              </a:r>
              <a:r>
                <a:rPr lang="zh-CN" altLang="en-US" sz="1800">
                  <a:latin typeface="Verdana" pitchFamily="34" charset="0"/>
                </a:rPr>
                <a:t>杨帆</a:t>
              </a:r>
            </a:p>
          </p:txBody>
        </p:sp>
      </p:grpSp>
      <p:grpSp>
        <p:nvGrpSpPr>
          <p:cNvPr id="4" name="Group 23"/>
          <p:cNvGrpSpPr>
            <a:grpSpLocks/>
          </p:cNvGrpSpPr>
          <p:nvPr/>
        </p:nvGrpSpPr>
        <p:grpSpPr bwMode="auto">
          <a:xfrm>
            <a:off x="827088" y="2060575"/>
            <a:ext cx="7559675" cy="2305050"/>
            <a:chOff x="703" y="1570"/>
            <a:chExt cx="4762" cy="1452"/>
          </a:xfrm>
        </p:grpSpPr>
        <p:sp>
          <p:nvSpPr>
            <p:cNvPr id="40968" name="Rectangle 10"/>
            <p:cNvSpPr>
              <a:spLocks noChangeArrowheads="1"/>
            </p:cNvSpPr>
            <p:nvPr/>
          </p:nvSpPr>
          <p:spPr bwMode="auto">
            <a:xfrm>
              <a:off x="703" y="2748"/>
              <a:ext cx="726" cy="274"/>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latin typeface="Verdana" pitchFamily="34" charset="0"/>
                </a:rPr>
                <a:t>长春市</a:t>
              </a:r>
            </a:p>
          </p:txBody>
        </p:sp>
        <p:sp>
          <p:nvSpPr>
            <p:cNvPr id="40969" name="Rectangle 11"/>
            <p:cNvSpPr>
              <a:spLocks noChangeArrowheads="1"/>
            </p:cNvSpPr>
            <p:nvPr/>
          </p:nvSpPr>
          <p:spPr bwMode="auto">
            <a:xfrm>
              <a:off x="2245" y="2748"/>
              <a:ext cx="726" cy="274"/>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latin typeface="Verdana" pitchFamily="34" charset="0"/>
                </a:rPr>
                <a:t>四平市</a:t>
              </a:r>
            </a:p>
          </p:txBody>
        </p:sp>
        <p:sp>
          <p:nvSpPr>
            <p:cNvPr id="40970" name="Rectangle 12"/>
            <p:cNvSpPr>
              <a:spLocks noChangeArrowheads="1"/>
            </p:cNvSpPr>
            <p:nvPr/>
          </p:nvSpPr>
          <p:spPr bwMode="auto">
            <a:xfrm>
              <a:off x="1428" y="2203"/>
              <a:ext cx="726" cy="274"/>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latin typeface="Verdana" pitchFamily="34" charset="0"/>
                </a:rPr>
                <a:t>吉林省</a:t>
              </a:r>
            </a:p>
          </p:txBody>
        </p:sp>
        <p:sp>
          <p:nvSpPr>
            <p:cNvPr id="40971" name="Line 13"/>
            <p:cNvSpPr>
              <a:spLocks noChangeShapeType="1"/>
            </p:cNvSpPr>
            <p:nvPr/>
          </p:nvSpPr>
          <p:spPr bwMode="auto">
            <a:xfrm flipH="1">
              <a:off x="1156" y="2476"/>
              <a:ext cx="454" cy="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2" name="Line 14"/>
            <p:cNvSpPr>
              <a:spLocks noChangeShapeType="1"/>
            </p:cNvSpPr>
            <p:nvPr/>
          </p:nvSpPr>
          <p:spPr bwMode="auto">
            <a:xfrm>
              <a:off x="1973" y="2476"/>
              <a:ext cx="499"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3" name="Rectangle 15"/>
            <p:cNvSpPr>
              <a:spLocks noChangeArrowheads="1"/>
            </p:cNvSpPr>
            <p:nvPr/>
          </p:nvSpPr>
          <p:spPr bwMode="auto">
            <a:xfrm>
              <a:off x="3923" y="2203"/>
              <a:ext cx="726" cy="274"/>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latin typeface="Verdana" pitchFamily="34" charset="0"/>
                </a:rPr>
                <a:t>辽宁省</a:t>
              </a:r>
            </a:p>
          </p:txBody>
        </p:sp>
        <p:sp>
          <p:nvSpPr>
            <p:cNvPr id="40974" name="Rectangle 16"/>
            <p:cNvSpPr>
              <a:spLocks noChangeArrowheads="1"/>
            </p:cNvSpPr>
            <p:nvPr/>
          </p:nvSpPr>
          <p:spPr bwMode="auto">
            <a:xfrm>
              <a:off x="3197" y="2748"/>
              <a:ext cx="726" cy="274"/>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latin typeface="Verdana" pitchFamily="34" charset="0"/>
                </a:rPr>
                <a:t>沈阳市</a:t>
              </a:r>
            </a:p>
          </p:txBody>
        </p:sp>
        <p:sp>
          <p:nvSpPr>
            <p:cNvPr id="40975" name="Rectangle 17"/>
            <p:cNvSpPr>
              <a:spLocks noChangeArrowheads="1"/>
            </p:cNvSpPr>
            <p:nvPr/>
          </p:nvSpPr>
          <p:spPr bwMode="auto">
            <a:xfrm>
              <a:off x="4739" y="2748"/>
              <a:ext cx="726" cy="274"/>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latin typeface="Verdana" pitchFamily="34" charset="0"/>
                </a:rPr>
                <a:t>大连市</a:t>
              </a:r>
            </a:p>
          </p:txBody>
        </p:sp>
        <p:sp>
          <p:nvSpPr>
            <p:cNvPr id="40976" name="Line 18"/>
            <p:cNvSpPr>
              <a:spLocks noChangeShapeType="1"/>
            </p:cNvSpPr>
            <p:nvPr/>
          </p:nvSpPr>
          <p:spPr bwMode="auto">
            <a:xfrm flipH="1">
              <a:off x="3650" y="2476"/>
              <a:ext cx="454" cy="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7" name="Line 19"/>
            <p:cNvSpPr>
              <a:spLocks noChangeShapeType="1"/>
            </p:cNvSpPr>
            <p:nvPr/>
          </p:nvSpPr>
          <p:spPr bwMode="auto">
            <a:xfrm>
              <a:off x="4467" y="2476"/>
              <a:ext cx="499"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8" name="Rectangle 20"/>
            <p:cNvSpPr>
              <a:spLocks noChangeArrowheads="1"/>
            </p:cNvSpPr>
            <p:nvPr/>
          </p:nvSpPr>
          <p:spPr bwMode="auto">
            <a:xfrm>
              <a:off x="2699" y="1570"/>
              <a:ext cx="726" cy="274"/>
            </a:xfrm>
            <a:prstGeom prst="rect">
              <a:avLst/>
            </a:prstGeom>
            <a:solidFill>
              <a:schemeClr val="accent1"/>
            </a:solidFill>
            <a:ln w="9525">
              <a:solidFill>
                <a:schemeClr val="tx1"/>
              </a:solidFill>
              <a:miter lim="800000"/>
              <a:headEnd/>
              <a:tailEnd/>
            </a:ln>
          </p:spPr>
          <p:txBody>
            <a:bodyPr wrap="none" anchor="ctr"/>
            <a:lstStyle/>
            <a:p>
              <a:pPr algn="ctr"/>
              <a:r>
                <a:rPr lang="zh-CN" altLang="en-US" sz="1800">
                  <a:latin typeface="Verdana" pitchFamily="34" charset="0"/>
                </a:rPr>
                <a:t>中国</a:t>
              </a:r>
            </a:p>
          </p:txBody>
        </p:sp>
        <p:sp>
          <p:nvSpPr>
            <p:cNvPr id="40979" name="Line 21"/>
            <p:cNvSpPr>
              <a:spLocks noChangeShapeType="1"/>
            </p:cNvSpPr>
            <p:nvPr/>
          </p:nvSpPr>
          <p:spPr bwMode="auto">
            <a:xfrm flipH="1">
              <a:off x="2154" y="1842"/>
              <a:ext cx="726" cy="4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0" name="Line 22"/>
            <p:cNvSpPr>
              <a:spLocks noChangeShapeType="1"/>
            </p:cNvSpPr>
            <p:nvPr/>
          </p:nvSpPr>
          <p:spPr bwMode="auto">
            <a:xfrm>
              <a:off x="3198" y="1842"/>
              <a:ext cx="725" cy="4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76824" name="Picture 2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013" y="4191000"/>
            <a:ext cx="686276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6" name="AutoShape 26"/>
          <p:cNvSpPr>
            <a:spLocks noChangeArrowheads="1"/>
          </p:cNvSpPr>
          <p:nvPr/>
        </p:nvSpPr>
        <p:spPr bwMode="auto">
          <a:xfrm>
            <a:off x="6300788" y="476250"/>
            <a:ext cx="2159000" cy="576263"/>
          </a:xfrm>
          <a:prstGeom prst="wedgeRoundRectCallout">
            <a:avLst>
              <a:gd name="adj1" fmla="val -57278"/>
              <a:gd name="adj2" fmla="val 126861"/>
              <a:gd name="adj3" fmla="val 16667"/>
            </a:avLst>
          </a:prstGeom>
          <a:solidFill>
            <a:schemeClr val="accent1"/>
          </a:solidFill>
          <a:ln w="9525">
            <a:solidFill>
              <a:schemeClr val="tx1"/>
            </a:solidFill>
            <a:miter lim="800000"/>
            <a:headEnd/>
            <a:tailEnd/>
          </a:ln>
        </p:spPr>
        <p:txBody>
          <a:bodyPr/>
          <a:lstStyle/>
          <a:p>
            <a:pPr algn="ctr"/>
            <a:r>
              <a:rPr lang="zh-CN" altLang="en-US" sz="1800"/>
              <a:t>线性结构</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76824"/>
                                        </p:tgtEl>
                                        <p:attrNameLst>
                                          <p:attrName>style.visibility</p:attrName>
                                        </p:attrNameLst>
                                      </p:cBhvr>
                                      <p:to>
                                        <p:strVal val="visible"/>
                                      </p:to>
                                    </p:set>
                                    <p:animEffect transition="in" filter="checkerboard(across)">
                                      <p:cBhvr>
                                        <p:cTn id="19" dur="500"/>
                                        <p:tgtEl>
                                          <p:spTgt spid="768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6826"/>
                                        </p:tgtEl>
                                        <p:attrNameLst>
                                          <p:attrName>style.visibility</p:attrName>
                                        </p:attrNameLst>
                                      </p:cBhvr>
                                      <p:to>
                                        <p:strVal val="visible"/>
                                      </p:to>
                                    </p:set>
                                    <p:anim calcmode="lin" valueType="num">
                                      <p:cBhvr additive="base">
                                        <p:cTn id="24" dur="500" fill="hold"/>
                                        <p:tgtEl>
                                          <p:spTgt spid="76826"/>
                                        </p:tgtEl>
                                        <p:attrNameLst>
                                          <p:attrName>ppt_x</p:attrName>
                                        </p:attrNameLst>
                                      </p:cBhvr>
                                      <p:tavLst>
                                        <p:tav tm="0">
                                          <p:val>
                                            <p:strVal val="#ppt_x"/>
                                          </p:val>
                                        </p:tav>
                                        <p:tav tm="100000">
                                          <p:val>
                                            <p:strVal val="#ppt_x"/>
                                          </p:val>
                                        </p:tav>
                                      </p:tavLst>
                                    </p:anim>
                                    <p:anim calcmode="lin" valueType="num">
                                      <p:cBhvr additive="base">
                                        <p:cTn id="25" dur="500" fill="hold"/>
                                        <p:tgtEl>
                                          <p:spTgt spid="76826"/>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mtClean="0"/>
              <a:t>数据的</a:t>
            </a:r>
            <a:r>
              <a:rPr lang="zh-CN" altLang="en-US" b="1" smtClean="0">
                <a:solidFill>
                  <a:srgbClr val="FF0000"/>
                </a:solidFill>
              </a:rPr>
              <a:t>存储结构</a:t>
            </a:r>
            <a:r>
              <a:rPr lang="en-US" altLang="zh-CN" b="1" smtClean="0">
                <a:solidFill>
                  <a:srgbClr val="FF0000"/>
                </a:solidFill>
              </a:rPr>
              <a:t>/</a:t>
            </a:r>
            <a:r>
              <a:rPr lang="zh-CN" altLang="en-US" b="1" smtClean="0">
                <a:solidFill>
                  <a:srgbClr val="FF0000"/>
                </a:solidFill>
              </a:rPr>
              <a:t>物理结构</a:t>
            </a:r>
          </a:p>
        </p:txBody>
      </p:sp>
      <p:sp>
        <p:nvSpPr>
          <p:cNvPr id="41987" name="Rectangle 3"/>
          <p:cNvSpPr>
            <a:spLocks noGrp="1" noChangeArrowheads="1"/>
          </p:cNvSpPr>
          <p:nvPr>
            <p:ph type="body" idx="1"/>
          </p:nvPr>
        </p:nvSpPr>
        <p:spPr/>
        <p:txBody>
          <a:bodyPr/>
          <a:lstStyle/>
          <a:p>
            <a:pPr eaLnBrk="1" hangingPunct="1"/>
            <a:r>
              <a:rPr lang="zh-CN" altLang="en-US" smtClean="0"/>
              <a:t>数组</a:t>
            </a:r>
          </a:p>
          <a:p>
            <a:pPr eaLnBrk="1" hangingPunct="1"/>
            <a:endParaRPr lang="zh-CN" altLang="en-US" smtClean="0"/>
          </a:p>
          <a:p>
            <a:pPr eaLnBrk="1" hangingPunct="1"/>
            <a:endParaRPr lang="zh-CN" altLang="en-US" smtClean="0"/>
          </a:p>
          <a:p>
            <a:pPr eaLnBrk="1" hangingPunct="1"/>
            <a:r>
              <a:rPr lang="zh-CN" altLang="en-US" smtClean="0"/>
              <a:t>链表</a:t>
            </a:r>
          </a:p>
        </p:txBody>
      </p:sp>
      <p:grpSp>
        <p:nvGrpSpPr>
          <p:cNvPr id="2" name="Group 20"/>
          <p:cNvGrpSpPr>
            <a:grpSpLocks/>
          </p:cNvGrpSpPr>
          <p:nvPr/>
        </p:nvGrpSpPr>
        <p:grpSpPr bwMode="auto">
          <a:xfrm>
            <a:off x="684213" y="4221163"/>
            <a:ext cx="7920037" cy="431800"/>
            <a:chOff x="521" y="3067"/>
            <a:chExt cx="4989" cy="272"/>
          </a:xfrm>
        </p:grpSpPr>
        <p:sp>
          <p:nvSpPr>
            <p:cNvPr id="41995" name="Rectangle 11"/>
            <p:cNvSpPr>
              <a:spLocks noChangeArrowheads="1"/>
            </p:cNvSpPr>
            <p:nvPr/>
          </p:nvSpPr>
          <p:spPr bwMode="auto">
            <a:xfrm>
              <a:off x="521"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01</a:t>
              </a:r>
              <a:r>
                <a:rPr lang="zh-CN" altLang="en-US" sz="1800">
                  <a:latin typeface="Verdana" pitchFamily="34" charset="0"/>
                </a:rPr>
                <a:t>韩冬</a:t>
              </a:r>
            </a:p>
          </p:txBody>
        </p:sp>
        <p:sp>
          <p:nvSpPr>
            <p:cNvPr id="41996" name="Rectangle 12"/>
            <p:cNvSpPr>
              <a:spLocks noChangeArrowheads="1"/>
            </p:cNvSpPr>
            <p:nvPr/>
          </p:nvSpPr>
          <p:spPr bwMode="auto">
            <a:xfrm>
              <a:off x="1565"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02</a:t>
              </a:r>
              <a:r>
                <a:rPr lang="zh-CN" altLang="en-US" sz="1800">
                  <a:latin typeface="Verdana" pitchFamily="34" charset="0"/>
                </a:rPr>
                <a:t>冯明</a:t>
              </a:r>
            </a:p>
          </p:txBody>
        </p:sp>
        <p:sp>
          <p:nvSpPr>
            <p:cNvPr id="41997" name="Rectangle 13"/>
            <p:cNvSpPr>
              <a:spLocks noChangeArrowheads="1"/>
            </p:cNvSpPr>
            <p:nvPr/>
          </p:nvSpPr>
          <p:spPr bwMode="auto">
            <a:xfrm>
              <a:off x="2608"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03</a:t>
              </a:r>
              <a:r>
                <a:rPr lang="zh-CN" altLang="en-US" sz="1800">
                  <a:latin typeface="Verdana" pitchFamily="34" charset="0"/>
                </a:rPr>
                <a:t>刘禹伯</a:t>
              </a:r>
            </a:p>
          </p:txBody>
        </p:sp>
        <p:sp>
          <p:nvSpPr>
            <p:cNvPr id="41998" name="Rectangle 14"/>
            <p:cNvSpPr>
              <a:spLocks noChangeArrowheads="1"/>
            </p:cNvSpPr>
            <p:nvPr/>
          </p:nvSpPr>
          <p:spPr bwMode="auto">
            <a:xfrm>
              <a:off x="3651"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04</a:t>
              </a:r>
              <a:r>
                <a:rPr lang="zh-CN" altLang="en-US" sz="1800">
                  <a:latin typeface="Verdana" pitchFamily="34" charset="0"/>
                </a:rPr>
                <a:t>孙晓东</a:t>
              </a:r>
            </a:p>
          </p:txBody>
        </p:sp>
        <p:sp>
          <p:nvSpPr>
            <p:cNvPr id="41999" name="Rectangle 15"/>
            <p:cNvSpPr>
              <a:spLocks noChangeArrowheads="1"/>
            </p:cNvSpPr>
            <p:nvPr/>
          </p:nvSpPr>
          <p:spPr bwMode="auto">
            <a:xfrm>
              <a:off x="4694"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05</a:t>
              </a:r>
              <a:r>
                <a:rPr lang="zh-CN" altLang="en-US" sz="1800">
                  <a:latin typeface="Verdana" pitchFamily="34" charset="0"/>
                </a:rPr>
                <a:t>杨帆</a:t>
              </a:r>
            </a:p>
          </p:txBody>
        </p:sp>
        <p:sp>
          <p:nvSpPr>
            <p:cNvPr id="42000" name="Line 16"/>
            <p:cNvSpPr>
              <a:spLocks noChangeShapeType="1"/>
            </p:cNvSpPr>
            <p:nvPr/>
          </p:nvSpPr>
          <p:spPr bwMode="auto">
            <a:xfrm>
              <a:off x="1292" y="3203"/>
              <a:ext cx="363"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1" name="Line 17"/>
            <p:cNvSpPr>
              <a:spLocks noChangeShapeType="1"/>
            </p:cNvSpPr>
            <p:nvPr/>
          </p:nvSpPr>
          <p:spPr bwMode="auto">
            <a:xfrm>
              <a:off x="2290" y="3203"/>
              <a:ext cx="363"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2" name="Line 18"/>
            <p:cNvSpPr>
              <a:spLocks noChangeShapeType="1"/>
            </p:cNvSpPr>
            <p:nvPr/>
          </p:nvSpPr>
          <p:spPr bwMode="auto">
            <a:xfrm>
              <a:off x="3379" y="3203"/>
              <a:ext cx="363"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3" name="Line 19"/>
            <p:cNvSpPr>
              <a:spLocks noChangeShapeType="1"/>
            </p:cNvSpPr>
            <p:nvPr/>
          </p:nvSpPr>
          <p:spPr bwMode="auto">
            <a:xfrm>
              <a:off x="4377" y="3203"/>
              <a:ext cx="363"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9"/>
          <p:cNvGrpSpPr>
            <a:grpSpLocks/>
          </p:cNvGrpSpPr>
          <p:nvPr/>
        </p:nvGrpSpPr>
        <p:grpSpPr bwMode="auto">
          <a:xfrm>
            <a:off x="971550" y="2492375"/>
            <a:ext cx="6480175" cy="431800"/>
            <a:chOff x="657" y="1525"/>
            <a:chExt cx="4082" cy="272"/>
          </a:xfrm>
        </p:grpSpPr>
        <p:sp>
          <p:nvSpPr>
            <p:cNvPr id="41990" name="Rectangle 4"/>
            <p:cNvSpPr>
              <a:spLocks noChangeArrowheads="1"/>
            </p:cNvSpPr>
            <p:nvPr/>
          </p:nvSpPr>
          <p:spPr bwMode="auto">
            <a:xfrm>
              <a:off x="657"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01</a:t>
              </a:r>
              <a:r>
                <a:rPr lang="zh-CN" altLang="en-US" sz="1800">
                  <a:latin typeface="Verdana" pitchFamily="34" charset="0"/>
                </a:rPr>
                <a:t>韩冬</a:t>
              </a:r>
            </a:p>
          </p:txBody>
        </p:sp>
        <p:sp>
          <p:nvSpPr>
            <p:cNvPr id="41991" name="Rectangle 5"/>
            <p:cNvSpPr>
              <a:spLocks noChangeArrowheads="1"/>
            </p:cNvSpPr>
            <p:nvPr/>
          </p:nvSpPr>
          <p:spPr bwMode="auto">
            <a:xfrm>
              <a:off x="1474"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02</a:t>
              </a:r>
              <a:r>
                <a:rPr lang="zh-CN" altLang="en-US" sz="1800">
                  <a:latin typeface="Verdana" pitchFamily="34" charset="0"/>
                </a:rPr>
                <a:t>冯明</a:t>
              </a:r>
            </a:p>
          </p:txBody>
        </p:sp>
        <p:sp>
          <p:nvSpPr>
            <p:cNvPr id="41992" name="Rectangle 6"/>
            <p:cNvSpPr>
              <a:spLocks noChangeArrowheads="1"/>
            </p:cNvSpPr>
            <p:nvPr/>
          </p:nvSpPr>
          <p:spPr bwMode="auto">
            <a:xfrm>
              <a:off x="2290"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03</a:t>
              </a:r>
              <a:r>
                <a:rPr lang="zh-CN" altLang="en-US" sz="1800">
                  <a:latin typeface="Verdana" pitchFamily="34" charset="0"/>
                </a:rPr>
                <a:t>刘禹伯</a:t>
              </a:r>
            </a:p>
          </p:txBody>
        </p:sp>
        <p:sp>
          <p:nvSpPr>
            <p:cNvPr id="41993" name="Rectangle 7"/>
            <p:cNvSpPr>
              <a:spLocks noChangeArrowheads="1"/>
            </p:cNvSpPr>
            <p:nvPr/>
          </p:nvSpPr>
          <p:spPr bwMode="auto">
            <a:xfrm>
              <a:off x="3107"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04</a:t>
              </a:r>
              <a:r>
                <a:rPr lang="zh-CN" altLang="en-US" sz="1800">
                  <a:latin typeface="Verdana" pitchFamily="34" charset="0"/>
                </a:rPr>
                <a:t>孙晓东</a:t>
              </a:r>
            </a:p>
          </p:txBody>
        </p:sp>
        <p:sp>
          <p:nvSpPr>
            <p:cNvPr id="41994" name="Rectangle 8"/>
            <p:cNvSpPr>
              <a:spLocks noChangeArrowheads="1"/>
            </p:cNvSpPr>
            <p:nvPr/>
          </p:nvSpPr>
          <p:spPr bwMode="auto">
            <a:xfrm>
              <a:off x="3923"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05</a:t>
              </a:r>
              <a:r>
                <a:rPr lang="zh-CN" altLang="en-US" sz="1800">
                  <a:latin typeface="Verdana" pitchFamily="34" charset="0"/>
                </a:rPr>
                <a:t>杨帆</a:t>
              </a: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smtClean="0"/>
              <a:t>数据上的运算集合</a:t>
            </a:r>
          </a:p>
        </p:txBody>
      </p:sp>
      <p:sp>
        <p:nvSpPr>
          <p:cNvPr id="43011" name="Rectangle 3"/>
          <p:cNvSpPr>
            <a:spLocks noGrp="1" noChangeArrowheads="1"/>
          </p:cNvSpPr>
          <p:nvPr>
            <p:ph type="body" idx="1"/>
          </p:nvPr>
        </p:nvSpPr>
        <p:spPr/>
        <p:txBody>
          <a:bodyPr/>
          <a:lstStyle/>
          <a:p>
            <a:pPr eaLnBrk="1" hangingPunct="1"/>
            <a:r>
              <a:rPr lang="zh-CN" altLang="en-US" smtClean="0"/>
              <a:t>查找</a:t>
            </a:r>
          </a:p>
          <a:p>
            <a:pPr lvl="1" eaLnBrk="1" hangingPunct="1"/>
            <a:r>
              <a:rPr lang="zh-CN" altLang="en-US" smtClean="0"/>
              <a:t>寻找</a:t>
            </a:r>
            <a:r>
              <a:rPr lang="en-US" altLang="zh-CN" smtClean="0"/>
              <a:t>1</a:t>
            </a:r>
            <a:r>
              <a:rPr lang="zh-CN" altLang="en-US" smtClean="0"/>
              <a:t>班学号为</a:t>
            </a:r>
            <a:r>
              <a:rPr lang="en-US" altLang="zh-CN" smtClean="0"/>
              <a:t>20</a:t>
            </a:r>
            <a:r>
              <a:rPr lang="zh-CN" altLang="en-US" smtClean="0"/>
              <a:t>的同学姓名</a:t>
            </a:r>
          </a:p>
          <a:p>
            <a:pPr lvl="1" eaLnBrk="1" hangingPunct="1"/>
            <a:r>
              <a:rPr lang="zh-CN" altLang="en-US" smtClean="0"/>
              <a:t>查找所有</a:t>
            </a:r>
            <a:r>
              <a:rPr lang="en-US" altLang="zh-CN" smtClean="0"/>
              <a:t>1</a:t>
            </a:r>
            <a:r>
              <a:rPr lang="zh-CN" altLang="en-US" smtClean="0"/>
              <a:t>班姓王的同学</a:t>
            </a:r>
          </a:p>
          <a:p>
            <a:pPr eaLnBrk="1" hangingPunct="1"/>
            <a:r>
              <a:rPr lang="zh-CN" altLang="en-US" smtClean="0"/>
              <a:t>排序</a:t>
            </a:r>
          </a:p>
          <a:p>
            <a:pPr lvl="1" eaLnBrk="1" hangingPunct="1"/>
            <a:r>
              <a:rPr lang="zh-CN" altLang="en-US" smtClean="0"/>
              <a:t>将</a:t>
            </a:r>
            <a:r>
              <a:rPr lang="en-US" altLang="zh-CN" smtClean="0"/>
              <a:t>8</a:t>
            </a:r>
            <a:r>
              <a:rPr lang="zh-CN" altLang="en-US" smtClean="0"/>
              <a:t>班同学按照姓名拼音排序</a:t>
            </a:r>
          </a:p>
          <a:p>
            <a:pPr lvl="1" eaLnBrk="1" hangingPunct="1"/>
            <a:r>
              <a:rPr lang="zh-CN" altLang="en-US" smtClean="0"/>
              <a:t>按照专业课总成绩排名</a:t>
            </a:r>
          </a:p>
        </p:txBody>
      </p:sp>
    </p:spTree>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609600" y="609600"/>
            <a:ext cx="8077200" cy="516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Aft>
                <a:spcPct val="30000"/>
              </a:spcAft>
            </a:pPr>
            <a:r>
              <a:rPr lang="zh-CN" altLang="en-US" b="1">
                <a:solidFill>
                  <a:srgbClr val="FF0000"/>
                </a:solidFill>
              </a:rPr>
              <a:t>定义</a:t>
            </a:r>
            <a:r>
              <a:rPr lang="en-US" altLang="zh-CN" b="1">
                <a:solidFill>
                  <a:srgbClr val="FF0000"/>
                </a:solidFill>
              </a:rPr>
              <a:t>1.2</a:t>
            </a:r>
            <a:r>
              <a:rPr lang="en-US" altLang="zh-CN" b="1"/>
              <a:t>  </a:t>
            </a:r>
            <a:r>
              <a:rPr lang="zh-CN" altLang="en-US" b="1" u="sng">
                <a:solidFill>
                  <a:srgbClr val="FF0000"/>
                </a:solidFill>
              </a:rPr>
              <a:t>数据结构</a:t>
            </a:r>
            <a:r>
              <a:rPr lang="zh-CN" altLang="en-US" b="1"/>
              <a:t>是指由若干数据成分按照一定方式构成的</a:t>
            </a:r>
            <a:r>
              <a:rPr lang="zh-CN" altLang="en-US" b="1">
                <a:solidFill>
                  <a:srgbClr val="0000FF"/>
                </a:solidFill>
              </a:rPr>
              <a:t>复合数据</a:t>
            </a:r>
            <a:r>
              <a:rPr lang="zh-CN" altLang="en-US" b="1"/>
              <a:t>以及作用于其上的</a:t>
            </a:r>
            <a:r>
              <a:rPr lang="zh-CN" altLang="en-US" b="1">
                <a:solidFill>
                  <a:srgbClr val="0000FF"/>
                </a:solidFill>
              </a:rPr>
              <a:t>函数或运算</a:t>
            </a:r>
            <a:r>
              <a:rPr lang="zh-CN" altLang="en-US" b="1"/>
              <a:t>。数据成分</a:t>
            </a:r>
            <a:r>
              <a:rPr lang="en-US" altLang="zh-CN" b="1"/>
              <a:t>(</a:t>
            </a:r>
            <a:r>
              <a:rPr lang="zh-CN" altLang="en-US" b="1"/>
              <a:t>元素</a:t>
            </a:r>
            <a:r>
              <a:rPr lang="en-US" altLang="zh-CN" b="1"/>
              <a:t>)</a:t>
            </a:r>
            <a:r>
              <a:rPr lang="zh-CN" altLang="en-US" b="1"/>
              <a:t>及其间的数据约束关系合称为数据结构的</a:t>
            </a:r>
            <a:r>
              <a:rPr lang="zh-CN" altLang="en-US" b="1">
                <a:solidFill>
                  <a:srgbClr val="FF00FF"/>
                </a:solidFill>
              </a:rPr>
              <a:t>逻辑结构</a:t>
            </a:r>
            <a:r>
              <a:rPr lang="zh-CN" altLang="en-US" b="1"/>
              <a:t>。数据结构从数学上可用适当的数学结构以及其上的函数变换统一地定义</a:t>
            </a:r>
            <a:r>
              <a:rPr lang="en-US" altLang="zh-CN" b="1" baseline="30000">
                <a:solidFill>
                  <a:srgbClr val="FF0000"/>
                </a:solidFill>
              </a:rPr>
              <a:t>[3] </a:t>
            </a:r>
            <a:r>
              <a:rPr lang="zh-CN" altLang="en-US" b="1"/>
              <a:t>。</a:t>
            </a:r>
          </a:p>
          <a:p>
            <a:pPr eaLnBrk="1" hangingPunct="1"/>
            <a:r>
              <a:rPr lang="zh-CN" altLang="en-US" b="1"/>
              <a:t>但迄今为止，关于数据结构之定义在计算机科学技术界还未取得完全认同。有些学者认为数据结构应由数据的</a:t>
            </a:r>
            <a:r>
              <a:rPr lang="zh-CN" altLang="en-US" b="1">
                <a:solidFill>
                  <a:srgbClr val="0000FF"/>
                </a:solidFill>
              </a:rPr>
              <a:t>逻辑结构</a:t>
            </a:r>
            <a:r>
              <a:rPr lang="zh-CN" altLang="en-US" b="1"/>
              <a:t>、数据的</a:t>
            </a:r>
            <a:r>
              <a:rPr lang="zh-CN" altLang="en-US" b="1">
                <a:solidFill>
                  <a:srgbClr val="0000FF"/>
                </a:solidFill>
              </a:rPr>
              <a:t>存储结构</a:t>
            </a:r>
            <a:r>
              <a:rPr lang="zh-CN" altLang="en-US" b="1"/>
              <a:t>及其</a:t>
            </a:r>
            <a:r>
              <a:rPr lang="zh-CN" altLang="en-US" b="1">
                <a:solidFill>
                  <a:srgbClr val="0000FF"/>
                </a:solidFill>
              </a:rPr>
              <a:t>运算（操作）</a:t>
            </a:r>
            <a:r>
              <a:rPr lang="zh-CN" altLang="en-US" b="1"/>
              <a:t>三部分组成。  </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smtClean="0"/>
              <a:t>数据结构的组成：</a:t>
            </a:r>
          </a:p>
        </p:txBody>
      </p:sp>
      <p:sp>
        <p:nvSpPr>
          <p:cNvPr id="80899" name="Rectangle 3"/>
          <p:cNvSpPr>
            <a:spLocks noGrp="1" noChangeArrowheads="1"/>
          </p:cNvSpPr>
          <p:nvPr>
            <p:ph type="body" idx="1"/>
          </p:nvPr>
        </p:nvSpPr>
        <p:spPr/>
        <p:txBody>
          <a:bodyPr/>
          <a:lstStyle/>
          <a:p>
            <a:pPr eaLnBrk="1" hangingPunct="1"/>
            <a:r>
              <a:rPr lang="zh-CN" altLang="en-US" sz="3400" b="1" smtClean="0"/>
              <a:t>数据的逻辑结构</a:t>
            </a:r>
          </a:p>
          <a:p>
            <a:pPr eaLnBrk="1" hangingPunct="1"/>
            <a:r>
              <a:rPr lang="zh-CN" altLang="en-US" sz="3400" b="1" smtClean="0"/>
              <a:t>数据的存储结构</a:t>
            </a:r>
          </a:p>
          <a:p>
            <a:pPr eaLnBrk="1" hangingPunct="1"/>
            <a:r>
              <a:rPr lang="zh-CN" altLang="en-US" sz="3400" b="1" smtClean="0"/>
              <a:t>数据上施加的操作</a:t>
            </a:r>
            <a:endParaRPr lang="zh-CN" altLang="en-US"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mph" presetSubtype="2" fill="hold" nodeType="afterEffect">
                                  <p:stCondLst>
                                    <p:cond delay="0"/>
                                  </p:stCondLst>
                                  <p:childTnLst>
                                    <p:anim to="1.5" calcmode="lin" valueType="num">
                                      <p:cBhvr override="childStyle">
                                        <p:cTn id="6" dur="500" fill="hold"/>
                                        <p:tgtEl>
                                          <p:spTgt spid="80899">
                                            <p:txEl>
                                              <p:pRg st="0" end="0"/>
                                            </p:txEl>
                                          </p:spTgt>
                                        </p:tgtEl>
                                        <p:attrNameLst>
                                          <p:attrName>style.fontSize</p:attrName>
                                        </p:attrNameLst>
                                      </p:cBhvr>
                                    </p:anim>
                                  </p:childTnLst>
                                </p:cTn>
                              </p:par>
                              <p:par>
                                <p:cTn id="7" presetID="4" presetClass="emph" presetSubtype="2" fill="hold" nodeType="withEffect">
                                  <p:stCondLst>
                                    <p:cond delay="0"/>
                                  </p:stCondLst>
                                  <p:childTnLst>
                                    <p:anim to="1.5" calcmode="lin" valueType="num">
                                      <p:cBhvr override="childStyle">
                                        <p:cTn id="8" dur="500" fill="hold"/>
                                        <p:tgtEl>
                                          <p:spTgt spid="80899">
                                            <p:txEl>
                                              <p:pRg st="1" end="1"/>
                                            </p:txEl>
                                          </p:spTgt>
                                        </p:tgtEl>
                                        <p:attrNameLst>
                                          <p:attrName>style.fontSize</p:attrName>
                                        </p:attrNameLst>
                                      </p:cBhvr>
                                    </p:anim>
                                  </p:childTnLst>
                                </p:cTn>
                              </p:par>
                              <p:par>
                                <p:cTn id="9" presetID="4" presetClass="emph" presetSubtype="2" fill="hold" nodeType="withEffect">
                                  <p:stCondLst>
                                    <p:cond delay="0"/>
                                  </p:stCondLst>
                                  <p:childTnLst>
                                    <p:anim to="1.5" calcmode="lin" valueType="num">
                                      <p:cBhvr override="childStyle">
                                        <p:cTn id="10" dur="500" fill="hold"/>
                                        <p:tgtEl>
                                          <p:spTgt spid="80899">
                                            <p:txEl>
                                              <p:pRg st="2" end="2"/>
                                            </p:txEl>
                                          </p:spTgt>
                                        </p:tgtEl>
                                        <p:attrNameLst>
                                          <p:attrName>style.fontSize</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mph" presetSubtype="2" fill="hold" nodeType="clickEffect">
                                  <p:stCondLst>
                                    <p:cond delay="0"/>
                                  </p:stCondLst>
                                  <p:childTnLst>
                                    <p:animClr clrSpc="rgb" dir="cw">
                                      <p:cBhvr override="childStyle">
                                        <p:cTn id="14" dur="500" fill="hold"/>
                                        <p:tgtEl>
                                          <p:spTgt spid="80899">
                                            <p:txEl>
                                              <p:pRg st="0" end="0"/>
                                            </p:txEl>
                                          </p:spTgt>
                                        </p:tgtEl>
                                        <p:attrNameLst>
                                          <p:attrName>style.color</p:attrName>
                                        </p:attrNameLst>
                                      </p:cBhvr>
                                      <p:to>
                                        <a:srgbClr val="3333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smtClean="0"/>
              <a:t>逻辑结构</a:t>
            </a:r>
          </a:p>
        </p:txBody>
      </p:sp>
      <p:sp>
        <p:nvSpPr>
          <p:cNvPr id="93187" name="Rectangle 3"/>
          <p:cNvSpPr>
            <a:spLocks noGrp="1" noChangeArrowheads="1"/>
          </p:cNvSpPr>
          <p:nvPr>
            <p:ph type="body" idx="1"/>
          </p:nvPr>
        </p:nvSpPr>
        <p:spPr/>
        <p:txBody>
          <a:bodyPr/>
          <a:lstStyle/>
          <a:p>
            <a:pPr eaLnBrk="1" hangingPunct="1"/>
            <a:r>
              <a:rPr lang="zh-CN" altLang="en-US" b="1" smtClean="0">
                <a:solidFill>
                  <a:srgbClr val="000000"/>
                </a:solidFill>
                <a:latin typeface="楷体_GB2312" pitchFamily="49" charset="-122"/>
                <a:ea typeface="楷体_GB2312" pitchFamily="49" charset="-122"/>
              </a:rPr>
              <a:t>数据元素之间的逻辑关系称为数据的逻辑结构。</a:t>
            </a:r>
          </a:p>
          <a:p>
            <a:pPr eaLnBrk="1" hangingPunct="1"/>
            <a:r>
              <a:rPr lang="zh-CN" altLang="en-US" b="1" smtClean="0">
                <a:solidFill>
                  <a:srgbClr val="000099"/>
                </a:solidFill>
              </a:rPr>
              <a:t>逻辑结构的形式化表示</a:t>
            </a:r>
            <a:br>
              <a:rPr lang="zh-CN" altLang="en-US" b="1" smtClean="0">
                <a:solidFill>
                  <a:srgbClr val="000099"/>
                </a:solidFill>
              </a:rPr>
            </a:br>
            <a:r>
              <a:rPr lang="zh-CN" altLang="en-US" b="1" smtClean="0"/>
              <a:t>逻辑结构表示为二元组   </a:t>
            </a:r>
            <a:r>
              <a:rPr lang="en-US" altLang="zh-CN" b="1" smtClean="0"/>
              <a:t>L=(N, R)</a:t>
            </a:r>
            <a:r>
              <a:rPr lang="zh-CN" altLang="en-US" b="1" smtClean="0"/>
              <a:t>，其中</a:t>
            </a:r>
            <a:r>
              <a:rPr lang="en-US" altLang="zh-CN" b="1" smtClean="0"/>
              <a:t>N(L)</a:t>
            </a:r>
            <a:r>
              <a:rPr lang="zh-CN" altLang="en-US" b="1" smtClean="0"/>
              <a:t>是结点的有限集合， </a:t>
            </a:r>
            <a:r>
              <a:rPr lang="en-US" altLang="zh-CN" b="1" smtClean="0"/>
              <a:t>R(L)</a:t>
            </a:r>
            <a:r>
              <a:rPr lang="zh-CN" altLang="en-US" b="1" smtClean="0"/>
              <a:t>是</a:t>
            </a:r>
            <a:r>
              <a:rPr lang="en-US" altLang="zh-CN" b="1" smtClean="0"/>
              <a:t>N</a:t>
            </a:r>
            <a:r>
              <a:rPr lang="zh-CN" altLang="en-US" b="1" smtClean="0"/>
              <a:t>上的关系集合。一般地，</a:t>
            </a:r>
            <a:r>
              <a:rPr lang="en-US" altLang="zh-CN" b="1" smtClean="0">
                <a:solidFill>
                  <a:srgbClr val="3333FF"/>
                </a:solidFill>
              </a:rPr>
              <a:t>R={r}</a:t>
            </a:r>
            <a:r>
              <a:rPr lang="zh-CN" altLang="en-US" b="1" smtClean="0">
                <a:solidFill>
                  <a:srgbClr val="3333FF"/>
                </a:solidFill>
              </a:rPr>
              <a:t>。</a:t>
            </a:r>
            <a:endParaRPr lang="zh-CN" altLang="en-US" b="1" smtClean="0">
              <a:solidFill>
                <a:srgbClr val="3333FF"/>
              </a:solidFill>
              <a:latin typeface="楷体_GB2312" pitchFamily="49" charset="-122"/>
              <a:ea typeface="楷体_GB2312" pitchFamily="49"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animEffect transition="in" filter="diamond(in)">
                                      <p:cBhvr>
                                        <p:cTn id="11" dur="500"/>
                                        <p:tgtEl>
                                          <p:spTgt spid="931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smtClean="0"/>
              <a:t>逻辑结构</a:t>
            </a:r>
          </a:p>
        </p:txBody>
      </p:sp>
      <p:sp>
        <p:nvSpPr>
          <p:cNvPr id="94213" name="Rectangle 5"/>
          <p:cNvSpPr>
            <a:spLocks noChangeArrowheads="1"/>
          </p:cNvSpPr>
          <p:nvPr/>
        </p:nvSpPr>
        <p:spPr bwMode="auto">
          <a:xfrm>
            <a:off x="668338" y="2109788"/>
            <a:ext cx="9448800" cy="3113087"/>
          </a:xfrm>
          <a:prstGeom prst="rect">
            <a:avLst/>
          </a:prstGeom>
          <a:noFill/>
          <a:ln w="9525">
            <a:noFill/>
            <a:miter lim="800000"/>
            <a:headEnd/>
            <a:tailEnd/>
          </a:ln>
          <a:effectLst/>
        </p:spPr>
        <p:txBody>
          <a:bodyPr>
            <a:spAutoFit/>
          </a:bodyPr>
          <a:lstStyle/>
          <a:p>
            <a:pPr>
              <a:spcBef>
                <a:spcPct val="50000"/>
              </a:spcBef>
              <a:defRPr/>
            </a:pPr>
            <a:r>
              <a:rPr lang="zh-CN" altLang="en-US" sz="3500" b="1">
                <a:solidFill>
                  <a:srgbClr val="FF0000"/>
                </a:solidFill>
                <a:effectLst>
                  <a:outerShdw blurRad="38100" dist="38100" dir="2700000" algn="tl">
                    <a:srgbClr val="C0C0C0"/>
                  </a:outerShdw>
                </a:effectLst>
                <a:latin typeface="Times New Roman" pitchFamily="18" charset="0"/>
                <a:ea typeface="黑体" pitchFamily="2" charset="-122"/>
              </a:rPr>
              <a:t>例</a:t>
            </a:r>
            <a:r>
              <a:rPr lang="en-US" altLang="zh-CN" sz="3500" b="1">
                <a:solidFill>
                  <a:srgbClr val="FF0000"/>
                </a:solidFill>
                <a:effectLst>
                  <a:outerShdw blurRad="38100" dist="38100" dir="2700000" algn="tl">
                    <a:srgbClr val="C0C0C0"/>
                  </a:outerShdw>
                </a:effectLst>
                <a:latin typeface="Times New Roman" pitchFamily="18" charset="0"/>
                <a:ea typeface="黑体" pitchFamily="2" charset="-122"/>
              </a:rPr>
              <a:t>1</a:t>
            </a:r>
            <a:r>
              <a:rPr kumimoji="1" lang="en-US" altLang="zh-CN" sz="3600" b="1">
                <a:latin typeface="Times New Roman" pitchFamily="18" charset="0"/>
                <a:ea typeface="楷体_GB2312" pitchFamily="49" charset="-122"/>
              </a:rPr>
              <a:t>  L=(N,R)</a:t>
            </a:r>
            <a:r>
              <a:rPr kumimoji="1" lang="zh-CN" altLang="en-US" sz="3600" b="1">
                <a:latin typeface="Times New Roman" pitchFamily="18" charset="0"/>
                <a:ea typeface="楷体_GB2312" pitchFamily="49" charset="-122"/>
              </a:rPr>
              <a:t>，</a:t>
            </a:r>
          </a:p>
          <a:p>
            <a:pPr>
              <a:spcBef>
                <a:spcPct val="50000"/>
              </a:spcBef>
              <a:defRPr/>
            </a:pPr>
            <a:r>
              <a:rPr kumimoji="1" lang="zh-CN" altLang="en-US" sz="3600" b="1">
                <a:latin typeface="Times New Roman" pitchFamily="18" charset="0"/>
                <a:ea typeface="楷体_GB2312" pitchFamily="49" charset="-122"/>
              </a:rPr>
              <a:t>        </a:t>
            </a:r>
            <a:r>
              <a:rPr kumimoji="1" lang="en-US" altLang="zh-CN" sz="3600" b="1">
                <a:latin typeface="Times New Roman" pitchFamily="18" charset="0"/>
                <a:ea typeface="楷体_GB2312" pitchFamily="49" charset="-122"/>
              </a:rPr>
              <a:t>N={a, b, c, d, e}  ,  </a:t>
            </a:r>
          </a:p>
          <a:p>
            <a:pPr>
              <a:spcBef>
                <a:spcPct val="50000"/>
              </a:spcBef>
              <a:defRPr/>
            </a:pPr>
            <a:r>
              <a:rPr kumimoji="1" lang="en-US" altLang="zh-CN" sz="3600" b="1">
                <a:latin typeface="Times New Roman" pitchFamily="18" charset="0"/>
                <a:ea typeface="楷体_GB2312" pitchFamily="49" charset="-122"/>
              </a:rPr>
              <a:t>        R={r}</a:t>
            </a:r>
            <a:r>
              <a:rPr kumimoji="1" lang="zh-CN" altLang="en-US" sz="3600" b="1">
                <a:latin typeface="Times New Roman" pitchFamily="18" charset="0"/>
                <a:ea typeface="楷体_GB2312" pitchFamily="49" charset="-122"/>
              </a:rPr>
              <a:t>，</a:t>
            </a:r>
          </a:p>
          <a:p>
            <a:pPr>
              <a:spcBef>
                <a:spcPct val="50000"/>
              </a:spcBef>
              <a:defRPr/>
            </a:pPr>
            <a:r>
              <a:rPr kumimoji="1" lang="zh-CN" altLang="en-US" sz="3600" b="1">
                <a:solidFill>
                  <a:srgbClr val="006600"/>
                </a:solidFill>
                <a:latin typeface="Times New Roman" pitchFamily="18" charset="0"/>
                <a:ea typeface="楷体_GB2312" pitchFamily="49" charset="-122"/>
              </a:rPr>
              <a:t>        </a:t>
            </a:r>
            <a:r>
              <a:rPr kumimoji="1" lang="en-US" altLang="zh-CN" sz="3600" b="1">
                <a:solidFill>
                  <a:srgbClr val="006600"/>
                </a:solidFill>
                <a:latin typeface="Times New Roman" pitchFamily="18" charset="0"/>
                <a:ea typeface="楷体_GB2312" pitchFamily="49" charset="-122"/>
              </a:rPr>
              <a:t>r={}</a:t>
            </a:r>
          </a:p>
        </p:txBody>
      </p:sp>
      <p:grpSp>
        <p:nvGrpSpPr>
          <p:cNvPr id="38917" name="Group 6"/>
          <p:cNvGrpSpPr>
            <a:grpSpLocks/>
          </p:cNvGrpSpPr>
          <p:nvPr/>
        </p:nvGrpSpPr>
        <p:grpSpPr bwMode="auto">
          <a:xfrm>
            <a:off x="5545138" y="2282825"/>
            <a:ext cx="3200400" cy="3810000"/>
            <a:chOff x="3072" y="1776"/>
            <a:chExt cx="2016" cy="2400"/>
          </a:xfrm>
        </p:grpSpPr>
        <p:sp>
          <p:nvSpPr>
            <p:cNvPr id="47109" name="Oval 7"/>
            <p:cNvSpPr>
              <a:spLocks noChangeArrowheads="1"/>
            </p:cNvSpPr>
            <p:nvPr/>
          </p:nvSpPr>
          <p:spPr bwMode="auto">
            <a:xfrm>
              <a:off x="3216" y="2544"/>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47110" name="Oval 8"/>
            <p:cNvSpPr>
              <a:spLocks noChangeArrowheads="1"/>
            </p:cNvSpPr>
            <p:nvPr/>
          </p:nvSpPr>
          <p:spPr bwMode="auto">
            <a:xfrm>
              <a:off x="3552" y="3408"/>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47111" name="Oval 9"/>
            <p:cNvSpPr>
              <a:spLocks noChangeArrowheads="1"/>
            </p:cNvSpPr>
            <p:nvPr/>
          </p:nvSpPr>
          <p:spPr bwMode="auto">
            <a:xfrm>
              <a:off x="4752" y="2448"/>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47112" name="Oval 10"/>
            <p:cNvSpPr>
              <a:spLocks noChangeArrowheads="1"/>
            </p:cNvSpPr>
            <p:nvPr/>
          </p:nvSpPr>
          <p:spPr bwMode="auto">
            <a:xfrm>
              <a:off x="3648" y="1776"/>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47113" name="Oval 11"/>
            <p:cNvSpPr>
              <a:spLocks noChangeArrowheads="1"/>
            </p:cNvSpPr>
            <p:nvPr/>
          </p:nvSpPr>
          <p:spPr bwMode="auto">
            <a:xfrm>
              <a:off x="4464" y="3168"/>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47114" name="Text Box 12"/>
            <p:cNvSpPr txBox="1">
              <a:spLocks noChangeArrowheads="1"/>
            </p:cNvSpPr>
            <p:nvPr/>
          </p:nvSpPr>
          <p:spPr bwMode="auto">
            <a:xfrm>
              <a:off x="3168" y="1824"/>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kumimoji="1" lang="en-US" altLang="zh-CN" b="1">
                  <a:solidFill>
                    <a:srgbClr val="3333CC"/>
                  </a:solidFill>
                  <a:latin typeface="Times New Roman" pitchFamily="18" charset="0"/>
                </a:rPr>
                <a:t>a</a:t>
              </a:r>
            </a:p>
          </p:txBody>
        </p:sp>
        <p:sp>
          <p:nvSpPr>
            <p:cNvPr id="47115" name="Text Box 13"/>
            <p:cNvSpPr txBox="1">
              <a:spLocks noChangeArrowheads="1"/>
            </p:cNvSpPr>
            <p:nvPr/>
          </p:nvSpPr>
          <p:spPr bwMode="auto">
            <a:xfrm>
              <a:off x="3072" y="2928"/>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kumimoji="1" lang="en-US" altLang="zh-CN" b="1">
                  <a:solidFill>
                    <a:srgbClr val="3333CC"/>
                  </a:solidFill>
                  <a:latin typeface="Times New Roman" pitchFamily="18" charset="0"/>
                </a:rPr>
                <a:t>e</a:t>
              </a:r>
            </a:p>
          </p:txBody>
        </p:sp>
        <p:sp>
          <p:nvSpPr>
            <p:cNvPr id="47116" name="Text Box 14"/>
            <p:cNvSpPr txBox="1">
              <a:spLocks noChangeArrowheads="1"/>
            </p:cNvSpPr>
            <p:nvPr/>
          </p:nvSpPr>
          <p:spPr bwMode="auto">
            <a:xfrm>
              <a:off x="4464" y="3523"/>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kumimoji="1" lang="en-US" altLang="zh-CN" b="1">
                  <a:solidFill>
                    <a:srgbClr val="3333CC"/>
                  </a:solidFill>
                  <a:latin typeface="Times New Roman" pitchFamily="18" charset="0"/>
                </a:rPr>
                <a:t>c</a:t>
              </a:r>
            </a:p>
          </p:txBody>
        </p:sp>
        <p:sp>
          <p:nvSpPr>
            <p:cNvPr id="47117" name="Text Box 15"/>
            <p:cNvSpPr txBox="1">
              <a:spLocks noChangeArrowheads="1"/>
            </p:cNvSpPr>
            <p:nvPr/>
          </p:nvSpPr>
          <p:spPr bwMode="auto">
            <a:xfrm>
              <a:off x="3504" y="3811"/>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kumimoji="1" lang="en-US" altLang="zh-CN" b="1">
                  <a:solidFill>
                    <a:srgbClr val="3333CC"/>
                  </a:solidFill>
                  <a:latin typeface="Times New Roman" pitchFamily="18" charset="0"/>
                </a:rPr>
                <a:t>d</a:t>
              </a:r>
            </a:p>
          </p:txBody>
        </p:sp>
        <p:sp>
          <p:nvSpPr>
            <p:cNvPr id="47118" name="Text Box 16"/>
            <p:cNvSpPr txBox="1">
              <a:spLocks noChangeArrowheads="1"/>
            </p:cNvSpPr>
            <p:nvPr/>
          </p:nvSpPr>
          <p:spPr bwMode="auto">
            <a:xfrm>
              <a:off x="4608" y="2112"/>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kumimoji="1" lang="en-US" altLang="zh-CN" b="1">
                  <a:solidFill>
                    <a:srgbClr val="3333CC"/>
                  </a:solidFill>
                  <a:latin typeface="Times New Roman" pitchFamily="18" charset="0"/>
                </a:rPr>
                <a:t>b</a:t>
              </a: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mtClean="0"/>
              <a:t>答疑和上机时间</a:t>
            </a:r>
          </a:p>
        </p:txBody>
      </p:sp>
      <p:sp>
        <p:nvSpPr>
          <p:cNvPr id="9219" name="Rectangle 3"/>
          <p:cNvSpPr>
            <a:spLocks noGrp="1" noChangeArrowheads="1"/>
          </p:cNvSpPr>
          <p:nvPr>
            <p:ph type="body" idx="1"/>
          </p:nvPr>
        </p:nvSpPr>
        <p:spPr/>
        <p:txBody>
          <a:bodyPr/>
          <a:lstStyle/>
          <a:p>
            <a:pPr eaLnBrk="1" hangingPunct="1"/>
            <a:r>
              <a:rPr lang="zh-CN" altLang="en-US" dirty="0" smtClean="0"/>
              <a:t>答疑</a:t>
            </a:r>
          </a:p>
          <a:p>
            <a:pPr lvl="1" eaLnBrk="1" hangingPunct="1"/>
            <a:r>
              <a:rPr lang="zh-CN" altLang="en-US" dirty="0" smtClean="0"/>
              <a:t>课后</a:t>
            </a:r>
            <a:r>
              <a:rPr lang="en-US" altLang="zh-CN" dirty="0" smtClean="0"/>
              <a:t>+</a:t>
            </a:r>
            <a:r>
              <a:rPr lang="zh-CN" altLang="en-US" dirty="0" smtClean="0"/>
              <a:t>邮件</a:t>
            </a:r>
          </a:p>
          <a:p>
            <a:pPr eaLnBrk="1" hangingPunct="1"/>
            <a:r>
              <a:rPr lang="zh-CN" altLang="en-US" dirty="0" smtClean="0"/>
              <a:t>上机实验（平时成绩 </a:t>
            </a:r>
            <a:r>
              <a:rPr lang="en-US" altLang="zh-CN" dirty="0" smtClean="0"/>
              <a:t>+ </a:t>
            </a:r>
            <a:r>
              <a:rPr lang="zh-CN" altLang="en-US" dirty="0" smtClean="0"/>
              <a:t>上机考试）</a:t>
            </a:r>
          </a:p>
          <a:p>
            <a:pPr lvl="1" eaLnBrk="1" hangingPunct="1"/>
            <a:r>
              <a:rPr lang="zh-CN" altLang="en-US" dirty="0" smtClean="0"/>
              <a:t>第</a:t>
            </a:r>
            <a:r>
              <a:rPr lang="en-US" altLang="zh-CN" dirty="0" smtClean="0"/>
              <a:t>7--14</a:t>
            </a:r>
            <a:r>
              <a:rPr lang="zh-CN" altLang="en-US" dirty="0" smtClean="0"/>
              <a:t>周（共八次，使用</a:t>
            </a:r>
            <a:r>
              <a:rPr lang="en-US" altLang="zh-CN" dirty="0" smtClean="0"/>
              <a:t>VC++</a:t>
            </a:r>
            <a:r>
              <a:rPr lang="zh-CN" altLang="en-US" dirty="0" smtClean="0"/>
              <a:t>环境）</a:t>
            </a:r>
          </a:p>
          <a:p>
            <a:pPr lvl="1" eaLnBrk="1" hangingPunct="1"/>
            <a:r>
              <a:rPr lang="zh-CN" altLang="en-US" dirty="0" smtClean="0"/>
              <a:t>周二 </a:t>
            </a:r>
            <a:r>
              <a:rPr lang="en-US" altLang="zh-CN" b="1" dirty="0" smtClean="0"/>
              <a:t>5-8</a:t>
            </a:r>
            <a:r>
              <a:rPr lang="zh-CN" altLang="en-US" b="1" dirty="0" smtClean="0"/>
              <a:t>节</a:t>
            </a:r>
          </a:p>
          <a:p>
            <a:pPr lvl="1" eaLnBrk="1" hangingPunct="1"/>
            <a:r>
              <a:rPr lang="zh-CN" altLang="en-US" b="1" dirty="0" smtClean="0"/>
              <a:t>计算机楼实验室 </a:t>
            </a:r>
            <a:r>
              <a:rPr lang="en-US" altLang="zh-CN" b="1" dirty="0" smtClean="0"/>
              <a:t>A209</a:t>
            </a:r>
          </a:p>
        </p:txBody>
      </p:sp>
    </p:spTree>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smtClean="0"/>
              <a:t>逻辑结构</a:t>
            </a:r>
          </a:p>
        </p:txBody>
      </p:sp>
      <p:sp>
        <p:nvSpPr>
          <p:cNvPr id="95237" name="Rectangle 5"/>
          <p:cNvSpPr>
            <a:spLocks noChangeArrowheads="1"/>
          </p:cNvSpPr>
          <p:nvPr/>
        </p:nvSpPr>
        <p:spPr bwMode="auto">
          <a:xfrm>
            <a:off x="1027113" y="1738313"/>
            <a:ext cx="7577335" cy="3113087"/>
          </a:xfrm>
          <a:prstGeom prst="rect">
            <a:avLst/>
          </a:prstGeom>
          <a:noFill/>
          <a:ln w="9525">
            <a:noFill/>
            <a:miter lim="800000"/>
            <a:headEnd/>
            <a:tailEnd/>
          </a:ln>
          <a:effectLst/>
        </p:spPr>
        <p:txBody>
          <a:bodyPr wrap="square">
            <a:spAutoFit/>
          </a:bodyPr>
          <a:lstStyle/>
          <a:p>
            <a:pPr>
              <a:spcBef>
                <a:spcPct val="50000"/>
              </a:spcBef>
              <a:defRPr/>
            </a:pPr>
            <a:r>
              <a:rPr lang="zh-CN" altLang="en-US" sz="3500" b="1" dirty="0">
                <a:solidFill>
                  <a:srgbClr val="FF0000"/>
                </a:solidFill>
                <a:effectLst>
                  <a:outerShdw blurRad="38100" dist="38100" dir="2700000" algn="tl">
                    <a:srgbClr val="C0C0C0"/>
                  </a:outerShdw>
                </a:effectLst>
                <a:latin typeface="Times New Roman" pitchFamily="18" charset="0"/>
                <a:ea typeface="黑体" pitchFamily="2" charset="-122"/>
              </a:rPr>
              <a:t>例</a:t>
            </a:r>
            <a:r>
              <a:rPr lang="en-US" altLang="zh-CN" sz="3500" b="1" dirty="0">
                <a:solidFill>
                  <a:srgbClr val="FF0000"/>
                </a:solidFill>
                <a:effectLst>
                  <a:outerShdw blurRad="38100" dist="38100" dir="2700000" algn="tl">
                    <a:srgbClr val="C0C0C0"/>
                  </a:outerShdw>
                </a:effectLst>
                <a:latin typeface="Times New Roman" pitchFamily="18" charset="0"/>
                <a:ea typeface="黑体" pitchFamily="2" charset="-122"/>
              </a:rPr>
              <a:t>2</a:t>
            </a:r>
            <a:r>
              <a:rPr kumimoji="1" lang="en-US" altLang="zh-CN" sz="3600" b="1" dirty="0">
                <a:latin typeface="Times New Roman" pitchFamily="18" charset="0"/>
                <a:ea typeface="楷体_GB2312" pitchFamily="49" charset="-122"/>
              </a:rPr>
              <a:t>  L=(N,R)</a:t>
            </a:r>
            <a:r>
              <a:rPr kumimoji="1" lang="zh-CN" altLang="en-US" sz="3600" b="1" dirty="0">
                <a:latin typeface="Times New Roman" pitchFamily="18" charset="0"/>
                <a:ea typeface="楷体_GB2312" pitchFamily="49" charset="-122"/>
              </a:rPr>
              <a:t>，</a:t>
            </a:r>
          </a:p>
          <a:p>
            <a:pPr>
              <a:spcBef>
                <a:spcPct val="50000"/>
              </a:spcBef>
              <a:defRPr/>
            </a:pPr>
            <a:r>
              <a:rPr kumimoji="1" lang="zh-CN" altLang="en-US" sz="3600" b="1" dirty="0">
                <a:latin typeface="Times New Roman" pitchFamily="18" charset="0"/>
                <a:ea typeface="楷体_GB2312" pitchFamily="49" charset="-122"/>
              </a:rPr>
              <a:t>        </a:t>
            </a:r>
            <a:r>
              <a:rPr kumimoji="1" lang="en-US" altLang="zh-CN" sz="3600" b="1" dirty="0">
                <a:latin typeface="Times New Roman" pitchFamily="18" charset="0"/>
                <a:ea typeface="楷体_GB2312" pitchFamily="49" charset="-122"/>
              </a:rPr>
              <a:t>N={a, b, c, d, e}  ,  </a:t>
            </a:r>
          </a:p>
          <a:p>
            <a:pPr>
              <a:spcBef>
                <a:spcPct val="50000"/>
              </a:spcBef>
              <a:defRPr/>
            </a:pPr>
            <a:r>
              <a:rPr kumimoji="1" lang="en-US" altLang="zh-CN" sz="3600" b="1" dirty="0">
                <a:latin typeface="Times New Roman" pitchFamily="18" charset="0"/>
                <a:ea typeface="楷体_GB2312" pitchFamily="49" charset="-122"/>
              </a:rPr>
              <a:t>        R={r}</a:t>
            </a:r>
            <a:r>
              <a:rPr kumimoji="1" lang="zh-CN" altLang="en-US" sz="3600" b="1" dirty="0">
                <a:latin typeface="Times New Roman" pitchFamily="18" charset="0"/>
                <a:ea typeface="楷体_GB2312" pitchFamily="49" charset="-122"/>
              </a:rPr>
              <a:t>，</a:t>
            </a:r>
          </a:p>
          <a:p>
            <a:pPr>
              <a:spcBef>
                <a:spcPct val="50000"/>
              </a:spcBef>
              <a:defRPr/>
            </a:pPr>
            <a:r>
              <a:rPr kumimoji="1" lang="zh-CN" altLang="en-US" sz="3600" b="1" dirty="0">
                <a:solidFill>
                  <a:srgbClr val="006600"/>
                </a:solidFill>
                <a:latin typeface="Times New Roman" pitchFamily="18" charset="0"/>
                <a:ea typeface="楷体_GB2312" pitchFamily="49" charset="-122"/>
              </a:rPr>
              <a:t>        </a:t>
            </a:r>
            <a:r>
              <a:rPr kumimoji="1" lang="en-US" altLang="zh-CN" sz="3600" b="1" dirty="0">
                <a:solidFill>
                  <a:srgbClr val="006600"/>
                </a:solidFill>
                <a:latin typeface="Times New Roman" pitchFamily="18" charset="0"/>
                <a:ea typeface="楷体_GB2312" pitchFamily="49" charset="-122"/>
              </a:rPr>
              <a:t>r={&lt;</a:t>
            </a:r>
            <a:r>
              <a:rPr kumimoji="1" lang="en-US" altLang="zh-CN" sz="3600" b="1" dirty="0" err="1">
                <a:solidFill>
                  <a:srgbClr val="006600"/>
                </a:solidFill>
                <a:latin typeface="Times New Roman" pitchFamily="18" charset="0"/>
                <a:ea typeface="楷体_GB2312" pitchFamily="49" charset="-122"/>
              </a:rPr>
              <a:t>a,b</a:t>
            </a:r>
            <a:r>
              <a:rPr kumimoji="1" lang="en-US" altLang="zh-CN" sz="3600" b="1" dirty="0">
                <a:solidFill>
                  <a:srgbClr val="006600"/>
                </a:solidFill>
                <a:latin typeface="Times New Roman" pitchFamily="18" charset="0"/>
                <a:ea typeface="楷体_GB2312" pitchFamily="49" charset="-122"/>
              </a:rPr>
              <a:t>&gt;, &lt;</a:t>
            </a:r>
            <a:r>
              <a:rPr kumimoji="1" lang="en-US" altLang="zh-CN" sz="3600" b="1" dirty="0" err="1">
                <a:solidFill>
                  <a:srgbClr val="006600"/>
                </a:solidFill>
                <a:latin typeface="Times New Roman" pitchFamily="18" charset="0"/>
                <a:ea typeface="楷体_GB2312" pitchFamily="49" charset="-122"/>
              </a:rPr>
              <a:t>b,c</a:t>
            </a:r>
            <a:r>
              <a:rPr kumimoji="1" lang="en-US" altLang="zh-CN" sz="3600" b="1" dirty="0">
                <a:solidFill>
                  <a:srgbClr val="006600"/>
                </a:solidFill>
                <a:latin typeface="Times New Roman" pitchFamily="18" charset="0"/>
                <a:ea typeface="楷体_GB2312" pitchFamily="49" charset="-122"/>
              </a:rPr>
              <a:t>&gt;, &lt;</a:t>
            </a:r>
            <a:r>
              <a:rPr kumimoji="1" lang="en-US" altLang="zh-CN" sz="3600" b="1" dirty="0" err="1">
                <a:solidFill>
                  <a:srgbClr val="006600"/>
                </a:solidFill>
                <a:latin typeface="Times New Roman" pitchFamily="18" charset="0"/>
                <a:ea typeface="楷体_GB2312" pitchFamily="49" charset="-122"/>
              </a:rPr>
              <a:t>c,d</a:t>
            </a:r>
            <a:r>
              <a:rPr kumimoji="1" lang="en-US" altLang="zh-CN" sz="3600" b="1" dirty="0">
                <a:solidFill>
                  <a:srgbClr val="006600"/>
                </a:solidFill>
                <a:latin typeface="Times New Roman" pitchFamily="18" charset="0"/>
                <a:ea typeface="楷体_GB2312" pitchFamily="49" charset="-122"/>
              </a:rPr>
              <a:t>&gt;, &lt;</a:t>
            </a:r>
            <a:r>
              <a:rPr kumimoji="1" lang="en-US" altLang="zh-CN" sz="3600" b="1" dirty="0" err="1">
                <a:solidFill>
                  <a:srgbClr val="006600"/>
                </a:solidFill>
                <a:latin typeface="Times New Roman" pitchFamily="18" charset="0"/>
                <a:ea typeface="楷体_GB2312" pitchFamily="49" charset="-122"/>
              </a:rPr>
              <a:t>d,e</a:t>
            </a:r>
            <a:r>
              <a:rPr kumimoji="1" lang="en-US" altLang="zh-CN" sz="3600" b="1" dirty="0">
                <a:solidFill>
                  <a:srgbClr val="006600"/>
                </a:solidFill>
                <a:latin typeface="Times New Roman" pitchFamily="18" charset="0"/>
                <a:ea typeface="楷体_GB2312" pitchFamily="49" charset="-122"/>
              </a:rPr>
              <a:t>&gt;}</a:t>
            </a:r>
          </a:p>
        </p:txBody>
      </p:sp>
      <p:grpSp>
        <p:nvGrpSpPr>
          <p:cNvPr id="2" name="Group 6"/>
          <p:cNvGrpSpPr>
            <a:grpSpLocks/>
          </p:cNvGrpSpPr>
          <p:nvPr/>
        </p:nvGrpSpPr>
        <p:grpSpPr bwMode="auto">
          <a:xfrm>
            <a:off x="1712913" y="5472113"/>
            <a:ext cx="7315200" cy="1341437"/>
            <a:chOff x="576" y="2880"/>
            <a:chExt cx="4608" cy="845"/>
          </a:xfrm>
        </p:grpSpPr>
        <p:grpSp>
          <p:nvGrpSpPr>
            <p:cNvPr id="48133" name="Group 7"/>
            <p:cNvGrpSpPr>
              <a:grpSpLocks/>
            </p:cNvGrpSpPr>
            <p:nvPr/>
          </p:nvGrpSpPr>
          <p:grpSpPr bwMode="auto">
            <a:xfrm>
              <a:off x="576" y="2880"/>
              <a:ext cx="4608" cy="845"/>
              <a:chOff x="576" y="2880"/>
              <a:chExt cx="4608" cy="845"/>
            </a:xfrm>
          </p:grpSpPr>
          <p:grpSp>
            <p:nvGrpSpPr>
              <p:cNvPr id="48138" name="Group 8"/>
              <p:cNvGrpSpPr>
                <a:grpSpLocks/>
              </p:cNvGrpSpPr>
              <p:nvPr/>
            </p:nvGrpSpPr>
            <p:grpSpPr bwMode="auto">
              <a:xfrm>
                <a:off x="816" y="2880"/>
                <a:ext cx="3456" cy="288"/>
                <a:chOff x="816" y="2880"/>
                <a:chExt cx="3456" cy="288"/>
              </a:xfrm>
            </p:grpSpPr>
            <p:grpSp>
              <p:nvGrpSpPr>
                <p:cNvPr id="48140" name="Group 9"/>
                <p:cNvGrpSpPr>
                  <a:grpSpLocks/>
                </p:cNvGrpSpPr>
                <p:nvPr/>
              </p:nvGrpSpPr>
              <p:grpSpPr bwMode="auto">
                <a:xfrm>
                  <a:off x="816" y="2880"/>
                  <a:ext cx="2592" cy="288"/>
                  <a:chOff x="816" y="2880"/>
                  <a:chExt cx="2592" cy="288"/>
                </a:xfrm>
              </p:grpSpPr>
              <p:sp>
                <p:nvSpPr>
                  <p:cNvPr id="48143" name="Oval 10"/>
                  <p:cNvSpPr>
                    <a:spLocks noChangeArrowheads="1"/>
                  </p:cNvSpPr>
                  <p:nvPr/>
                </p:nvSpPr>
                <p:spPr bwMode="auto">
                  <a:xfrm>
                    <a:off x="3072" y="2880"/>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48144" name="Oval 11"/>
                  <p:cNvSpPr>
                    <a:spLocks noChangeArrowheads="1"/>
                  </p:cNvSpPr>
                  <p:nvPr/>
                </p:nvSpPr>
                <p:spPr bwMode="auto">
                  <a:xfrm>
                    <a:off x="816" y="2880"/>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48145" name="Oval 12"/>
                  <p:cNvSpPr>
                    <a:spLocks noChangeArrowheads="1"/>
                  </p:cNvSpPr>
                  <p:nvPr/>
                </p:nvSpPr>
                <p:spPr bwMode="auto">
                  <a:xfrm>
                    <a:off x="1584" y="2880"/>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48146" name="Line 13"/>
                  <p:cNvSpPr>
                    <a:spLocks noChangeShapeType="1"/>
                  </p:cNvSpPr>
                  <p:nvPr/>
                </p:nvSpPr>
                <p:spPr bwMode="auto">
                  <a:xfrm>
                    <a:off x="816" y="3024"/>
                    <a:ext cx="2592" cy="0"/>
                  </a:xfrm>
                  <a:prstGeom prst="line">
                    <a:avLst/>
                  </a:prstGeom>
                  <a:noFill/>
                  <a:ln w="5715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7" name="Oval 14"/>
                  <p:cNvSpPr>
                    <a:spLocks noChangeArrowheads="1"/>
                  </p:cNvSpPr>
                  <p:nvPr/>
                </p:nvSpPr>
                <p:spPr bwMode="auto">
                  <a:xfrm>
                    <a:off x="2256" y="2880"/>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grpSp>
            <p:sp>
              <p:nvSpPr>
                <p:cNvPr id="48141" name="Oval 15"/>
                <p:cNvSpPr>
                  <a:spLocks noChangeArrowheads="1"/>
                </p:cNvSpPr>
                <p:nvPr/>
              </p:nvSpPr>
              <p:spPr bwMode="auto">
                <a:xfrm>
                  <a:off x="3936" y="2880"/>
                  <a:ext cx="336" cy="288"/>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48142" name="Line 16"/>
                <p:cNvSpPr>
                  <a:spLocks noChangeShapeType="1"/>
                </p:cNvSpPr>
                <p:nvPr/>
              </p:nvSpPr>
              <p:spPr bwMode="auto">
                <a:xfrm>
                  <a:off x="1632" y="3024"/>
                  <a:ext cx="2592" cy="0"/>
                </a:xfrm>
                <a:prstGeom prst="line">
                  <a:avLst/>
                </a:prstGeom>
                <a:noFill/>
                <a:ln w="5715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8139" name="Text Box 17"/>
              <p:cNvSpPr txBox="1">
                <a:spLocks noChangeArrowheads="1"/>
              </p:cNvSpPr>
              <p:nvPr/>
            </p:nvSpPr>
            <p:spPr bwMode="auto">
              <a:xfrm>
                <a:off x="576" y="3360"/>
                <a:ext cx="460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solidFill>
                      <a:srgbClr val="006600"/>
                    </a:solidFill>
                    <a:latin typeface="Times New Roman" pitchFamily="18" charset="0"/>
                  </a:rPr>
                  <a:t>     a         b         c          d           e</a:t>
                </a:r>
                <a:r>
                  <a:rPr kumimoji="1" lang="en-US" altLang="zh-CN" sz="2400">
                    <a:solidFill>
                      <a:srgbClr val="3333CC"/>
                    </a:solidFill>
                    <a:latin typeface="Times New Roman" pitchFamily="18" charset="0"/>
                  </a:rPr>
                  <a:t> </a:t>
                </a:r>
              </a:p>
            </p:txBody>
          </p:sp>
        </p:grpSp>
        <p:sp>
          <p:nvSpPr>
            <p:cNvPr id="48134" name="Line 18"/>
            <p:cNvSpPr>
              <a:spLocks noChangeShapeType="1"/>
            </p:cNvSpPr>
            <p:nvPr/>
          </p:nvSpPr>
          <p:spPr bwMode="auto">
            <a:xfrm>
              <a:off x="1488" y="3024"/>
              <a:ext cx="96" cy="0"/>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35" name="Line 19"/>
            <p:cNvSpPr>
              <a:spLocks noChangeShapeType="1"/>
            </p:cNvSpPr>
            <p:nvPr/>
          </p:nvSpPr>
          <p:spPr bwMode="auto">
            <a:xfrm>
              <a:off x="2160" y="3024"/>
              <a:ext cx="96" cy="0"/>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36" name="Line 20"/>
            <p:cNvSpPr>
              <a:spLocks noChangeShapeType="1"/>
            </p:cNvSpPr>
            <p:nvPr/>
          </p:nvSpPr>
          <p:spPr bwMode="auto">
            <a:xfrm>
              <a:off x="2976" y="3024"/>
              <a:ext cx="96" cy="0"/>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37" name="Line 21"/>
            <p:cNvSpPr>
              <a:spLocks noChangeShapeType="1"/>
            </p:cNvSpPr>
            <p:nvPr/>
          </p:nvSpPr>
          <p:spPr bwMode="auto">
            <a:xfrm>
              <a:off x="3792" y="3024"/>
              <a:ext cx="96" cy="0"/>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ChangeArrowheads="1"/>
          </p:cNvSpPr>
          <p:nvPr/>
        </p:nvSpPr>
        <p:spPr bwMode="auto">
          <a:xfrm>
            <a:off x="304800" y="188913"/>
            <a:ext cx="8839200" cy="254317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defRPr/>
            </a:pPr>
            <a:r>
              <a:rPr lang="zh-CN" altLang="en-US" sz="3300" b="1">
                <a:solidFill>
                  <a:srgbClr val="FF0000"/>
                </a:solidFill>
                <a:effectLst>
                  <a:outerShdw blurRad="38100" dist="38100" dir="2700000" algn="tl">
                    <a:srgbClr val="C0C0C0"/>
                  </a:outerShdw>
                </a:effectLst>
                <a:ea typeface="黑体" pitchFamily="2" charset="-122"/>
              </a:rPr>
              <a:t>例</a:t>
            </a:r>
            <a:r>
              <a:rPr lang="en-US" altLang="zh-CN" sz="3300" b="1">
                <a:solidFill>
                  <a:srgbClr val="FF0000"/>
                </a:solidFill>
                <a:effectLst>
                  <a:outerShdw blurRad="38100" dist="38100" dir="2700000" algn="tl">
                    <a:srgbClr val="C0C0C0"/>
                  </a:outerShdw>
                </a:effectLst>
                <a:ea typeface="黑体" pitchFamily="2" charset="-122"/>
              </a:rPr>
              <a:t>3</a:t>
            </a:r>
            <a:r>
              <a:rPr lang="en-US" altLang="zh-CN" sz="3400" b="1">
                <a:ea typeface="楷体_GB2312" pitchFamily="49" charset="-122"/>
              </a:rPr>
              <a:t>  L=(N,R)</a:t>
            </a:r>
            <a:r>
              <a:rPr lang="zh-CN" altLang="en-US" sz="3400" b="1">
                <a:ea typeface="楷体_GB2312" pitchFamily="49" charset="-122"/>
              </a:rPr>
              <a:t>，  </a:t>
            </a:r>
            <a:r>
              <a:rPr lang="en-US" altLang="zh-CN" sz="3400" b="1">
                <a:ea typeface="楷体_GB2312" pitchFamily="49" charset="-122"/>
              </a:rPr>
              <a:t>N={k</a:t>
            </a:r>
            <a:r>
              <a:rPr lang="en-US" altLang="zh-CN" sz="3400" b="1" baseline="-25000">
                <a:ea typeface="楷体_GB2312" pitchFamily="49" charset="-122"/>
              </a:rPr>
              <a:t>1</a:t>
            </a:r>
            <a:r>
              <a:rPr lang="zh-CN" altLang="en-US" sz="3400" b="1">
                <a:ea typeface="楷体_GB2312" pitchFamily="49" charset="-122"/>
              </a:rPr>
              <a:t>，</a:t>
            </a:r>
            <a:r>
              <a:rPr lang="en-US" altLang="zh-CN" sz="3400" b="1">
                <a:ea typeface="楷体_GB2312" pitchFamily="49" charset="-122"/>
              </a:rPr>
              <a:t>k</a:t>
            </a:r>
            <a:r>
              <a:rPr lang="en-US" altLang="zh-CN" sz="3400" b="1" baseline="-25000">
                <a:ea typeface="楷体_GB2312" pitchFamily="49" charset="-122"/>
              </a:rPr>
              <a:t>2</a:t>
            </a:r>
            <a:r>
              <a:rPr lang="zh-CN" altLang="en-US" sz="3400" b="1">
                <a:ea typeface="楷体_GB2312" pitchFamily="49" charset="-122"/>
              </a:rPr>
              <a:t>，</a:t>
            </a:r>
            <a:r>
              <a:rPr lang="en-US" altLang="zh-CN" sz="3400" b="1">
                <a:ea typeface="楷体_GB2312" pitchFamily="49" charset="-122"/>
              </a:rPr>
              <a:t>…</a:t>
            </a:r>
            <a:r>
              <a:rPr lang="zh-CN" altLang="en-US" sz="3400" b="1">
                <a:ea typeface="楷体_GB2312" pitchFamily="49" charset="-122"/>
              </a:rPr>
              <a:t>，</a:t>
            </a:r>
            <a:r>
              <a:rPr lang="en-US" altLang="zh-CN" sz="3400" b="1">
                <a:ea typeface="楷体_GB2312" pitchFamily="49" charset="-122"/>
              </a:rPr>
              <a:t>k</a:t>
            </a:r>
            <a:r>
              <a:rPr lang="en-US" altLang="zh-CN" sz="3400" b="1" baseline="-25000">
                <a:ea typeface="楷体_GB2312" pitchFamily="49" charset="-122"/>
              </a:rPr>
              <a:t>9</a:t>
            </a:r>
            <a:r>
              <a:rPr lang="en-US" altLang="zh-CN" sz="3400" b="1">
                <a:ea typeface="楷体_GB2312" pitchFamily="49" charset="-122"/>
              </a:rPr>
              <a:t>}  R={r}</a:t>
            </a:r>
            <a:r>
              <a:rPr lang="zh-CN" altLang="en-US" sz="3400" b="1">
                <a:ea typeface="楷体_GB2312" pitchFamily="49" charset="-122"/>
              </a:rPr>
              <a:t>，</a:t>
            </a:r>
            <a:r>
              <a:rPr lang="en-US" altLang="zh-CN" sz="3400" b="1">
                <a:ea typeface="楷体_GB2312" pitchFamily="49" charset="-122"/>
              </a:rPr>
              <a:t>r={&lt; k</a:t>
            </a:r>
            <a:r>
              <a:rPr lang="en-US" altLang="zh-CN" sz="3400" b="1" baseline="-25000">
                <a:ea typeface="楷体_GB2312" pitchFamily="49" charset="-122"/>
              </a:rPr>
              <a:t>1</a:t>
            </a:r>
            <a:r>
              <a:rPr lang="en-US" altLang="zh-CN" sz="3400" b="1">
                <a:ea typeface="楷体_GB2312" pitchFamily="49" charset="-122"/>
              </a:rPr>
              <a:t>,k</a:t>
            </a:r>
            <a:r>
              <a:rPr lang="en-US" altLang="zh-CN" sz="3400" b="1" baseline="-25000">
                <a:ea typeface="楷体_GB2312" pitchFamily="49" charset="-122"/>
              </a:rPr>
              <a:t>2</a:t>
            </a:r>
            <a:r>
              <a:rPr lang="en-US" altLang="zh-CN" sz="3400" b="1">
                <a:ea typeface="楷体_GB2312" pitchFamily="49" charset="-122"/>
              </a:rPr>
              <a:t> &gt;</a:t>
            </a:r>
            <a:r>
              <a:rPr lang="zh-CN" altLang="en-US" sz="3400" b="1">
                <a:ea typeface="楷体_GB2312" pitchFamily="49" charset="-122"/>
              </a:rPr>
              <a:t>，</a:t>
            </a:r>
            <a:r>
              <a:rPr lang="en-US" altLang="zh-CN" sz="3400" b="1">
                <a:ea typeface="楷体_GB2312" pitchFamily="49" charset="-122"/>
              </a:rPr>
              <a:t>&lt; k</a:t>
            </a:r>
            <a:r>
              <a:rPr lang="en-US" altLang="zh-CN" sz="3400" b="1" baseline="-25000">
                <a:ea typeface="楷体_GB2312" pitchFamily="49" charset="-122"/>
              </a:rPr>
              <a:t>1</a:t>
            </a:r>
            <a:r>
              <a:rPr lang="en-US" altLang="zh-CN" sz="3400" b="1">
                <a:ea typeface="楷体_GB2312" pitchFamily="49" charset="-122"/>
              </a:rPr>
              <a:t>,k</a:t>
            </a:r>
            <a:r>
              <a:rPr lang="en-US" altLang="zh-CN" sz="3400" b="1" baseline="-25000">
                <a:ea typeface="楷体_GB2312" pitchFamily="49" charset="-122"/>
              </a:rPr>
              <a:t>3</a:t>
            </a:r>
            <a:r>
              <a:rPr lang="en-US" altLang="zh-CN" sz="3400" b="1">
                <a:ea typeface="楷体_GB2312" pitchFamily="49" charset="-122"/>
              </a:rPr>
              <a:t> &gt; </a:t>
            </a:r>
            <a:r>
              <a:rPr lang="zh-CN" altLang="en-US" sz="3400" b="1">
                <a:ea typeface="楷体_GB2312" pitchFamily="49" charset="-122"/>
              </a:rPr>
              <a:t>，</a:t>
            </a:r>
          </a:p>
          <a:p>
            <a:pPr marL="342900" indent="-342900">
              <a:spcBef>
                <a:spcPct val="20000"/>
              </a:spcBef>
              <a:buClr>
                <a:schemeClr val="accent1"/>
              </a:buClr>
              <a:buSzPct val="65000"/>
              <a:buFont typeface="Wingdings" pitchFamily="2" charset="2"/>
              <a:buNone/>
              <a:defRPr/>
            </a:pPr>
            <a:r>
              <a:rPr lang="zh-CN" altLang="en-US" sz="3400" b="1">
                <a:ea typeface="楷体_GB2312" pitchFamily="49" charset="-122"/>
              </a:rPr>
              <a:t>   </a:t>
            </a:r>
            <a:r>
              <a:rPr lang="en-US" altLang="zh-CN" sz="3400" b="1">
                <a:ea typeface="楷体_GB2312" pitchFamily="49" charset="-122"/>
              </a:rPr>
              <a:t>&lt; k</a:t>
            </a:r>
            <a:r>
              <a:rPr lang="en-US" altLang="zh-CN" sz="3400" b="1" baseline="-25000">
                <a:ea typeface="楷体_GB2312" pitchFamily="49" charset="-122"/>
              </a:rPr>
              <a:t>1</a:t>
            </a:r>
            <a:r>
              <a:rPr lang="en-US" altLang="zh-CN" sz="3400" b="1">
                <a:ea typeface="楷体_GB2312" pitchFamily="49" charset="-122"/>
              </a:rPr>
              <a:t>,k</a:t>
            </a:r>
            <a:r>
              <a:rPr lang="en-US" altLang="zh-CN" sz="3400" b="1" baseline="-25000">
                <a:ea typeface="楷体_GB2312" pitchFamily="49" charset="-122"/>
              </a:rPr>
              <a:t>4</a:t>
            </a:r>
            <a:r>
              <a:rPr lang="en-US" altLang="zh-CN" sz="3400" b="1">
                <a:ea typeface="楷体_GB2312" pitchFamily="49" charset="-122"/>
              </a:rPr>
              <a:t> &gt; </a:t>
            </a:r>
            <a:r>
              <a:rPr lang="zh-CN" altLang="en-US" sz="3400" b="1">
                <a:ea typeface="楷体_GB2312" pitchFamily="49" charset="-122"/>
              </a:rPr>
              <a:t>，</a:t>
            </a:r>
            <a:r>
              <a:rPr lang="en-US" altLang="zh-CN" sz="3400" b="1">
                <a:ea typeface="楷体_GB2312" pitchFamily="49" charset="-122"/>
              </a:rPr>
              <a:t>&lt; k</a:t>
            </a:r>
            <a:r>
              <a:rPr lang="en-US" altLang="zh-CN" sz="3400" b="1" baseline="-25000">
                <a:ea typeface="楷体_GB2312" pitchFamily="49" charset="-122"/>
              </a:rPr>
              <a:t>1</a:t>
            </a:r>
            <a:r>
              <a:rPr lang="en-US" altLang="zh-CN" sz="3400" b="1">
                <a:ea typeface="楷体_GB2312" pitchFamily="49" charset="-122"/>
              </a:rPr>
              <a:t>,k</a:t>
            </a:r>
            <a:r>
              <a:rPr lang="en-US" altLang="zh-CN" sz="3400" b="1" baseline="-25000">
                <a:ea typeface="楷体_GB2312" pitchFamily="49" charset="-122"/>
              </a:rPr>
              <a:t>7</a:t>
            </a:r>
            <a:r>
              <a:rPr lang="en-US" altLang="zh-CN" sz="3400" b="1">
                <a:ea typeface="楷体_GB2312" pitchFamily="49" charset="-122"/>
              </a:rPr>
              <a:t> &gt; </a:t>
            </a:r>
            <a:r>
              <a:rPr lang="zh-CN" altLang="en-US" sz="3400" b="1">
                <a:ea typeface="楷体_GB2312" pitchFamily="49" charset="-122"/>
              </a:rPr>
              <a:t>，</a:t>
            </a:r>
            <a:r>
              <a:rPr lang="en-US" altLang="zh-CN" sz="3400" b="1">
                <a:ea typeface="楷体_GB2312" pitchFamily="49" charset="-122"/>
              </a:rPr>
              <a:t>&lt; k</a:t>
            </a:r>
            <a:r>
              <a:rPr lang="en-US" altLang="zh-CN" sz="3400" b="1" baseline="-25000">
                <a:ea typeface="楷体_GB2312" pitchFamily="49" charset="-122"/>
              </a:rPr>
              <a:t>1</a:t>
            </a:r>
            <a:r>
              <a:rPr lang="en-US" altLang="zh-CN" sz="3400" b="1">
                <a:ea typeface="楷体_GB2312" pitchFamily="49" charset="-122"/>
              </a:rPr>
              <a:t>,k</a:t>
            </a:r>
            <a:r>
              <a:rPr lang="en-US" altLang="zh-CN" sz="3400" b="1" baseline="-25000">
                <a:ea typeface="楷体_GB2312" pitchFamily="49" charset="-122"/>
              </a:rPr>
              <a:t>8</a:t>
            </a:r>
            <a:r>
              <a:rPr lang="en-US" altLang="zh-CN" sz="3400" b="1">
                <a:ea typeface="楷体_GB2312" pitchFamily="49" charset="-122"/>
              </a:rPr>
              <a:t> &gt; </a:t>
            </a:r>
            <a:r>
              <a:rPr lang="zh-CN" altLang="en-US" sz="3400" b="1">
                <a:ea typeface="楷体_GB2312" pitchFamily="49" charset="-122"/>
              </a:rPr>
              <a:t>，</a:t>
            </a:r>
          </a:p>
          <a:p>
            <a:pPr marL="342900" indent="-342900">
              <a:spcBef>
                <a:spcPct val="20000"/>
              </a:spcBef>
              <a:buClr>
                <a:schemeClr val="accent1"/>
              </a:buClr>
              <a:buSzPct val="65000"/>
              <a:buFont typeface="Wingdings" pitchFamily="2" charset="2"/>
              <a:buNone/>
              <a:defRPr/>
            </a:pPr>
            <a:r>
              <a:rPr lang="zh-CN" altLang="en-US" sz="3400" b="1">
                <a:ea typeface="楷体_GB2312" pitchFamily="49" charset="-122"/>
              </a:rPr>
              <a:t>   </a:t>
            </a:r>
            <a:r>
              <a:rPr lang="en-US" altLang="zh-CN" sz="3400" b="1">
                <a:ea typeface="楷体_GB2312" pitchFamily="49" charset="-122"/>
              </a:rPr>
              <a:t>&lt; k</a:t>
            </a:r>
            <a:r>
              <a:rPr lang="en-US" altLang="zh-CN" sz="3400" b="1" baseline="-25000">
                <a:ea typeface="楷体_GB2312" pitchFamily="49" charset="-122"/>
              </a:rPr>
              <a:t>4</a:t>
            </a:r>
            <a:r>
              <a:rPr lang="en-US" altLang="zh-CN" sz="3400" b="1">
                <a:ea typeface="楷体_GB2312" pitchFamily="49" charset="-122"/>
              </a:rPr>
              <a:t>,k</a:t>
            </a:r>
            <a:r>
              <a:rPr lang="en-US" altLang="zh-CN" sz="3400" b="1" baseline="-25000">
                <a:ea typeface="楷体_GB2312" pitchFamily="49" charset="-122"/>
              </a:rPr>
              <a:t>5</a:t>
            </a:r>
            <a:r>
              <a:rPr lang="en-US" altLang="zh-CN" sz="3400" b="1">
                <a:ea typeface="楷体_GB2312" pitchFamily="49" charset="-122"/>
              </a:rPr>
              <a:t> &gt; </a:t>
            </a:r>
            <a:r>
              <a:rPr lang="zh-CN" altLang="en-US" sz="3400" b="1">
                <a:ea typeface="楷体_GB2312" pitchFamily="49" charset="-122"/>
              </a:rPr>
              <a:t>，</a:t>
            </a:r>
            <a:r>
              <a:rPr lang="en-US" altLang="zh-CN" sz="3400" b="1">
                <a:ea typeface="楷体_GB2312" pitchFamily="49" charset="-122"/>
              </a:rPr>
              <a:t>&lt; k</a:t>
            </a:r>
            <a:r>
              <a:rPr lang="en-US" altLang="zh-CN" sz="3400" b="1" baseline="-25000">
                <a:ea typeface="楷体_GB2312" pitchFamily="49" charset="-122"/>
              </a:rPr>
              <a:t>4</a:t>
            </a:r>
            <a:r>
              <a:rPr lang="en-US" altLang="zh-CN" sz="3400" b="1">
                <a:ea typeface="楷体_GB2312" pitchFamily="49" charset="-122"/>
              </a:rPr>
              <a:t>,k</a:t>
            </a:r>
            <a:r>
              <a:rPr lang="en-US" altLang="zh-CN" sz="3400" b="1" baseline="-25000">
                <a:ea typeface="楷体_GB2312" pitchFamily="49" charset="-122"/>
              </a:rPr>
              <a:t>6</a:t>
            </a:r>
            <a:r>
              <a:rPr lang="en-US" altLang="zh-CN" sz="3400" b="1">
                <a:ea typeface="楷体_GB2312" pitchFamily="49" charset="-122"/>
              </a:rPr>
              <a:t> &gt; </a:t>
            </a:r>
            <a:r>
              <a:rPr lang="zh-CN" altLang="en-US" sz="3400" b="1">
                <a:ea typeface="楷体_GB2312" pitchFamily="49" charset="-122"/>
              </a:rPr>
              <a:t>，</a:t>
            </a:r>
            <a:r>
              <a:rPr lang="en-US" altLang="zh-CN" sz="3400" b="1">
                <a:ea typeface="楷体_GB2312" pitchFamily="49" charset="-122"/>
              </a:rPr>
              <a:t>&lt; k</a:t>
            </a:r>
            <a:r>
              <a:rPr lang="en-US" altLang="zh-CN" sz="3400" b="1" baseline="-25000">
                <a:ea typeface="楷体_GB2312" pitchFamily="49" charset="-122"/>
              </a:rPr>
              <a:t>8</a:t>
            </a:r>
            <a:r>
              <a:rPr lang="en-US" altLang="zh-CN" sz="3400" b="1">
                <a:ea typeface="楷体_GB2312" pitchFamily="49" charset="-122"/>
              </a:rPr>
              <a:t>,k</a:t>
            </a:r>
            <a:r>
              <a:rPr lang="en-US" altLang="zh-CN" sz="3400" b="1" baseline="-25000">
                <a:ea typeface="楷体_GB2312" pitchFamily="49" charset="-122"/>
              </a:rPr>
              <a:t>9</a:t>
            </a:r>
            <a:r>
              <a:rPr lang="en-US" altLang="zh-CN" sz="3400" b="1">
                <a:ea typeface="楷体_GB2312" pitchFamily="49" charset="-122"/>
              </a:rPr>
              <a:t> &gt;}</a:t>
            </a:r>
          </a:p>
        </p:txBody>
      </p:sp>
      <p:grpSp>
        <p:nvGrpSpPr>
          <p:cNvPr id="2" name="Group 5"/>
          <p:cNvGrpSpPr>
            <a:grpSpLocks/>
          </p:cNvGrpSpPr>
          <p:nvPr/>
        </p:nvGrpSpPr>
        <p:grpSpPr bwMode="auto">
          <a:xfrm>
            <a:off x="838200" y="3124200"/>
            <a:ext cx="6858000" cy="3352800"/>
            <a:chOff x="912" y="2112"/>
            <a:chExt cx="3120" cy="1632"/>
          </a:xfrm>
        </p:grpSpPr>
        <p:grpSp>
          <p:nvGrpSpPr>
            <p:cNvPr id="49156" name="Group 6"/>
            <p:cNvGrpSpPr>
              <a:grpSpLocks/>
            </p:cNvGrpSpPr>
            <p:nvPr/>
          </p:nvGrpSpPr>
          <p:grpSpPr bwMode="auto">
            <a:xfrm>
              <a:off x="2160" y="2112"/>
              <a:ext cx="432" cy="336"/>
              <a:chOff x="2160" y="2064"/>
              <a:chExt cx="432" cy="336"/>
            </a:xfrm>
          </p:grpSpPr>
          <p:sp>
            <p:nvSpPr>
              <p:cNvPr id="49189" name="Rectangle 7"/>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49190" name="Text Box 8"/>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1</a:t>
                </a:r>
              </a:p>
            </p:txBody>
          </p:sp>
        </p:grpSp>
        <p:grpSp>
          <p:nvGrpSpPr>
            <p:cNvPr id="49157" name="Group 9"/>
            <p:cNvGrpSpPr>
              <a:grpSpLocks/>
            </p:cNvGrpSpPr>
            <p:nvPr/>
          </p:nvGrpSpPr>
          <p:grpSpPr bwMode="auto">
            <a:xfrm>
              <a:off x="912" y="2736"/>
              <a:ext cx="432" cy="336"/>
              <a:chOff x="2160" y="2064"/>
              <a:chExt cx="432" cy="336"/>
            </a:xfrm>
          </p:grpSpPr>
          <p:sp>
            <p:nvSpPr>
              <p:cNvPr id="49187" name="Rectangle 10"/>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49188" name="Text Box 11"/>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2</a:t>
                </a:r>
              </a:p>
            </p:txBody>
          </p:sp>
        </p:grpSp>
        <p:grpSp>
          <p:nvGrpSpPr>
            <p:cNvPr id="49158" name="Group 12"/>
            <p:cNvGrpSpPr>
              <a:grpSpLocks/>
            </p:cNvGrpSpPr>
            <p:nvPr/>
          </p:nvGrpSpPr>
          <p:grpSpPr bwMode="auto">
            <a:xfrm>
              <a:off x="1584" y="2736"/>
              <a:ext cx="432" cy="336"/>
              <a:chOff x="2160" y="2064"/>
              <a:chExt cx="432" cy="336"/>
            </a:xfrm>
          </p:grpSpPr>
          <p:sp>
            <p:nvSpPr>
              <p:cNvPr id="49185" name="Rectangle 13"/>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49186" name="Text Box 14"/>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3</a:t>
                </a:r>
              </a:p>
            </p:txBody>
          </p:sp>
        </p:grpSp>
        <p:grpSp>
          <p:nvGrpSpPr>
            <p:cNvPr id="49159" name="Group 15"/>
            <p:cNvGrpSpPr>
              <a:grpSpLocks/>
            </p:cNvGrpSpPr>
            <p:nvPr/>
          </p:nvGrpSpPr>
          <p:grpSpPr bwMode="auto">
            <a:xfrm>
              <a:off x="2160" y="2736"/>
              <a:ext cx="432" cy="336"/>
              <a:chOff x="2160" y="2064"/>
              <a:chExt cx="432" cy="336"/>
            </a:xfrm>
          </p:grpSpPr>
          <p:sp>
            <p:nvSpPr>
              <p:cNvPr id="49183" name="Rectangle 16"/>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49184" name="Text Box 17"/>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4</a:t>
                </a:r>
              </a:p>
            </p:txBody>
          </p:sp>
        </p:grpSp>
        <p:grpSp>
          <p:nvGrpSpPr>
            <p:cNvPr id="49160" name="Group 18"/>
            <p:cNvGrpSpPr>
              <a:grpSpLocks/>
            </p:cNvGrpSpPr>
            <p:nvPr/>
          </p:nvGrpSpPr>
          <p:grpSpPr bwMode="auto">
            <a:xfrm>
              <a:off x="2928" y="2736"/>
              <a:ext cx="432" cy="336"/>
              <a:chOff x="2160" y="2064"/>
              <a:chExt cx="432" cy="336"/>
            </a:xfrm>
          </p:grpSpPr>
          <p:sp>
            <p:nvSpPr>
              <p:cNvPr id="49181" name="Rectangle 19"/>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49182" name="Text Box 20"/>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7</a:t>
                </a:r>
              </a:p>
            </p:txBody>
          </p:sp>
        </p:grpSp>
        <p:grpSp>
          <p:nvGrpSpPr>
            <p:cNvPr id="49161" name="Group 21"/>
            <p:cNvGrpSpPr>
              <a:grpSpLocks/>
            </p:cNvGrpSpPr>
            <p:nvPr/>
          </p:nvGrpSpPr>
          <p:grpSpPr bwMode="auto">
            <a:xfrm>
              <a:off x="3600" y="2736"/>
              <a:ext cx="432" cy="336"/>
              <a:chOff x="2160" y="2064"/>
              <a:chExt cx="432" cy="336"/>
            </a:xfrm>
          </p:grpSpPr>
          <p:sp>
            <p:nvSpPr>
              <p:cNvPr id="49179" name="Rectangle 22"/>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49180" name="Text Box 23"/>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8</a:t>
                </a:r>
              </a:p>
            </p:txBody>
          </p:sp>
        </p:grpSp>
        <p:sp>
          <p:nvSpPr>
            <p:cNvPr id="49162" name="Line 24"/>
            <p:cNvSpPr>
              <a:spLocks noChangeShapeType="1"/>
            </p:cNvSpPr>
            <p:nvPr/>
          </p:nvSpPr>
          <p:spPr bwMode="auto">
            <a:xfrm flipH="1">
              <a:off x="1056" y="2448"/>
              <a:ext cx="1104" cy="288"/>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9163" name="Line 25"/>
            <p:cNvSpPr>
              <a:spLocks noChangeShapeType="1"/>
            </p:cNvSpPr>
            <p:nvPr/>
          </p:nvSpPr>
          <p:spPr bwMode="auto">
            <a:xfrm flipH="1">
              <a:off x="1776" y="2448"/>
              <a:ext cx="480" cy="288"/>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9164" name="Line 26"/>
            <p:cNvSpPr>
              <a:spLocks noChangeShapeType="1"/>
            </p:cNvSpPr>
            <p:nvPr/>
          </p:nvSpPr>
          <p:spPr bwMode="auto">
            <a:xfrm>
              <a:off x="2352" y="2448"/>
              <a:ext cx="0" cy="288"/>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9165" name="Line 27"/>
            <p:cNvSpPr>
              <a:spLocks noChangeShapeType="1"/>
            </p:cNvSpPr>
            <p:nvPr/>
          </p:nvSpPr>
          <p:spPr bwMode="auto">
            <a:xfrm>
              <a:off x="2448" y="2448"/>
              <a:ext cx="624" cy="288"/>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9166" name="Line 28"/>
            <p:cNvSpPr>
              <a:spLocks noChangeShapeType="1"/>
            </p:cNvSpPr>
            <p:nvPr/>
          </p:nvSpPr>
          <p:spPr bwMode="auto">
            <a:xfrm>
              <a:off x="2592" y="2448"/>
              <a:ext cx="1200" cy="288"/>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49167" name="Group 29"/>
            <p:cNvGrpSpPr>
              <a:grpSpLocks/>
            </p:cNvGrpSpPr>
            <p:nvPr/>
          </p:nvGrpSpPr>
          <p:grpSpPr bwMode="auto">
            <a:xfrm>
              <a:off x="1920" y="3408"/>
              <a:ext cx="432" cy="336"/>
              <a:chOff x="2160" y="2064"/>
              <a:chExt cx="432" cy="336"/>
            </a:xfrm>
          </p:grpSpPr>
          <p:sp>
            <p:nvSpPr>
              <p:cNvPr id="49177" name="Rectangle 30"/>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49178" name="Text Box 31"/>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5</a:t>
                </a:r>
              </a:p>
            </p:txBody>
          </p:sp>
        </p:grpSp>
        <p:grpSp>
          <p:nvGrpSpPr>
            <p:cNvPr id="49168" name="Group 32"/>
            <p:cNvGrpSpPr>
              <a:grpSpLocks/>
            </p:cNvGrpSpPr>
            <p:nvPr/>
          </p:nvGrpSpPr>
          <p:grpSpPr bwMode="auto">
            <a:xfrm>
              <a:off x="2496" y="3408"/>
              <a:ext cx="432" cy="336"/>
              <a:chOff x="2160" y="2064"/>
              <a:chExt cx="432" cy="336"/>
            </a:xfrm>
          </p:grpSpPr>
          <p:sp>
            <p:nvSpPr>
              <p:cNvPr id="49175" name="Rectangle 33"/>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49176" name="Text Box 34"/>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6</a:t>
                </a:r>
              </a:p>
            </p:txBody>
          </p:sp>
        </p:grpSp>
        <p:grpSp>
          <p:nvGrpSpPr>
            <p:cNvPr id="49169" name="Group 35"/>
            <p:cNvGrpSpPr>
              <a:grpSpLocks/>
            </p:cNvGrpSpPr>
            <p:nvPr/>
          </p:nvGrpSpPr>
          <p:grpSpPr bwMode="auto">
            <a:xfrm>
              <a:off x="3600" y="3408"/>
              <a:ext cx="432" cy="336"/>
              <a:chOff x="2160" y="2064"/>
              <a:chExt cx="432" cy="336"/>
            </a:xfrm>
          </p:grpSpPr>
          <p:sp>
            <p:nvSpPr>
              <p:cNvPr id="49173" name="Rectangle 36"/>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49174" name="Text Box 37"/>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9</a:t>
                </a:r>
              </a:p>
            </p:txBody>
          </p:sp>
        </p:grpSp>
        <p:sp>
          <p:nvSpPr>
            <p:cNvPr id="49170" name="Line 38"/>
            <p:cNvSpPr>
              <a:spLocks noChangeShapeType="1"/>
            </p:cNvSpPr>
            <p:nvPr/>
          </p:nvSpPr>
          <p:spPr bwMode="auto">
            <a:xfrm flipH="1">
              <a:off x="2112" y="3072"/>
              <a:ext cx="192" cy="336"/>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9171" name="Line 39"/>
            <p:cNvSpPr>
              <a:spLocks noChangeShapeType="1"/>
            </p:cNvSpPr>
            <p:nvPr/>
          </p:nvSpPr>
          <p:spPr bwMode="auto">
            <a:xfrm>
              <a:off x="2496" y="3072"/>
              <a:ext cx="240" cy="336"/>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9172" name="Line 40"/>
            <p:cNvSpPr>
              <a:spLocks noChangeShapeType="1"/>
            </p:cNvSpPr>
            <p:nvPr/>
          </p:nvSpPr>
          <p:spPr bwMode="auto">
            <a:xfrm>
              <a:off x="3792" y="3072"/>
              <a:ext cx="0" cy="336"/>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ChangeArrowheads="1"/>
          </p:cNvSpPr>
          <p:nvPr/>
        </p:nvSpPr>
        <p:spPr bwMode="auto">
          <a:xfrm>
            <a:off x="304800" y="188913"/>
            <a:ext cx="8839200" cy="254317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defRPr/>
            </a:pPr>
            <a:r>
              <a:rPr lang="zh-CN" altLang="en-US" sz="3300" b="1" dirty="0">
                <a:solidFill>
                  <a:srgbClr val="FF0000"/>
                </a:solidFill>
                <a:effectLst>
                  <a:outerShdw blurRad="38100" dist="38100" dir="2700000" algn="tl">
                    <a:srgbClr val="C0C0C0"/>
                  </a:outerShdw>
                </a:effectLst>
                <a:ea typeface="黑体" pitchFamily="2" charset="-122"/>
              </a:rPr>
              <a:t>例</a:t>
            </a:r>
            <a:r>
              <a:rPr lang="en-US" altLang="zh-CN" sz="3300" b="1" dirty="0">
                <a:solidFill>
                  <a:srgbClr val="FF0000"/>
                </a:solidFill>
                <a:effectLst>
                  <a:outerShdw blurRad="38100" dist="38100" dir="2700000" algn="tl">
                    <a:srgbClr val="C0C0C0"/>
                  </a:outerShdw>
                </a:effectLst>
                <a:ea typeface="黑体" pitchFamily="2" charset="-122"/>
              </a:rPr>
              <a:t>3</a:t>
            </a:r>
            <a:r>
              <a:rPr lang="en-US" altLang="zh-CN" sz="3400" b="1" dirty="0">
                <a:ea typeface="楷体_GB2312" pitchFamily="49" charset="-122"/>
              </a:rPr>
              <a:t>  L=(N,R)</a:t>
            </a:r>
            <a:r>
              <a:rPr lang="zh-CN" altLang="en-US" sz="3400" b="1" dirty="0">
                <a:ea typeface="楷体_GB2312" pitchFamily="49" charset="-122"/>
              </a:rPr>
              <a:t>，  </a:t>
            </a:r>
            <a:r>
              <a:rPr lang="en-US" altLang="zh-CN" sz="3400" b="1" dirty="0">
                <a:ea typeface="楷体_GB2312" pitchFamily="49" charset="-122"/>
              </a:rPr>
              <a:t>N={k</a:t>
            </a:r>
            <a:r>
              <a:rPr lang="en-US" altLang="zh-CN" sz="3400" b="1" baseline="-25000" dirty="0">
                <a:ea typeface="楷体_GB2312" pitchFamily="49" charset="-122"/>
              </a:rPr>
              <a:t>1</a:t>
            </a:r>
            <a:r>
              <a:rPr lang="zh-CN" altLang="en-US" sz="3400" b="1" dirty="0">
                <a:ea typeface="楷体_GB2312" pitchFamily="49" charset="-122"/>
              </a:rPr>
              <a:t>，</a:t>
            </a:r>
            <a:r>
              <a:rPr lang="en-US" altLang="zh-CN" sz="3400" b="1" dirty="0">
                <a:ea typeface="楷体_GB2312" pitchFamily="49" charset="-122"/>
              </a:rPr>
              <a:t>k</a:t>
            </a:r>
            <a:r>
              <a:rPr lang="en-US" altLang="zh-CN" sz="3400" b="1" baseline="-25000" dirty="0">
                <a:ea typeface="楷体_GB2312" pitchFamily="49" charset="-122"/>
              </a:rPr>
              <a:t>2</a:t>
            </a:r>
            <a:r>
              <a:rPr lang="zh-CN" altLang="en-US" sz="3400" b="1" dirty="0">
                <a:ea typeface="楷体_GB2312" pitchFamily="49" charset="-122"/>
              </a:rPr>
              <a:t>，</a:t>
            </a:r>
            <a:r>
              <a:rPr lang="en-US" altLang="zh-CN" sz="3400" b="1" dirty="0">
                <a:ea typeface="楷体_GB2312" pitchFamily="49" charset="-122"/>
              </a:rPr>
              <a:t>…</a:t>
            </a:r>
            <a:r>
              <a:rPr lang="zh-CN" altLang="en-US" sz="3400" b="1" dirty="0">
                <a:ea typeface="楷体_GB2312" pitchFamily="49" charset="-122"/>
              </a:rPr>
              <a:t>，</a:t>
            </a:r>
            <a:r>
              <a:rPr lang="en-US" altLang="zh-CN" sz="3400" b="1" dirty="0">
                <a:ea typeface="楷体_GB2312" pitchFamily="49" charset="-122"/>
              </a:rPr>
              <a:t>k</a:t>
            </a:r>
            <a:r>
              <a:rPr lang="en-US" altLang="zh-CN" sz="3400" b="1" baseline="-25000" dirty="0">
                <a:ea typeface="楷体_GB2312" pitchFamily="49" charset="-122"/>
              </a:rPr>
              <a:t>4</a:t>
            </a:r>
            <a:r>
              <a:rPr lang="en-US" altLang="zh-CN" sz="3400" b="1" dirty="0">
                <a:ea typeface="楷体_GB2312" pitchFamily="49" charset="-122"/>
              </a:rPr>
              <a:t>}  R={r}</a:t>
            </a:r>
            <a:r>
              <a:rPr lang="zh-CN" altLang="en-US" sz="3400" b="1" dirty="0">
                <a:ea typeface="楷体_GB2312" pitchFamily="49" charset="-122"/>
              </a:rPr>
              <a:t>，</a:t>
            </a:r>
            <a:r>
              <a:rPr lang="en-US" altLang="zh-CN" sz="3400" b="1" dirty="0">
                <a:ea typeface="楷体_GB2312" pitchFamily="49" charset="-122"/>
              </a:rPr>
              <a:t>r={( k</a:t>
            </a:r>
            <a:r>
              <a:rPr lang="en-US" altLang="zh-CN" sz="3400" b="1" baseline="-25000" dirty="0">
                <a:ea typeface="楷体_GB2312" pitchFamily="49" charset="-122"/>
              </a:rPr>
              <a:t>1</a:t>
            </a:r>
            <a:r>
              <a:rPr lang="en-US" altLang="zh-CN" sz="3400" b="1" dirty="0">
                <a:ea typeface="楷体_GB2312" pitchFamily="49" charset="-122"/>
              </a:rPr>
              <a:t>,k</a:t>
            </a:r>
            <a:r>
              <a:rPr lang="en-US" altLang="zh-CN" sz="3400" b="1" baseline="-25000" dirty="0">
                <a:ea typeface="楷体_GB2312" pitchFamily="49" charset="-122"/>
              </a:rPr>
              <a:t>2</a:t>
            </a:r>
            <a:r>
              <a:rPr lang="en-US" altLang="zh-CN" sz="3400" b="1" dirty="0">
                <a:ea typeface="楷体_GB2312" pitchFamily="49" charset="-122"/>
              </a:rPr>
              <a:t> ), ( k</a:t>
            </a:r>
            <a:r>
              <a:rPr lang="en-US" altLang="zh-CN" sz="3400" b="1" baseline="-25000" dirty="0">
                <a:ea typeface="楷体_GB2312" pitchFamily="49" charset="-122"/>
              </a:rPr>
              <a:t>1</a:t>
            </a:r>
            <a:r>
              <a:rPr lang="en-US" altLang="zh-CN" sz="3400" b="1" dirty="0">
                <a:ea typeface="楷体_GB2312" pitchFamily="49" charset="-122"/>
              </a:rPr>
              <a:t>,k</a:t>
            </a:r>
            <a:r>
              <a:rPr lang="en-US" altLang="zh-CN" sz="3400" b="1" baseline="-25000" dirty="0">
                <a:ea typeface="楷体_GB2312" pitchFamily="49" charset="-122"/>
              </a:rPr>
              <a:t>3</a:t>
            </a:r>
            <a:r>
              <a:rPr lang="en-US" altLang="zh-CN" sz="3400" b="1" dirty="0">
                <a:ea typeface="楷体_GB2312" pitchFamily="49" charset="-122"/>
              </a:rPr>
              <a:t> ), ( k</a:t>
            </a:r>
            <a:r>
              <a:rPr lang="en-US" altLang="zh-CN" sz="3400" b="1" baseline="-25000" dirty="0">
                <a:ea typeface="楷体_GB2312" pitchFamily="49" charset="-122"/>
              </a:rPr>
              <a:t>3</a:t>
            </a:r>
            <a:r>
              <a:rPr lang="en-US" altLang="zh-CN" sz="3400" b="1" dirty="0">
                <a:ea typeface="楷体_GB2312" pitchFamily="49" charset="-122"/>
              </a:rPr>
              <a:t>,k</a:t>
            </a:r>
            <a:r>
              <a:rPr lang="en-US" altLang="zh-CN" sz="3400" b="1" baseline="-25000" dirty="0">
                <a:ea typeface="楷体_GB2312" pitchFamily="49" charset="-122"/>
              </a:rPr>
              <a:t>4</a:t>
            </a:r>
            <a:r>
              <a:rPr lang="en-US" altLang="zh-CN" sz="3400" b="1" dirty="0">
                <a:ea typeface="楷体_GB2312" pitchFamily="49" charset="-122"/>
              </a:rPr>
              <a:t> ), ( k</a:t>
            </a:r>
            <a:r>
              <a:rPr lang="en-US" altLang="zh-CN" sz="3400" b="1" baseline="-25000" dirty="0">
                <a:ea typeface="楷体_GB2312" pitchFamily="49" charset="-122"/>
              </a:rPr>
              <a:t>2</a:t>
            </a:r>
            <a:r>
              <a:rPr lang="en-US" altLang="zh-CN" sz="3400" b="1" dirty="0">
                <a:ea typeface="楷体_GB2312" pitchFamily="49" charset="-122"/>
              </a:rPr>
              <a:t>,k</a:t>
            </a:r>
            <a:r>
              <a:rPr lang="en-US" altLang="zh-CN" sz="3400" b="1" baseline="-25000" dirty="0">
                <a:ea typeface="楷体_GB2312" pitchFamily="49" charset="-122"/>
              </a:rPr>
              <a:t>3</a:t>
            </a:r>
            <a:r>
              <a:rPr lang="en-US" altLang="zh-CN" sz="3400" b="1" dirty="0">
                <a:ea typeface="楷体_GB2312" pitchFamily="49" charset="-122"/>
              </a:rPr>
              <a:t> ) }</a:t>
            </a:r>
          </a:p>
          <a:p>
            <a:pPr marL="342900" indent="-342900">
              <a:spcBef>
                <a:spcPct val="20000"/>
              </a:spcBef>
              <a:buClr>
                <a:schemeClr val="accent1"/>
              </a:buClr>
              <a:buSzPct val="65000"/>
              <a:defRPr/>
            </a:pPr>
            <a:r>
              <a:rPr lang="en-US" altLang="zh-CN" sz="3400" b="1" dirty="0">
                <a:ea typeface="楷体_GB2312" pitchFamily="49" charset="-122"/>
              </a:rPr>
              <a:t>r={( k</a:t>
            </a:r>
            <a:r>
              <a:rPr lang="en-US" altLang="zh-CN" sz="3400" b="1" baseline="-25000" dirty="0">
                <a:ea typeface="楷体_GB2312" pitchFamily="49" charset="-122"/>
              </a:rPr>
              <a:t>1</a:t>
            </a:r>
            <a:r>
              <a:rPr lang="en-US" altLang="zh-CN" sz="3400" b="1" dirty="0">
                <a:ea typeface="楷体_GB2312" pitchFamily="49" charset="-122"/>
              </a:rPr>
              <a:t>,k</a:t>
            </a:r>
            <a:r>
              <a:rPr lang="en-US" altLang="zh-CN" sz="3400" b="1" baseline="-25000" dirty="0">
                <a:ea typeface="楷体_GB2312" pitchFamily="49" charset="-122"/>
              </a:rPr>
              <a:t>2</a:t>
            </a:r>
            <a:r>
              <a:rPr lang="en-US" altLang="zh-CN" sz="3400" b="1" dirty="0">
                <a:ea typeface="楷体_GB2312" pitchFamily="49" charset="-122"/>
              </a:rPr>
              <a:t> ), ( k</a:t>
            </a:r>
            <a:r>
              <a:rPr lang="en-US" altLang="zh-CN" sz="3400" b="1" baseline="-25000" dirty="0">
                <a:ea typeface="楷体_GB2312" pitchFamily="49" charset="-122"/>
              </a:rPr>
              <a:t>2</a:t>
            </a:r>
            <a:r>
              <a:rPr lang="en-US" altLang="zh-CN" sz="3400" b="1" dirty="0">
                <a:ea typeface="楷体_GB2312" pitchFamily="49" charset="-122"/>
              </a:rPr>
              <a:t>,k</a:t>
            </a:r>
            <a:r>
              <a:rPr lang="en-US" altLang="zh-CN" sz="3400" b="1" baseline="-25000" dirty="0">
                <a:ea typeface="楷体_GB2312" pitchFamily="49" charset="-122"/>
              </a:rPr>
              <a:t>1</a:t>
            </a:r>
            <a:r>
              <a:rPr lang="en-US" altLang="zh-CN" sz="3400" b="1" dirty="0">
                <a:ea typeface="楷体_GB2312" pitchFamily="49" charset="-122"/>
              </a:rPr>
              <a:t> ), ( k</a:t>
            </a:r>
            <a:r>
              <a:rPr lang="en-US" altLang="zh-CN" sz="3400" b="1" baseline="-25000" dirty="0">
                <a:ea typeface="楷体_GB2312" pitchFamily="49" charset="-122"/>
              </a:rPr>
              <a:t>1</a:t>
            </a:r>
            <a:r>
              <a:rPr lang="en-US" altLang="zh-CN" sz="3400" b="1" dirty="0">
                <a:ea typeface="楷体_GB2312" pitchFamily="49" charset="-122"/>
              </a:rPr>
              <a:t>,k</a:t>
            </a:r>
            <a:r>
              <a:rPr lang="en-US" altLang="zh-CN" sz="3400" b="1" baseline="-25000" dirty="0">
                <a:ea typeface="楷体_GB2312" pitchFamily="49" charset="-122"/>
              </a:rPr>
              <a:t>3</a:t>
            </a:r>
            <a:r>
              <a:rPr lang="en-US" altLang="zh-CN" sz="3400" b="1" dirty="0">
                <a:ea typeface="楷体_GB2312" pitchFamily="49" charset="-122"/>
              </a:rPr>
              <a:t> ), ( k</a:t>
            </a:r>
            <a:r>
              <a:rPr lang="en-US" altLang="zh-CN" sz="3400" b="1" baseline="-25000" dirty="0">
                <a:ea typeface="楷体_GB2312" pitchFamily="49" charset="-122"/>
              </a:rPr>
              <a:t>3</a:t>
            </a:r>
            <a:r>
              <a:rPr lang="en-US" altLang="zh-CN" sz="3400" b="1" dirty="0">
                <a:ea typeface="楷体_GB2312" pitchFamily="49" charset="-122"/>
              </a:rPr>
              <a:t>,k</a:t>
            </a:r>
            <a:r>
              <a:rPr lang="en-US" altLang="zh-CN" sz="3400" b="1" baseline="-25000" dirty="0">
                <a:ea typeface="楷体_GB2312" pitchFamily="49" charset="-122"/>
              </a:rPr>
              <a:t>1</a:t>
            </a:r>
            <a:r>
              <a:rPr lang="en-US" altLang="zh-CN" sz="3400" b="1" dirty="0">
                <a:ea typeface="楷体_GB2312" pitchFamily="49" charset="-122"/>
              </a:rPr>
              <a:t> ), ( k</a:t>
            </a:r>
            <a:r>
              <a:rPr lang="en-US" altLang="zh-CN" sz="3400" b="1" baseline="-25000" dirty="0">
                <a:ea typeface="楷体_GB2312" pitchFamily="49" charset="-122"/>
              </a:rPr>
              <a:t>3</a:t>
            </a:r>
            <a:r>
              <a:rPr lang="en-US" altLang="zh-CN" sz="3400" b="1" dirty="0">
                <a:ea typeface="楷体_GB2312" pitchFamily="49" charset="-122"/>
              </a:rPr>
              <a:t>,k</a:t>
            </a:r>
            <a:r>
              <a:rPr lang="en-US" altLang="zh-CN" sz="3400" b="1" baseline="-25000" dirty="0">
                <a:ea typeface="楷体_GB2312" pitchFamily="49" charset="-122"/>
              </a:rPr>
              <a:t>4</a:t>
            </a:r>
            <a:r>
              <a:rPr lang="en-US" altLang="zh-CN" sz="3400" b="1" dirty="0">
                <a:ea typeface="楷体_GB2312" pitchFamily="49" charset="-122"/>
              </a:rPr>
              <a:t> ), ( k</a:t>
            </a:r>
            <a:r>
              <a:rPr lang="en-US" altLang="zh-CN" sz="3400" b="1" baseline="-25000" dirty="0">
                <a:ea typeface="楷体_GB2312" pitchFamily="49" charset="-122"/>
              </a:rPr>
              <a:t>4</a:t>
            </a:r>
            <a:r>
              <a:rPr lang="en-US" altLang="zh-CN" sz="3400" b="1" dirty="0">
                <a:ea typeface="楷体_GB2312" pitchFamily="49" charset="-122"/>
              </a:rPr>
              <a:t>,k</a:t>
            </a:r>
            <a:r>
              <a:rPr lang="en-US" altLang="zh-CN" sz="3400" b="1" baseline="-25000" dirty="0">
                <a:ea typeface="楷体_GB2312" pitchFamily="49" charset="-122"/>
              </a:rPr>
              <a:t>3</a:t>
            </a:r>
            <a:r>
              <a:rPr lang="en-US" altLang="zh-CN" sz="3400" b="1" dirty="0">
                <a:ea typeface="楷体_GB2312" pitchFamily="49" charset="-122"/>
              </a:rPr>
              <a:t> ), ( k</a:t>
            </a:r>
            <a:r>
              <a:rPr lang="en-US" altLang="zh-CN" sz="3400" b="1" baseline="-25000" dirty="0">
                <a:ea typeface="楷体_GB2312" pitchFamily="49" charset="-122"/>
              </a:rPr>
              <a:t>2</a:t>
            </a:r>
            <a:r>
              <a:rPr lang="en-US" altLang="zh-CN" sz="3400" b="1" dirty="0">
                <a:ea typeface="楷体_GB2312" pitchFamily="49" charset="-122"/>
              </a:rPr>
              <a:t>,k</a:t>
            </a:r>
            <a:r>
              <a:rPr lang="en-US" altLang="zh-CN" sz="3400" b="1" baseline="-25000" dirty="0">
                <a:ea typeface="楷体_GB2312" pitchFamily="49" charset="-122"/>
              </a:rPr>
              <a:t>3</a:t>
            </a:r>
            <a:r>
              <a:rPr lang="en-US" altLang="zh-CN" sz="3400" b="1" dirty="0">
                <a:ea typeface="楷体_GB2312" pitchFamily="49" charset="-122"/>
              </a:rPr>
              <a:t> ), ( k</a:t>
            </a:r>
            <a:r>
              <a:rPr lang="en-US" altLang="zh-CN" sz="3400" b="1" baseline="-25000" dirty="0">
                <a:ea typeface="楷体_GB2312" pitchFamily="49" charset="-122"/>
              </a:rPr>
              <a:t>3</a:t>
            </a:r>
            <a:r>
              <a:rPr lang="en-US" altLang="zh-CN" sz="3400" b="1" dirty="0">
                <a:ea typeface="楷体_GB2312" pitchFamily="49" charset="-122"/>
              </a:rPr>
              <a:t>,k</a:t>
            </a:r>
            <a:r>
              <a:rPr lang="en-US" altLang="zh-CN" sz="3400" b="1" baseline="-25000" dirty="0">
                <a:ea typeface="楷体_GB2312" pitchFamily="49" charset="-122"/>
              </a:rPr>
              <a:t>2</a:t>
            </a:r>
            <a:r>
              <a:rPr lang="en-US" altLang="zh-CN" sz="3400" b="1" dirty="0">
                <a:ea typeface="楷体_GB2312" pitchFamily="49" charset="-122"/>
              </a:rPr>
              <a:t> ) }</a:t>
            </a:r>
          </a:p>
          <a:p>
            <a:pPr marL="342900" indent="-342900">
              <a:spcBef>
                <a:spcPct val="20000"/>
              </a:spcBef>
              <a:buClr>
                <a:schemeClr val="accent1"/>
              </a:buClr>
              <a:buSzPct val="65000"/>
              <a:buFont typeface="Wingdings" pitchFamily="2" charset="2"/>
              <a:buNone/>
              <a:defRPr/>
            </a:pPr>
            <a:endParaRPr lang="en-US" altLang="zh-CN" sz="3400" b="1" dirty="0">
              <a:ea typeface="楷体_GB2312" pitchFamily="49" charset="-122"/>
            </a:endParaRPr>
          </a:p>
        </p:txBody>
      </p:sp>
      <p:grpSp>
        <p:nvGrpSpPr>
          <p:cNvPr id="3" name="组合 2"/>
          <p:cNvGrpSpPr>
            <a:grpSpLocks/>
          </p:cNvGrpSpPr>
          <p:nvPr/>
        </p:nvGrpSpPr>
        <p:grpSpPr bwMode="auto">
          <a:xfrm>
            <a:off x="2230438" y="2855913"/>
            <a:ext cx="3854450" cy="2876550"/>
            <a:chOff x="2101361" y="2564904"/>
            <a:chExt cx="3853961" cy="2876672"/>
          </a:xfrm>
        </p:grpSpPr>
        <p:grpSp>
          <p:nvGrpSpPr>
            <p:cNvPr id="50180" name="Group 6"/>
            <p:cNvGrpSpPr>
              <a:grpSpLocks/>
            </p:cNvGrpSpPr>
            <p:nvPr/>
          </p:nvGrpSpPr>
          <p:grpSpPr bwMode="auto">
            <a:xfrm>
              <a:off x="2101362" y="2564904"/>
              <a:ext cx="949569" cy="690282"/>
              <a:chOff x="2160" y="2064"/>
              <a:chExt cx="432" cy="336"/>
            </a:xfrm>
          </p:grpSpPr>
          <p:sp>
            <p:nvSpPr>
              <p:cNvPr id="50194" name="Rectangle 7"/>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50195" name="Text Box 8"/>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1</a:t>
                </a:r>
              </a:p>
            </p:txBody>
          </p:sp>
        </p:grpSp>
        <p:grpSp>
          <p:nvGrpSpPr>
            <p:cNvPr id="50181" name="Group 9"/>
            <p:cNvGrpSpPr>
              <a:grpSpLocks/>
            </p:cNvGrpSpPr>
            <p:nvPr/>
          </p:nvGrpSpPr>
          <p:grpSpPr bwMode="auto">
            <a:xfrm>
              <a:off x="5005753" y="2564904"/>
              <a:ext cx="949569" cy="690282"/>
              <a:chOff x="2160" y="2064"/>
              <a:chExt cx="432" cy="336"/>
            </a:xfrm>
          </p:grpSpPr>
          <p:sp>
            <p:nvSpPr>
              <p:cNvPr id="50192" name="Rectangle 10"/>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50193" name="Text Box 11"/>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2</a:t>
                </a:r>
              </a:p>
            </p:txBody>
          </p:sp>
        </p:grpSp>
        <p:grpSp>
          <p:nvGrpSpPr>
            <p:cNvPr id="50182" name="Group 12"/>
            <p:cNvGrpSpPr>
              <a:grpSpLocks/>
            </p:cNvGrpSpPr>
            <p:nvPr/>
          </p:nvGrpSpPr>
          <p:grpSpPr bwMode="auto">
            <a:xfrm>
              <a:off x="2101361" y="4751294"/>
              <a:ext cx="949569" cy="690282"/>
              <a:chOff x="2160" y="2064"/>
              <a:chExt cx="432" cy="336"/>
            </a:xfrm>
          </p:grpSpPr>
          <p:sp>
            <p:nvSpPr>
              <p:cNvPr id="50190" name="Rectangle 13"/>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50191" name="Text Box 14"/>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3</a:t>
                </a:r>
              </a:p>
            </p:txBody>
          </p:sp>
        </p:grpSp>
        <p:grpSp>
          <p:nvGrpSpPr>
            <p:cNvPr id="50183" name="Group 15"/>
            <p:cNvGrpSpPr>
              <a:grpSpLocks/>
            </p:cNvGrpSpPr>
            <p:nvPr/>
          </p:nvGrpSpPr>
          <p:grpSpPr bwMode="auto">
            <a:xfrm>
              <a:off x="5005752" y="4751294"/>
              <a:ext cx="949569" cy="690282"/>
              <a:chOff x="2160" y="2064"/>
              <a:chExt cx="432" cy="336"/>
            </a:xfrm>
          </p:grpSpPr>
          <p:sp>
            <p:nvSpPr>
              <p:cNvPr id="50188" name="Rectangle 16"/>
              <p:cNvSpPr>
                <a:spLocks noChangeArrowheads="1"/>
              </p:cNvSpPr>
              <p:nvPr/>
            </p:nvSpPr>
            <p:spPr bwMode="auto">
              <a:xfrm>
                <a:off x="2160" y="2064"/>
                <a:ext cx="432" cy="336"/>
              </a:xfrm>
              <a:prstGeom prst="rect">
                <a:avLst/>
              </a:prstGeom>
              <a:solidFill>
                <a:srgbClr val="33CCCC"/>
              </a:solidFill>
              <a:ln w="57150">
                <a:solidFill>
                  <a:schemeClr val="tx1"/>
                </a:solidFill>
                <a:miter lim="800000"/>
                <a:headEnd/>
                <a:tailEnd/>
              </a:ln>
            </p:spPr>
            <p:txBody>
              <a:bodyPr wrap="none" anchor="ctr"/>
              <a:lstStyle/>
              <a:p>
                <a:endParaRPr lang="zh-CN" altLang="en-US"/>
              </a:p>
            </p:txBody>
          </p:sp>
          <p:sp>
            <p:nvSpPr>
              <p:cNvPr id="50189" name="Text Box 17"/>
              <p:cNvSpPr txBox="1">
                <a:spLocks noChangeArrowheads="1"/>
              </p:cNvSpPr>
              <p:nvPr/>
            </p:nvSpPr>
            <p:spPr bwMode="auto">
              <a:xfrm>
                <a:off x="2256" y="2064"/>
                <a:ext cx="33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k</a:t>
                </a:r>
                <a:r>
                  <a:rPr kumimoji="1" lang="en-US" altLang="zh-CN" b="1" baseline="-25000">
                    <a:latin typeface="Times New Roman" pitchFamily="18" charset="0"/>
                  </a:rPr>
                  <a:t>4</a:t>
                </a:r>
              </a:p>
            </p:txBody>
          </p:sp>
        </p:grpSp>
        <p:sp>
          <p:nvSpPr>
            <p:cNvPr id="50184" name="Line 24"/>
            <p:cNvSpPr>
              <a:spLocks noChangeShapeType="1"/>
            </p:cNvSpPr>
            <p:nvPr/>
          </p:nvSpPr>
          <p:spPr bwMode="auto">
            <a:xfrm flipH="1">
              <a:off x="3050931" y="2910046"/>
              <a:ext cx="1954820"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85" name="Line 24"/>
            <p:cNvSpPr>
              <a:spLocks noChangeShapeType="1"/>
            </p:cNvSpPr>
            <p:nvPr/>
          </p:nvSpPr>
          <p:spPr bwMode="auto">
            <a:xfrm flipH="1" flipV="1">
              <a:off x="2576144" y="3255186"/>
              <a:ext cx="1" cy="1496108"/>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86" name="Line 24"/>
            <p:cNvSpPr>
              <a:spLocks noChangeShapeType="1"/>
            </p:cNvSpPr>
            <p:nvPr/>
          </p:nvSpPr>
          <p:spPr bwMode="auto">
            <a:xfrm flipH="1" flipV="1">
              <a:off x="5480537" y="3257926"/>
              <a:ext cx="1" cy="1496108"/>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87" name="Line 24"/>
            <p:cNvSpPr>
              <a:spLocks noChangeShapeType="1"/>
            </p:cNvSpPr>
            <p:nvPr/>
          </p:nvSpPr>
          <p:spPr bwMode="auto">
            <a:xfrm flipV="1">
              <a:off x="3083165" y="3255186"/>
              <a:ext cx="1922585" cy="1496108"/>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96260">
                                            <p:txEl>
                                              <p:pRg st="1" end="1"/>
                                            </p:txEl>
                                          </p:spTgt>
                                        </p:tgtEl>
                                        <p:attrNameLst>
                                          <p:attrName>style.visibility</p:attrName>
                                        </p:attrNameLst>
                                      </p:cBhvr>
                                      <p:to>
                                        <p:strVal val="visible"/>
                                      </p:to>
                                    </p:set>
                                    <p:anim calcmode="lin" valueType="num">
                                      <p:cBhvr additive="base">
                                        <p:cTn id="11" dur="500" fill="hold"/>
                                        <p:tgtEl>
                                          <p:spTgt spid="9626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626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533400" y="914400"/>
            <a:ext cx="68580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kumimoji="1" lang="zh-CN" altLang="en-US" sz="4000" b="1">
                <a:solidFill>
                  <a:srgbClr val="3333CC"/>
                </a:solidFill>
                <a:latin typeface="Times New Roman" pitchFamily="18" charset="0"/>
                <a:ea typeface="楷体_GB2312" pitchFamily="49" charset="-122"/>
              </a:rPr>
              <a:t>逻</a:t>
            </a:r>
          </a:p>
          <a:p>
            <a:pPr algn="ctr" eaLnBrk="1" hangingPunct="1">
              <a:spcBef>
                <a:spcPct val="50000"/>
              </a:spcBef>
            </a:pPr>
            <a:r>
              <a:rPr kumimoji="1" lang="zh-CN" altLang="en-US" sz="4000" b="1">
                <a:solidFill>
                  <a:srgbClr val="3333CC"/>
                </a:solidFill>
                <a:latin typeface="Times New Roman" pitchFamily="18" charset="0"/>
                <a:ea typeface="楷体_GB2312" pitchFamily="49" charset="-122"/>
              </a:rPr>
              <a:t>辑</a:t>
            </a:r>
          </a:p>
          <a:p>
            <a:pPr algn="ctr" eaLnBrk="1" hangingPunct="1">
              <a:spcBef>
                <a:spcPct val="50000"/>
              </a:spcBef>
            </a:pPr>
            <a:r>
              <a:rPr kumimoji="1" lang="zh-CN" altLang="en-US" sz="4000" b="1">
                <a:solidFill>
                  <a:srgbClr val="3333CC"/>
                </a:solidFill>
                <a:latin typeface="Times New Roman" pitchFamily="18" charset="0"/>
                <a:ea typeface="楷体_GB2312" pitchFamily="49" charset="-122"/>
              </a:rPr>
              <a:t>结</a:t>
            </a:r>
          </a:p>
          <a:p>
            <a:pPr algn="ctr" eaLnBrk="1" hangingPunct="1">
              <a:spcBef>
                <a:spcPct val="50000"/>
              </a:spcBef>
            </a:pPr>
            <a:r>
              <a:rPr kumimoji="1" lang="zh-CN" altLang="en-US" sz="4000" b="1">
                <a:solidFill>
                  <a:srgbClr val="3333CC"/>
                </a:solidFill>
                <a:latin typeface="Times New Roman" pitchFamily="18" charset="0"/>
                <a:ea typeface="楷体_GB2312" pitchFamily="49" charset="-122"/>
              </a:rPr>
              <a:t>构</a:t>
            </a:r>
          </a:p>
        </p:txBody>
      </p:sp>
      <p:sp>
        <p:nvSpPr>
          <p:cNvPr id="51203" name="AutoShape 3"/>
          <p:cNvSpPr>
            <a:spLocks/>
          </p:cNvSpPr>
          <p:nvPr/>
        </p:nvSpPr>
        <p:spPr bwMode="auto">
          <a:xfrm>
            <a:off x="1752600" y="685800"/>
            <a:ext cx="457200" cy="5181600"/>
          </a:xfrm>
          <a:prstGeom prst="leftBrace">
            <a:avLst>
              <a:gd name="adj1" fmla="val 94444"/>
              <a:gd name="adj2" fmla="val 50000"/>
            </a:avLst>
          </a:prstGeom>
          <a:noFill/>
          <a:ln w="9525">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04" name="Text Box 4"/>
          <p:cNvSpPr txBox="1">
            <a:spLocks noChangeArrowheads="1"/>
          </p:cNvSpPr>
          <p:nvPr/>
        </p:nvSpPr>
        <p:spPr bwMode="auto">
          <a:xfrm>
            <a:off x="1752600" y="304800"/>
            <a:ext cx="19812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spcBef>
                <a:spcPct val="50000"/>
              </a:spcBef>
            </a:pPr>
            <a:r>
              <a:rPr kumimoji="1" lang="zh-CN" altLang="en-US" sz="4000" b="1">
                <a:solidFill>
                  <a:srgbClr val="3333CC"/>
                </a:solidFill>
                <a:latin typeface="Times New Roman" pitchFamily="18" charset="0"/>
                <a:ea typeface="楷体_GB2312" pitchFamily="49" charset="-122"/>
              </a:rPr>
              <a:t>集合</a:t>
            </a:r>
          </a:p>
          <a:p>
            <a:pPr algn="ctr" eaLnBrk="1" hangingPunct="1">
              <a:spcBef>
                <a:spcPct val="50000"/>
              </a:spcBef>
            </a:pPr>
            <a:endParaRPr kumimoji="1" lang="zh-CN" altLang="en-US" sz="4000" b="1">
              <a:solidFill>
                <a:srgbClr val="3333CC"/>
              </a:solidFill>
              <a:latin typeface="Times New Roman" pitchFamily="18" charset="0"/>
              <a:ea typeface="楷体_GB2312" pitchFamily="49" charset="-122"/>
            </a:endParaRPr>
          </a:p>
          <a:p>
            <a:pPr algn="ctr" eaLnBrk="1" hangingPunct="1">
              <a:spcBef>
                <a:spcPct val="50000"/>
              </a:spcBef>
            </a:pPr>
            <a:r>
              <a:rPr kumimoji="1" lang="zh-CN" altLang="en-US" sz="4000" b="1">
                <a:solidFill>
                  <a:srgbClr val="3333CC"/>
                </a:solidFill>
                <a:latin typeface="Times New Roman" pitchFamily="18" charset="0"/>
                <a:ea typeface="楷体_GB2312" pitchFamily="49" charset="-122"/>
              </a:rPr>
              <a:t>线性</a:t>
            </a:r>
          </a:p>
          <a:p>
            <a:pPr algn="ctr" eaLnBrk="1" hangingPunct="1">
              <a:spcBef>
                <a:spcPct val="50000"/>
              </a:spcBef>
            </a:pPr>
            <a:endParaRPr kumimoji="1" lang="zh-CN" altLang="en-US" sz="4000" b="1">
              <a:solidFill>
                <a:srgbClr val="3333CC"/>
              </a:solidFill>
              <a:latin typeface="Times New Roman" pitchFamily="18" charset="0"/>
              <a:ea typeface="楷体_GB2312" pitchFamily="49" charset="-122"/>
            </a:endParaRPr>
          </a:p>
          <a:p>
            <a:pPr algn="ctr" eaLnBrk="1" hangingPunct="1">
              <a:spcBef>
                <a:spcPct val="50000"/>
              </a:spcBef>
            </a:pPr>
            <a:r>
              <a:rPr kumimoji="1" lang="zh-CN" altLang="en-US" sz="4000" b="1">
                <a:solidFill>
                  <a:srgbClr val="3333CC"/>
                </a:solidFill>
                <a:latin typeface="Times New Roman" pitchFamily="18" charset="0"/>
                <a:ea typeface="楷体_GB2312" pitchFamily="49" charset="-122"/>
              </a:rPr>
              <a:t>树</a:t>
            </a:r>
          </a:p>
          <a:p>
            <a:pPr algn="ctr" eaLnBrk="1" hangingPunct="1">
              <a:spcBef>
                <a:spcPct val="50000"/>
              </a:spcBef>
            </a:pPr>
            <a:endParaRPr kumimoji="1" lang="zh-CN" altLang="en-US" sz="4000" b="1">
              <a:solidFill>
                <a:srgbClr val="3333CC"/>
              </a:solidFill>
              <a:latin typeface="Times New Roman" pitchFamily="18" charset="0"/>
              <a:ea typeface="楷体_GB2312" pitchFamily="49" charset="-122"/>
            </a:endParaRPr>
          </a:p>
          <a:p>
            <a:pPr algn="ctr" eaLnBrk="1" hangingPunct="1">
              <a:spcBef>
                <a:spcPct val="50000"/>
              </a:spcBef>
            </a:pPr>
            <a:r>
              <a:rPr kumimoji="1" lang="zh-CN" altLang="en-US" sz="4000" b="1">
                <a:solidFill>
                  <a:srgbClr val="3333CC"/>
                </a:solidFill>
                <a:latin typeface="Times New Roman" pitchFamily="18" charset="0"/>
                <a:ea typeface="楷体_GB2312" pitchFamily="49" charset="-122"/>
              </a:rPr>
              <a:t>图</a:t>
            </a:r>
          </a:p>
        </p:txBody>
      </p:sp>
      <p:sp>
        <p:nvSpPr>
          <p:cNvPr id="51205" name="Oval 5"/>
          <p:cNvSpPr>
            <a:spLocks noChangeArrowheads="1"/>
          </p:cNvSpPr>
          <p:nvPr/>
        </p:nvSpPr>
        <p:spPr bwMode="auto">
          <a:xfrm>
            <a:off x="4419600" y="4572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06" name="Oval 6"/>
          <p:cNvSpPr>
            <a:spLocks noChangeArrowheads="1"/>
          </p:cNvSpPr>
          <p:nvPr/>
        </p:nvSpPr>
        <p:spPr bwMode="auto">
          <a:xfrm>
            <a:off x="4953000" y="9144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07" name="Oval 7"/>
          <p:cNvSpPr>
            <a:spLocks noChangeArrowheads="1"/>
          </p:cNvSpPr>
          <p:nvPr/>
        </p:nvSpPr>
        <p:spPr bwMode="auto">
          <a:xfrm>
            <a:off x="6019800" y="3048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08" name="Oval 8"/>
          <p:cNvSpPr>
            <a:spLocks noChangeArrowheads="1"/>
          </p:cNvSpPr>
          <p:nvPr/>
        </p:nvSpPr>
        <p:spPr bwMode="auto">
          <a:xfrm>
            <a:off x="5105400" y="2286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09" name="Oval 9"/>
          <p:cNvSpPr>
            <a:spLocks noChangeArrowheads="1"/>
          </p:cNvSpPr>
          <p:nvPr/>
        </p:nvSpPr>
        <p:spPr bwMode="auto">
          <a:xfrm>
            <a:off x="5791200" y="9144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10" name="Oval 10"/>
          <p:cNvSpPr>
            <a:spLocks noChangeArrowheads="1"/>
          </p:cNvSpPr>
          <p:nvPr/>
        </p:nvSpPr>
        <p:spPr bwMode="auto">
          <a:xfrm>
            <a:off x="7010400" y="22860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11" name="Oval 11"/>
          <p:cNvSpPr>
            <a:spLocks noChangeArrowheads="1"/>
          </p:cNvSpPr>
          <p:nvPr/>
        </p:nvSpPr>
        <p:spPr bwMode="auto">
          <a:xfrm>
            <a:off x="3429000" y="22860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12" name="Oval 12"/>
          <p:cNvSpPr>
            <a:spLocks noChangeArrowheads="1"/>
          </p:cNvSpPr>
          <p:nvPr/>
        </p:nvSpPr>
        <p:spPr bwMode="auto">
          <a:xfrm>
            <a:off x="4648200" y="22860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13" name="Line 13"/>
          <p:cNvSpPr>
            <a:spLocks noChangeShapeType="1"/>
          </p:cNvSpPr>
          <p:nvPr/>
        </p:nvSpPr>
        <p:spPr bwMode="auto">
          <a:xfrm>
            <a:off x="3429000" y="2514600"/>
            <a:ext cx="4114800" cy="0"/>
          </a:xfrm>
          <a:prstGeom prst="line">
            <a:avLst/>
          </a:prstGeom>
          <a:noFill/>
          <a:ln w="5715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4" name="Oval 14"/>
          <p:cNvSpPr>
            <a:spLocks noChangeArrowheads="1"/>
          </p:cNvSpPr>
          <p:nvPr/>
        </p:nvSpPr>
        <p:spPr bwMode="auto">
          <a:xfrm>
            <a:off x="5715000" y="22860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15" name="Oval 15"/>
          <p:cNvSpPr>
            <a:spLocks noChangeArrowheads="1"/>
          </p:cNvSpPr>
          <p:nvPr/>
        </p:nvSpPr>
        <p:spPr bwMode="auto">
          <a:xfrm>
            <a:off x="4572000" y="39624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16" name="Oval 16"/>
          <p:cNvSpPr>
            <a:spLocks noChangeArrowheads="1"/>
          </p:cNvSpPr>
          <p:nvPr/>
        </p:nvSpPr>
        <p:spPr bwMode="auto">
          <a:xfrm>
            <a:off x="3429000" y="40386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17" name="Oval 17"/>
          <p:cNvSpPr>
            <a:spLocks noChangeArrowheads="1"/>
          </p:cNvSpPr>
          <p:nvPr/>
        </p:nvSpPr>
        <p:spPr bwMode="auto">
          <a:xfrm>
            <a:off x="4038600" y="30480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18" name="Line 18"/>
          <p:cNvSpPr>
            <a:spLocks noChangeShapeType="1"/>
          </p:cNvSpPr>
          <p:nvPr/>
        </p:nvSpPr>
        <p:spPr bwMode="auto">
          <a:xfrm flipH="1">
            <a:off x="3733800" y="3505200"/>
            <a:ext cx="381000" cy="533400"/>
          </a:xfrm>
          <a:prstGeom prst="line">
            <a:avLst/>
          </a:prstGeom>
          <a:noFill/>
          <a:ln w="57150">
            <a:solidFill>
              <a:srgbClr val="3333CC"/>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9" name="Oval 20"/>
          <p:cNvSpPr>
            <a:spLocks noChangeArrowheads="1"/>
          </p:cNvSpPr>
          <p:nvPr/>
        </p:nvSpPr>
        <p:spPr bwMode="auto">
          <a:xfrm>
            <a:off x="5181600" y="50292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20" name="Oval 21"/>
          <p:cNvSpPr>
            <a:spLocks noChangeArrowheads="1"/>
          </p:cNvSpPr>
          <p:nvPr/>
        </p:nvSpPr>
        <p:spPr bwMode="auto">
          <a:xfrm>
            <a:off x="4114800" y="50292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21" name="Oval 24"/>
          <p:cNvSpPr>
            <a:spLocks noChangeArrowheads="1"/>
          </p:cNvSpPr>
          <p:nvPr/>
        </p:nvSpPr>
        <p:spPr bwMode="auto">
          <a:xfrm>
            <a:off x="6096000" y="45720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22" name="Oval 25"/>
          <p:cNvSpPr>
            <a:spLocks noChangeArrowheads="1"/>
          </p:cNvSpPr>
          <p:nvPr/>
        </p:nvSpPr>
        <p:spPr bwMode="auto">
          <a:xfrm>
            <a:off x="8001000" y="55626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23" name="Oval 26"/>
          <p:cNvSpPr>
            <a:spLocks noChangeArrowheads="1"/>
          </p:cNvSpPr>
          <p:nvPr/>
        </p:nvSpPr>
        <p:spPr bwMode="auto">
          <a:xfrm>
            <a:off x="5410200" y="59436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24" name="Oval 27"/>
          <p:cNvSpPr>
            <a:spLocks noChangeArrowheads="1"/>
          </p:cNvSpPr>
          <p:nvPr/>
        </p:nvSpPr>
        <p:spPr bwMode="auto">
          <a:xfrm>
            <a:off x="7620000" y="4038600"/>
            <a:ext cx="533400" cy="457200"/>
          </a:xfrm>
          <a:prstGeom prst="ellipse">
            <a:avLst/>
          </a:prstGeom>
          <a:solidFill>
            <a:srgbClr val="0000FF"/>
          </a:solidFill>
          <a:ln w="9525">
            <a:solidFill>
              <a:srgbClr val="3333CC"/>
            </a:solidFill>
            <a:round/>
            <a:headEnd/>
            <a:tailEnd/>
          </a:ln>
        </p:spPr>
        <p:txBody>
          <a:bodyPr wrap="none" anchor="ctr"/>
          <a:lstStyle/>
          <a:p>
            <a:endParaRPr lang="zh-CN" altLang="en-US"/>
          </a:p>
        </p:txBody>
      </p:sp>
      <p:sp>
        <p:nvSpPr>
          <p:cNvPr id="51225" name="Line 28"/>
          <p:cNvSpPr>
            <a:spLocks noChangeShapeType="1"/>
          </p:cNvSpPr>
          <p:nvPr/>
        </p:nvSpPr>
        <p:spPr bwMode="auto">
          <a:xfrm flipH="1">
            <a:off x="5791200" y="5029200"/>
            <a:ext cx="533400" cy="990600"/>
          </a:xfrm>
          <a:prstGeom prst="line">
            <a:avLst/>
          </a:prstGeom>
          <a:noFill/>
          <a:ln w="5715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6" name="Line 29"/>
          <p:cNvSpPr>
            <a:spLocks noChangeShapeType="1"/>
          </p:cNvSpPr>
          <p:nvPr/>
        </p:nvSpPr>
        <p:spPr bwMode="auto">
          <a:xfrm>
            <a:off x="7772400" y="4495800"/>
            <a:ext cx="533400" cy="990600"/>
          </a:xfrm>
          <a:prstGeom prst="line">
            <a:avLst/>
          </a:prstGeom>
          <a:noFill/>
          <a:ln w="5715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7" name="Line 30"/>
          <p:cNvSpPr>
            <a:spLocks noChangeShapeType="1"/>
          </p:cNvSpPr>
          <p:nvPr/>
        </p:nvSpPr>
        <p:spPr bwMode="auto">
          <a:xfrm flipH="1">
            <a:off x="6629400" y="4419600"/>
            <a:ext cx="914400" cy="304800"/>
          </a:xfrm>
          <a:prstGeom prst="line">
            <a:avLst/>
          </a:prstGeom>
          <a:noFill/>
          <a:ln w="5715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8" name="Line 31"/>
          <p:cNvSpPr>
            <a:spLocks noChangeShapeType="1"/>
          </p:cNvSpPr>
          <p:nvPr/>
        </p:nvSpPr>
        <p:spPr bwMode="auto">
          <a:xfrm flipH="1">
            <a:off x="5867400" y="5638800"/>
            <a:ext cx="2133600" cy="381000"/>
          </a:xfrm>
          <a:prstGeom prst="line">
            <a:avLst/>
          </a:prstGeom>
          <a:noFill/>
          <a:ln w="5715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9" name="Line 32"/>
          <p:cNvSpPr>
            <a:spLocks noChangeShapeType="1"/>
          </p:cNvSpPr>
          <p:nvPr/>
        </p:nvSpPr>
        <p:spPr bwMode="auto">
          <a:xfrm flipH="1">
            <a:off x="5943600" y="4419600"/>
            <a:ext cx="1752600" cy="1447800"/>
          </a:xfrm>
          <a:prstGeom prst="line">
            <a:avLst/>
          </a:prstGeom>
          <a:noFill/>
          <a:ln w="5715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0" name="Line 33"/>
          <p:cNvSpPr>
            <a:spLocks noChangeShapeType="1"/>
          </p:cNvSpPr>
          <p:nvPr/>
        </p:nvSpPr>
        <p:spPr bwMode="auto">
          <a:xfrm>
            <a:off x="6553200" y="5029200"/>
            <a:ext cx="1676400" cy="609600"/>
          </a:xfrm>
          <a:prstGeom prst="line">
            <a:avLst/>
          </a:prstGeom>
          <a:noFill/>
          <a:ln w="5715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1" name="Line 34"/>
          <p:cNvSpPr>
            <a:spLocks noChangeShapeType="1"/>
          </p:cNvSpPr>
          <p:nvPr/>
        </p:nvSpPr>
        <p:spPr bwMode="auto">
          <a:xfrm>
            <a:off x="4419600" y="2514600"/>
            <a:ext cx="152400" cy="0"/>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2" name="Line 35"/>
          <p:cNvSpPr>
            <a:spLocks noChangeShapeType="1"/>
          </p:cNvSpPr>
          <p:nvPr/>
        </p:nvSpPr>
        <p:spPr bwMode="auto">
          <a:xfrm>
            <a:off x="5562600" y="2514600"/>
            <a:ext cx="152400" cy="0"/>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3" name="Line 36"/>
          <p:cNvSpPr>
            <a:spLocks noChangeShapeType="1"/>
          </p:cNvSpPr>
          <p:nvPr/>
        </p:nvSpPr>
        <p:spPr bwMode="auto">
          <a:xfrm>
            <a:off x="6858000" y="2514600"/>
            <a:ext cx="152400" cy="0"/>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4" name="Line 38"/>
          <p:cNvSpPr>
            <a:spLocks noChangeShapeType="1"/>
          </p:cNvSpPr>
          <p:nvPr/>
        </p:nvSpPr>
        <p:spPr bwMode="auto">
          <a:xfrm>
            <a:off x="4441825" y="3516313"/>
            <a:ext cx="260350" cy="508000"/>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5" name="Line 39"/>
          <p:cNvSpPr>
            <a:spLocks noChangeShapeType="1"/>
          </p:cNvSpPr>
          <p:nvPr/>
        </p:nvSpPr>
        <p:spPr bwMode="auto">
          <a:xfrm flipH="1">
            <a:off x="4359275" y="4419600"/>
            <a:ext cx="327025" cy="585788"/>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6" name="Line 40"/>
          <p:cNvSpPr>
            <a:spLocks noChangeShapeType="1"/>
          </p:cNvSpPr>
          <p:nvPr/>
        </p:nvSpPr>
        <p:spPr bwMode="auto">
          <a:xfrm>
            <a:off x="4953000" y="4419600"/>
            <a:ext cx="423863" cy="609600"/>
          </a:xfrm>
          <a:prstGeom prst="line">
            <a:avLst/>
          </a:prstGeom>
          <a:noFill/>
          <a:ln w="571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spd="slow">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685800" y="404813"/>
            <a:ext cx="7620000" cy="550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396" bIns="0">
            <a:spAutoFit/>
          </a:bodyPr>
          <a:lstStyle/>
          <a:p>
            <a:pPr>
              <a:spcBef>
                <a:spcPct val="40000"/>
              </a:spcBef>
            </a:pPr>
            <a:r>
              <a:rPr kumimoji="1" lang="zh-CN" altLang="en-US" sz="4000" b="1">
                <a:solidFill>
                  <a:srgbClr val="000099"/>
                </a:solidFill>
                <a:latin typeface="Times New Roman" pitchFamily="18" charset="0"/>
                <a:ea typeface="隶书" pitchFamily="49" charset="-122"/>
              </a:rPr>
              <a:t>逻辑结构的分类</a:t>
            </a:r>
            <a:endParaRPr kumimoji="1" lang="zh-CN" altLang="en-US" sz="4000" b="1">
              <a:solidFill>
                <a:srgbClr val="000099"/>
              </a:solidFill>
              <a:latin typeface="楷体_GB2312" pitchFamily="49" charset="-122"/>
              <a:ea typeface="隶书" pitchFamily="49" charset="-122"/>
            </a:endParaRPr>
          </a:p>
          <a:p>
            <a:pPr>
              <a:spcBef>
                <a:spcPct val="40000"/>
              </a:spcBef>
            </a:pPr>
            <a:r>
              <a:rPr kumimoji="1" lang="zh-CN" altLang="en-US" sz="3600" b="1">
                <a:solidFill>
                  <a:srgbClr val="FF0000"/>
                </a:solidFill>
                <a:latin typeface="楷体_GB2312" pitchFamily="49" charset="-122"/>
                <a:ea typeface="楷体_GB2312" pitchFamily="49" charset="-122"/>
              </a:rPr>
              <a:t>线性结构</a:t>
            </a:r>
            <a:r>
              <a:rPr kumimoji="1" lang="zh-CN" altLang="en-US" b="1">
                <a:solidFill>
                  <a:srgbClr val="FF0000"/>
                </a:solidFill>
                <a:latin typeface="楷体_GB2312" pitchFamily="49" charset="-122"/>
                <a:ea typeface="楷体_GB2312" pitchFamily="49" charset="-122"/>
              </a:rPr>
              <a:t>    </a:t>
            </a:r>
          </a:p>
          <a:p>
            <a:pPr>
              <a:spcBef>
                <a:spcPct val="40000"/>
              </a:spcBef>
            </a:pPr>
            <a:r>
              <a:rPr kumimoji="1" lang="zh-CN" altLang="en-US" b="1">
                <a:solidFill>
                  <a:srgbClr val="FF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结构中有且仅有一个</a:t>
            </a:r>
            <a:r>
              <a:rPr kumimoji="1" lang="zh-CN" altLang="en-US" b="1">
                <a:solidFill>
                  <a:srgbClr val="000099"/>
                </a:solidFill>
                <a:latin typeface="楷体_GB2312" pitchFamily="49" charset="-122"/>
                <a:ea typeface="楷体_GB2312" pitchFamily="49" charset="-122"/>
              </a:rPr>
              <a:t>始结点</a:t>
            </a:r>
            <a:r>
              <a:rPr kumimoji="1" lang="zh-CN" altLang="en-US" b="1">
                <a:solidFill>
                  <a:srgbClr val="000000"/>
                </a:solidFill>
                <a:latin typeface="楷体_GB2312" pitchFamily="49" charset="-122"/>
                <a:ea typeface="楷体_GB2312" pitchFamily="49" charset="-122"/>
              </a:rPr>
              <a:t>和一个</a:t>
            </a:r>
            <a:r>
              <a:rPr kumimoji="1" lang="zh-CN" altLang="en-US" b="1">
                <a:solidFill>
                  <a:srgbClr val="000099"/>
                </a:solidFill>
                <a:latin typeface="楷体_GB2312" pitchFamily="49" charset="-122"/>
                <a:ea typeface="楷体_GB2312" pitchFamily="49" charset="-122"/>
              </a:rPr>
              <a:t>终结点</a:t>
            </a:r>
            <a:r>
              <a:rPr kumimoji="1" lang="zh-CN" altLang="en-US" b="1">
                <a:solidFill>
                  <a:srgbClr val="000000"/>
                </a:solidFill>
                <a:latin typeface="楷体_GB2312" pitchFamily="49" charset="-122"/>
                <a:ea typeface="楷体_GB2312" pitchFamily="49" charset="-122"/>
              </a:rPr>
              <a:t>，始结点只有一个</a:t>
            </a:r>
            <a:r>
              <a:rPr kumimoji="1" lang="zh-CN" altLang="en-US" b="1">
                <a:solidFill>
                  <a:srgbClr val="000099"/>
                </a:solidFill>
                <a:latin typeface="楷体_GB2312" pitchFamily="49" charset="-122"/>
                <a:ea typeface="楷体_GB2312" pitchFamily="49" charset="-122"/>
              </a:rPr>
              <a:t>后继结点</a:t>
            </a:r>
            <a:r>
              <a:rPr kumimoji="1" lang="zh-CN" altLang="en-US" b="1">
                <a:solidFill>
                  <a:srgbClr val="000000"/>
                </a:solidFill>
                <a:latin typeface="楷体_GB2312" pitchFamily="49" charset="-122"/>
                <a:ea typeface="楷体_GB2312" pitchFamily="49" charset="-122"/>
              </a:rPr>
              <a:t>，终结点只有一个</a:t>
            </a:r>
            <a:r>
              <a:rPr kumimoji="1" lang="zh-CN" altLang="en-US" b="1">
                <a:solidFill>
                  <a:srgbClr val="000099"/>
                </a:solidFill>
                <a:latin typeface="楷体_GB2312" pitchFamily="49" charset="-122"/>
                <a:ea typeface="楷体_GB2312" pitchFamily="49" charset="-122"/>
              </a:rPr>
              <a:t>前趋结点</a:t>
            </a:r>
            <a:r>
              <a:rPr kumimoji="1" lang="zh-CN" altLang="en-US" b="1">
                <a:solidFill>
                  <a:srgbClr val="000000"/>
                </a:solidFill>
                <a:latin typeface="楷体_GB2312" pitchFamily="49" charset="-122"/>
                <a:ea typeface="楷体_GB2312" pitchFamily="49" charset="-122"/>
              </a:rPr>
              <a:t>，每个</a:t>
            </a:r>
            <a:r>
              <a:rPr kumimoji="1" lang="zh-CN" altLang="en-US" b="1">
                <a:solidFill>
                  <a:srgbClr val="000099"/>
                </a:solidFill>
                <a:latin typeface="楷体_GB2312" pitchFamily="49" charset="-122"/>
                <a:ea typeface="楷体_GB2312" pitchFamily="49" charset="-122"/>
              </a:rPr>
              <a:t>内结点</a:t>
            </a:r>
            <a:r>
              <a:rPr kumimoji="1" lang="zh-CN" altLang="en-US" b="1">
                <a:solidFill>
                  <a:srgbClr val="000000"/>
                </a:solidFill>
                <a:latin typeface="楷体_GB2312" pitchFamily="49" charset="-122"/>
                <a:ea typeface="楷体_GB2312" pitchFamily="49" charset="-122"/>
              </a:rPr>
              <a:t>有且仅有一个前趋结点和一个后继结点。</a:t>
            </a:r>
            <a:endParaRPr kumimoji="1" lang="zh-CN" altLang="en-US">
              <a:solidFill>
                <a:srgbClr val="000000"/>
              </a:solidFill>
              <a:latin typeface="楷体_GB2312" pitchFamily="49" charset="-122"/>
              <a:ea typeface="楷体_GB2312" pitchFamily="49" charset="-122"/>
              <a:cs typeface="Times New Roman" pitchFamily="18" charset="0"/>
            </a:endParaRPr>
          </a:p>
          <a:p>
            <a:pPr eaLnBrk="0" hangingPunct="0">
              <a:spcBef>
                <a:spcPct val="40000"/>
              </a:spcBef>
            </a:pPr>
            <a:r>
              <a:rPr kumimoji="1" lang="zh-CN" altLang="en-US" sz="3600" b="1">
                <a:solidFill>
                  <a:srgbClr val="FF0000"/>
                </a:solidFill>
                <a:latin typeface="楷体_GB2312" pitchFamily="49" charset="-122"/>
                <a:ea typeface="楷体_GB2312" pitchFamily="49" charset="-122"/>
              </a:rPr>
              <a:t>非线性结构（树、图）</a:t>
            </a:r>
          </a:p>
          <a:p>
            <a:pPr eaLnBrk="0" hangingPunct="0">
              <a:spcBef>
                <a:spcPct val="40000"/>
              </a:spcBef>
            </a:pPr>
            <a:r>
              <a:rPr kumimoji="1" lang="zh-CN" altLang="en-US" b="1">
                <a:solidFill>
                  <a:srgbClr val="FF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结构中的结点可能有多个前趋结点和多个后继结点。</a:t>
            </a:r>
          </a:p>
        </p:txBody>
      </p:sp>
    </p:spTree>
  </p:cSld>
  <p:clrMapOvr>
    <a:masterClrMapping/>
  </p:clrMapOvr>
  <p:transition spd="slow">
    <p:randomBar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smtClean="0"/>
              <a:t>数据结构的组成：</a:t>
            </a:r>
          </a:p>
        </p:txBody>
      </p:sp>
      <p:sp>
        <p:nvSpPr>
          <p:cNvPr id="80899" name="Rectangle 3"/>
          <p:cNvSpPr>
            <a:spLocks noGrp="1" noChangeArrowheads="1"/>
          </p:cNvSpPr>
          <p:nvPr>
            <p:ph type="body" idx="1"/>
          </p:nvPr>
        </p:nvSpPr>
        <p:spPr/>
        <p:txBody>
          <a:bodyPr/>
          <a:lstStyle/>
          <a:p>
            <a:pPr eaLnBrk="1" hangingPunct="1"/>
            <a:r>
              <a:rPr lang="zh-CN" altLang="en-US" sz="3400" b="1" smtClean="0"/>
              <a:t>数据的逻辑结构</a:t>
            </a:r>
          </a:p>
          <a:p>
            <a:pPr eaLnBrk="1" hangingPunct="1"/>
            <a:r>
              <a:rPr lang="zh-CN" altLang="en-US" sz="3400" b="1" smtClean="0"/>
              <a:t>数据的存储结构</a:t>
            </a:r>
          </a:p>
          <a:p>
            <a:pPr eaLnBrk="1" hangingPunct="1"/>
            <a:r>
              <a:rPr lang="zh-CN" altLang="en-US" sz="3400" b="1" smtClean="0"/>
              <a:t>数据上施加的操作</a:t>
            </a:r>
            <a:endParaRPr lang="zh-CN" altLang="en-US"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mph" presetSubtype="2" fill="hold" nodeType="afterEffect">
                                  <p:stCondLst>
                                    <p:cond delay="0"/>
                                  </p:stCondLst>
                                  <p:childTnLst>
                                    <p:anim to="1.5" calcmode="lin" valueType="num">
                                      <p:cBhvr override="childStyle">
                                        <p:cTn id="6" dur="500" fill="hold"/>
                                        <p:tgtEl>
                                          <p:spTgt spid="80899">
                                            <p:txEl>
                                              <p:pRg st="0" end="0"/>
                                            </p:txEl>
                                          </p:spTgt>
                                        </p:tgtEl>
                                        <p:attrNameLst>
                                          <p:attrName>style.fontSize</p:attrName>
                                        </p:attrNameLst>
                                      </p:cBhvr>
                                    </p:anim>
                                  </p:childTnLst>
                                </p:cTn>
                              </p:par>
                              <p:par>
                                <p:cTn id="7" presetID="4" presetClass="emph" presetSubtype="2" fill="hold" nodeType="withEffect">
                                  <p:stCondLst>
                                    <p:cond delay="0"/>
                                  </p:stCondLst>
                                  <p:childTnLst>
                                    <p:anim to="1.5" calcmode="lin" valueType="num">
                                      <p:cBhvr override="childStyle">
                                        <p:cTn id="8" dur="500" fill="hold"/>
                                        <p:tgtEl>
                                          <p:spTgt spid="80899">
                                            <p:txEl>
                                              <p:pRg st="1" end="1"/>
                                            </p:txEl>
                                          </p:spTgt>
                                        </p:tgtEl>
                                        <p:attrNameLst>
                                          <p:attrName>style.fontSize</p:attrName>
                                        </p:attrNameLst>
                                      </p:cBhvr>
                                    </p:anim>
                                  </p:childTnLst>
                                </p:cTn>
                              </p:par>
                              <p:par>
                                <p:cTn id="9" presetID="4" presetClass="emph" presetSubtype="2" fill="hold" nodeType="withEffect">
                                  <p:stCondLst>
                                    <p:cond delay="0"/>
                                  </p:stCondLst>
                                  <p:childTnLst>
                                    <p:anim to="1.5" calcmode="lin" valueType="num">
                                      <p:cBhvr override="childStyle">
                                        <p:cTn id="10" dur="500" fill="hold"/>
                                        <p:tgtEl>
                                          <p:spTgt spid="80899">
                                            <p:txEl>
                                              <p:pRg st="2" end="2"/>
                                            </p:txEl>
                                          </p:spTgt>
                                        </p:tgtEl>
                                        <p:attrNameLst>
                                          <p:attrName>style.fontSize</p:attrName>
                                        </p:attrNameLst>
                                      </p:cBhvr>
                                    </p:anim>
                                  </p:childTnLst>
                                </p:cTn>
                              </p:par>
                              <p:par>
                                <p:cTn id="11" presetID="3" presetClass="emph" presetSubtype="2" fill="hold" nodeType="withEffect">
                                  <p:stCondLst>
                                    <p:cond delay="0"/>
                                  </p:stCondLst>
                                  <p:childTnLst>
                                    <p:animClr clrSpc="rgb" dir="cw">
                                      <p:cBhvr override="childStyle">
                                        <p:cTn id="12" dur="500" fill="hold"/>
                                        <p:tgtEl>
                                          <p:spTgt spid="80899">
                                            <p:txEl>
                                              <p:pRg st="1" end="1"/>
                                            </p:txEl>
                                          </p:spTgt>
                                        </p:tgtEl>
                                        <p:attrNameLst>
                                          <p:attrName>style.color</p:attrName>
                                        </p:attrNameLst>
                                      </p:cBhvr>
                                      <p:to>
                                        <a:srgbClr val="3333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323850" y="214313"/>
            <a:ext cx="8424863" cy="60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lnSpc>
                <a:spcPct val="90000"/>
              </a:lnSpc>
              <a:spcBef>
                <a:spcPct val="20000"/>
              </a:spcBef>
              <a:buClr>
                <a:schemeClr val="folHlink"/>
              </a:buClr>
              <a:buSzPct val="60000"/>
              <a:buFont typeface="Wingdings" pitchFamily="2" charset="2"/>
              <a:buNone/>
            </a:pPr>
            <a:r>
              <a:rPr kumimoji="1" lang="zh-CN" altLang="en-US" sz="3600" b="1">
                <a:solidFill>
                  <a:srgbClr val="FF0000"/>
                </a:solidFill>
                <a:latin typeface="楷体_GB2312" pitchFamily="49" charset="-122"/>
                <a:ea typeface="楷体_GB2312" pitchFamily="49" charset="-122"/>
              </a:rPr>
              <a:t>存储结构</a:t>
            </a:r>
          </a:p>
          <a:p>
            <a:pPr marL="342900" indent="-342900" algn="just">
              <a:spcBef>
                <a:spcPct val="40000"/>
              </a:spcBef>
              <a:buClr>
                <a:schemeClr val="folHlink"/>
              </a:buClr>
              <a:buSzPct val="60000"/>
              <a:buFont typeface="Wingdings" pitchFamily="2" charset="2"/>
              <a:buChar char="v"/>
            </a:pPr>
            <a:r>
              <a:rPr kumimoji="1" lang="zh-CN" altLang="en-US" b="1">
                <a:solidFill>
                  <a:srgbClr val="000000"/>
                </a:solidFill>
                <a:latin typeface="楷体_GB2312" pitchFamily="49" charset="-122"/>
                <a:ea typeface="楷体_GB2312" pitchFamily="49" charset="-122"/>
              </a:rPr>
              <a:t>是指数据的逻辑结构在计算机中所需的存储空间、空间的构成结构及对该存储结构的访问方式等的总称</a:t>
            </a:r>
          </a:p>
          <a:p>
            <a:pPr marL="342900" indent="-342900" algn="just">
              <a:spcBef>
                <a:spcPct val="40000"/>
              </a:spcBef>
              <a:buClr>
                <a:schemeClr val="folHlink"/>
              </a:buClr>
              <a:buSzPct val="60000"/>
              <a:buFont typeface="Wingdings" pitchFamily="2" charset="2"/>
              <a:buChar char="v"/>
            </a:pPr>
            <a:r>
              <a:rPr kumimoji="1" lang="zh-CN" altLang="en-US" b="1">
                <a:solidFill>
                  <a:srgbClr val="000000"/>
                </a:solidFill>
                <a:latin typeface="楷体_GB2312" pitchFamily="49" charset="-122"/>
                <a:ea typeface="楷体_GB2312" pitchFamily="49" charset="-122"/>
              </a:rPr>
              <a:t>数据的存储结构是建立一种</a:t>
            </a:r>
            <a:r>
              <a:rPr kumimoji="1" lang="zh-CN" altLang="en-US" b="1">
                <a:solidFill>
                  <a:srgbClr val="3333FF"/>
                </a:solidFill>
                <a:latin typeface="黑体" pitchFamily="49" charset="-122"/>
                <a:ea typeface="黑体" pitchFamily="49" charset="-122"/>
              </a:rPr>
              <a:t>由逻辑结构到存储结构的映射</a:t>
            </a:r>
            <a:r>
              <a:rPr kumimoji="1" lang="zh-CN" altLang="en-US" b="1">
                <a:solidFill>
                  <a:srgbClr val="000000"/>
                </a:solidFill>
                <a:latin typeface="楷体_GB2312" pitchFamily="49" charset="-122"/>
                <a:ea typeface="楷体_GB2312" pitchFamily="49" charset="-122"/>
              </a:rPr>
              <a:t>：</a:t>
            </a:r>
          </a:p>
          <a:p>
            <a:pPr marL="742950" lvl="1" indent="-285750" algn="just">
              <a:spcBef>
                <a:spcPct val="40000"/>
              </a:spcBef>
              <a:buClr>
                <a:schemeClr val="folHlink"/>
              </a:buClr>
              <a:buSzPct val="60000"/>
              <a:buFont typeface="Wingdings" pitchFamily="2" charset="2"/>
              <a:buChar char="v"/>
            </a:pPr>
            <a:r>
              <a:rPr kumimoji="1" lang="zh-CN" altLang="en-US" sz="2600" b="1">
                <a:solidFill>
                  <a:srgbClr val="000000"/>
                </a:solidFill>
                <a:latin typeface="楷体_GB2312" pitchFamily="49" charset="-122"/>
                <a:ea typeface="楷体_GB2312" pitchFamily="49" charset="-122"/>
              </a:rPr>
              <a:t>建立结点集合 </a:t>
            </a:r>
            <a:r>
              <a:rPr kumimoji="1" lang="en-US" altLang="zh-CN" sz="2600" b="1">
                <a:solidFill>
                  <a:srgbClr val="000000"/>
                </a:solidFill>
                <a:latin typeface="楷体_GB2312" pitchFamily="49" charset="-122"/>
                <a:ea typeface="楷体_GB2312" pitchFamily="49" charset="-122"/>
              </a:rPr>
              <a:t>N </a:t>
            </a:r>
            <a:r>
              <a:rPr kumimoji="1" lang="zh-CN" altLang="en-US" sz="2600" b="1">
                <a:solidFill>
                  <a:srgbClr val="000000"/>
                </a:solidFill>
                <a:latin typeface="楷体_GB2312" pitchFamily="49" charset="-122"/>
                <a:ea typeface="楷体_GB2312" pitchFamily="49" charset="-122"/>
              </a:rPr>
              <a:t>到存储区域 </a:t>
            </a:r>
            <a:r>
              <a:rPr kumimoji="1" lang="en-US" altLang="zh-CN" sz="2600" b="1">
                <a:solidFill>
                  <a:srgbClr val="000000"/>
                </a:solidFill>
                <a:latin typeface="楷体_GB2312" pitchFamily="49" charset="-122"/>
                <a:ea typeface="楷体_GB2312" pitchFamily="49" charset="-122"/>
              </a:rPr>
              <a:t>M </a:t>
            </a:r>
            <a:r>
              <a:rPr kumimoji="1" lang="zh-CN" altLang="en-US" sz="2600" b="1">
                <a:solidFill>
                  <a:srgbClr val="000000"/>
                </a:solidFill>
                <a:latin typeface="楷体_GB2312" pitchFamily="49" charset="-122"/>
                <a:ea typeface="楷体_GB2312" pitchFamily="49" charset="-122"/>
              </a:rPr>
              <a:t>的映射：</a:t>
            </a:r>
            <a:r>
              <a:rPr kumimoji="1" lang="en-US" altLang="zh-CN" sz="2600" b="1">
                <a:solidFill>
                  <a:srgbClr val="000000"/>
                </a:solidFill>
                <a:latin typeface="楷体_GB2312" pitchFamily="49" charset="-122"/>
                <a:ea typeface="楷体_GB2312" pitchFamily="49" charset="-122"/>
              </a:rPr>
              <a:t>N-&gt;M</a:t>
            </a:r>
            <a:r>
              <a:rPr kumimoji="1" lang="zh-CN" altLang="en-US" sz="2600" b="1">
                <a:solidFill>
                  <a:srgbClr val="000000"/>
                </a:solidFill>
                <a:latin typeface="楷体_GB2312" pitchFamily="49" charset="-122"/>
                <a:ea typeface="楷体_GB2312" pitchFamily="49" charset="-122"/>
              </a:rPr>
              <a:t>，中每个结点</a:t>
            </a:r>
            <a:r>
              <a:rPr kumimoji="1" lang="en-US" altLang="zh-CN" sz="2600" b="1">
                <a:solidFill>
                  <a:srgbClr val="000000"/>
                </a:solidFill>
                <a:latin typeface="楷体_GB2312" pitchFamily="49" charset="-122"/>
                <a:ea typeface="楷体_GB2312" pitchFamily="49" charset="-122"/>
              </a:rPr>
              <a:t>j</a:t>
            </a:r>
            <a:r>
              <a:rPr lang="en-US" altLang="zh-CN" sz="2600"/>
              <a:t>∈</a:t>
            </a:r>
            <a:r>
              <a:rPr kumimoji="1" lang="en-US" altLang="zh-CN" sz="2600" b="1">
                <a:solidFill>
                  <a:srgbClr val="000000"/>
                </a:solidFill>
                <a:latin typeface="楷体_GB2312" pitchFamily="49" charset="-122"/>
                <a:ea typeface="楷体_GB2312" pitchFamily="49" charset="-122"/>
              </a:rPr>
              <a:t>N</a:t>
            </a:r>
            <a:r>
              <a:rPr kumimoji="1" lang="zh-CN" altLang="en-US" sz="2600" b="1">
                <a:solidFill>
                  <a:srgbClr val="000000"/>
                </a:solidFill>
                <a:latin typeface="楷体_GB2312" pitchFamily="49" charset="-122"/>
                <a:ea typeface="楷体_GB2312" pitchFamily="49" charset="-122"/>
              </a:rPr>
              <a:t>都对应唯一的连续存储单元</a:t>
            </a:r>
            <a:r>
              <a:rPr kumimoji="1" lang="en-US" altLang="zh-CN" sz="2600" b="1">
                <a:solidFill>
                  <a:srgbClr val="000000"/>
                </a:solidFill>
                <a:latin typeface="楷体_GB2312" pitchFamily="49" charset="-122"/>
                <a:ea typeface="楷体_GB2312" pitchFamily="49" charset="-122"/>
              </a:rPr>
              <a:t>c</a:t>
            </a:r>
            <a:r>
              <a:rPr lang="en-US" altLang="zh-CN" sz="2600"/>
              <a:t>∈</a:t>
            </a:r>
            <a:r>
              <a:rPr kumimoji="1" lang="en-US" altLang="zh-CN" sz="2600" b="1">
                <a:solidFill>
                  <a:srgbClr val="000000"/>
                </a:solidFill>
                <a:latin typeface="楷体_GB2312" pitchFamily="49" charset="-122"/>
                <a:ea typeface="楷体_GB2312" pitchFamily="49" charset="-122"/>
              </a:rPr>
              <a:t>M</a:t>
            </a:r>
          </a:p>
          <a:p>
            <a:pPr marL="742950" lvl="1" indent="-285750" algn="just">
              <a:spcBef>
                <a:spcPct val="40000"/>
              </a:spcBef>
              <a:buClr>
                <a:schemeClr val="folHlink"/>
              </a:buClr>
              <a:buSzPct val="60000"/>
              <a:buFont typeface="Wingdings" pitchFamily="2" charset="2"/>
              <a:buChar char="v"/>
            </a:pPr>
            <a:r>
              <a:rPr kumimoji="1" lang="zh-CN" altLang="en-US" sz="2600" b="1">
                <a:solidFill>
                  <a:srgbClr val="000000"/>
                </a:solidFill>
                <a:latin typeface="楷体_GB2312" pitchFamily="49" charset="-122"/>
                <a:ea typeface="楷体_GB2312" pitchFamily="49" charset="-122"/>
              </a:rPr>
              <a:t>对于每一个关系元组</a:t>
            </a:r>
            <a:r>
              <a:rPr kumimoji="1" lang="en-US" altLang="zh-CN" sz="2600" b="1">
                <a:solidFill>
                  <a:srgbClr val="000000"/>
                </a:solidFill>
                <a:latin typeface="楷体_GB2312" pitchFamily="49" charset="-122"/>
                <a:ea typeface="楷体_GB2312" pitchFamily="49" charset="-122"/>
              </a:rPr>
              <a:t>&lt;a,b&gt;</a:t>
            </a:r>
            <a:r>
              <a:rPr lang="en-US" altLang="zh-CN" sz="2600"/>
              <a:t>∈ </a:t>
            </a:r>
            <a:r>
              <a:rPr kumimoji="1" lang="en-US" altLang="zh-CN" sz="2600" b="1">
                <a:solidFill>
                  <a:srgbClr val="000000"/>
                </a:solidFill>
                <a:latin typeface="楷体_GB2312" pitchFamily="49" charset="-122"/>
                <a:ea typeface="楷体_GB2312" pitchFamily="49" charset="-122"/>
              </a:rPr>
              <a:t>r</a:t>
            </a:r>
            <a:r>
              <a:rPr kumimoji="1" lang="zh-CN" altLang="en-US" sz="2600" b="1">
                <a:solidFill>
                  <a:srgbClr val="000000"/>
                </a:solidFill>
                <a:latin typeface="楷体_GB2312" pitchFamily="49" charset="-122"/>
                <a:ea typeface="楷体_GB2312" pitchFamily="49" charset="-122"/>
              </a:rPr>
              <a:t>，映射为存储单元的地址顺序关系（或指针的地址指向关系）</a:t>
            </a:r>
            <a:endParaRPr kumimoji="1" lang="en-US" altLang="zh-CN" sz="2600" b="1">
              <a:solidFill>
                <a:srgbClr val="000000"/>
              </a:solidFill>
              <a:latin typeface="楷体_GB2312" pitchFamily="49" charset="-122"/>
              <a:ea typeface="楷体_GB2312" pitchFamily="49" charset="-122"/>
            </a:endParaRPr>
          </a:p>
        </p:txBody>
      </p:sp>
    </p:spTree>
    <p:custDataLst>
      <p:tags r:id="rId1"/>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3666">
                                            <p:txEl>
                                              <p:pRg st="2" end="2"/>
                                            </p:txEl>
                                          </p:spTgt>
                                        </p:tgtEl>
                                        <p:attrNameLst>
                                          <p:attrName>style.visibility</p:attrName>
                                        </p:attrNameLst>
                                      </p:cBhvr>
                                      <p:to>
                                        <p:strVal val="visible"/>
                                      </p:to>
                                    </p:set>
                                    <p:animEffect transition="in" filter="box(in)">
                                      <p:cBhvr>
                                        <p:cTn id="7" dur="500"/>
                                        <p:tgtEl>
                                          <p:spTgt spid="11366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13666">
                                            <p:txEl>
                                              <p:pRg st="3" end="3"/>
                                            </p:txEl>
                                          </p:spTgt>
                                        </p:tgtEl>
                                        <p:attrNameLst>
                                          <p:attrName>style.visibility</p:attrName>
                                        </p:attrNameLst>
                                      </p:cBhvr>
                                      <p:to>
                                        <p:strVal val="visible"/>
                                      </p:to>
                                    </p:set>
                                    <p:animEffect transition="in" filter="box(in)">
                                      <p:cBhvr>
                                        <p:cTn id="12" dur="500"/>
                                        <p:tgtEl>
                                          <p:spTgt spid="11366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13666">
                                            <p:txEl>
                                              <p:pRg st="4" end="4"/>
                                            </p:txEl>
                                          </p:spTgt>
                                        </p:tgtEl>
                                        <p:attrNameLst>
                                          <p:attrName>style.visibility</p:attrName>
                                        </p:attrNameLst>
                                      </p:cBhvr>
                                      <p:to>
                                        <p:strVal val="visible"/>
                                      </p:to>
                                    </p:set>
                                    <p:animEffect transition="in" filter="box(in)">
                                      <p:cBhvr>
                                        <p:cTn id="17" dur="500"/>
                                        <p:tgtEl>
                                          <p:spTgt spid="1136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23850" y="214313"/>
            <a:ext cx="8424863" cy="60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lnSpc>
                <a:spcPct val="90000"/>
              </a:lnSpc>
              <a:spcBef>
                <a:spcPct val="20000"/>
              </a:spcBef>
              <a:buClr>
                <a:schemeClr val="folHlink"/>
              </a:buClr>
              <a:buSzPct val="60000"/>
              <a:buFont typeface="Wingdings" pitchFamily="2" charset="2"/>
              <a:buNone/>
            </a:pPr>
            <a:r>
              <a:rPr kumimoji="1" lang="zh-CN" altLang="en-US" sz="3600" b="1">
                <a:solidFill>
                  <a:srgbClr val="FF0000"/>
                </a:solidFill>
                <a:latin typeface="楷体_GB2312" pitchFamily="49" charset="-122"/>
                <a:ea typeface="楷体_GB2312" pitchFamily="49" charset="-122"/>
              </a:rPr>
              <a:t>存储结构</a:t>
            </a:r>
          </a:p>
          <a:p>
            <a:pPr marL="342900" indent="-342900" algn="just">
              <a:spcBef>
                <a:spcPct val="40000"/>
              </a:spcBef>
              <a:buClr>
                <a:schemeClr val="folHlink"/>
              </a:buClr>
              <a:buSzPct val="60000"/>
              <a:buFont typeface="Wingdings" pitchFamily="2" charset="2"/>
              <a:buChar char="v"/>
            </a:pPr>
            <a:r>
              <a:rPr kumimoji="1" lang="zh-CN" altLang="en-US" b="1">
                <a:solidFill>
                  <a:srgbClr val="000000"/>
                </a:solidFill>
                <a:latin typeface="楷体_GB2312" pitchFamily="49" charset="-122"/>
                <a:ea typeface="楷体_GB2312" pitchFamily="49" charset="-122"/>
              </a:rPr>
              <a:t>是指数据的逻辑结构在计算机中所需的存储空间、空间的构成结构及对该存储结构的访问方式等的总称</a:t>
            </a:r>
          </a:p>
          <a:p>
            <a:pPr marL="342900" indent="-342900" algn="just">
              <a:spcBef>
                <a:spcPct val="40000"/>
              </a:spcBef>
              <a:buClr>
                <a:schemeClr val="folHlink"/>
              </a:buClr>
              <a:buSzPct val="60000"/>
              <a:buFont typeface="Wingdings" pitchFamily="2" charset="2"/>
              <a:buChar char="v"/>
            </a:pPr>
            <a:r>
              <a:rPr kumimoji="1" lang="zh-CN" altLang="en-US" b="1">
                <a:solidFill>
                  <a:srgbClr val="000000"/>
                </a:solidFill>
                <a:latin typeface="楷体_GB2312" pitchFamily="49" charset="-122"/>
                <a:ea typeface="楷体_GB2312" pitchFamily="49" charset="-122"/>
              </a:rPr>
              <a:t>数据的存储结构是建立一种</a:t>
            </a:r>
            <a:r>
              <a:rPr kumimoji="1" lang="zh-CN" altLang="en-US" b="1">
                <a:solidFill>
                  <a:srgbClr val="3333FF"/>
                </a:solidFill>
                <a:latin typeface="黑体" pitchFamily="49" charset="-122"/>
                <a:ea typeface="黑体" pitchFamily="49" charset="-122"/>
              </a:rPr>
              <a:t>由逻辑结构到存储结构的映射</a:t>
            </a:r>
            <a:r>
              <a:rPr kumimoji="1" lang="zh-CN" altLang="en-US" b="1">
                <a:solidFill>
                  <a:srgbClr val="000000"/>
                </a:solidFill>
                <a:latin typeface="楷体_GB2312" pitchFamily="49" charset="-122"/>
                <a:ea typeface="楷体_GB2312" pitchFamily="49" charset="-122"/>
              </a:rPr>
              <a:t>：</a:t>
            </a:r>
            <a:endParaRPr kumimoji="1" lang="en-US" altLang="zh-CN" b="1">
              <a:solidFill>
                <a:srgbClr val="000000"/>
              </a:solidFill>
              <a:latin typeface="楷体_GB2312" pitchFamily="49" charset="-122"/>
              <a:ea typeface="楷体_GB2312" pitchFamily="49" charset="-122"/>
            </a:endParaRPr>
          </a:p>
        </p:txBody>
      </p:sp>
      <p:grpSp>
        <p:nvGrpSpPr>
          <p:cNvPr id="2" name="Group 20"/>
          <p:cNvGrpSpPr>
            <a:grpSpLocks/>
          </p:cNvGrpSpPr>
          <p:nvPr/>
        </p:nvGrpSpPr>
        <p:grpSpPr bwMode="auto">
          <a:xfrm>
            <a:off x="142875" y="5572125"/>
            <a:ext cx="7920038" cy="431800"/>
            <a:chOff x="521" y="3067"/>
            <a:chExt cx="4989" cy="272"/>
          </a:xfrm>
        </p:grpSpPr>
        <p:sp>
          <p:nvSpPr>
            <p:cNvPr id="55329" name="Rectangle 11"/>
            <p:cNvSpPr>
              <a:spLocks noChangeArrowheads="1"/>
            </p:cNvSpPr>
            <p:nvPr/>
          </p:nvSpPr>
          <p:spPr bwMode="auto">
            <a:xfrm>
              <a:off x="521"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01</a:t>
              </a:r>
              <a:r>
                <a:rPr lang="zh-CN" altLang="en-US" sz="1800">
                  <a:latin typeface="Verdana" pitchFamily="34" charset="0"/>
                </a:rPr>
                <a:t>韩冬</a:t>
              </a:r>
            </a:p>
          </p:txBody>
        </p:sp>
        <p:sp>
          <p:nvSpPr>
            <p:cNvPr id="55330" name="Rectangle 12"/>
            <p:cNvSpPr>
              <a:spLocks noChangeArrowheads="1"/>
            </p:cNvSpPr>
            <p:nvPr/>
          </p:nvSpPr>
          <p:spPr bwMode="auto">
            <a:xfrm>
              <a:off x="1565"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02</a:t>
              </a:r>
              <a:r>
                <a:rPr lang="zh-CN" altLang="en-US" sz="1800">
                  <a:latin typeface="Verdana" pitchFamily="34" charset="0"/>
                </a:rPr>
                <a:t>冯明</a:t>
              </a:r>
            </a:p>
          </p:txBody>
        </p:sp>
        <p:sp>
          <p:nvSpPr>
            <p:cNvPr id="55331" name="Rectangle 13"/>
            <p:cNvSpPr>
              <a:spLocks noChangeArrowheads="1"/>
            </p:cNvSpPr>
            <p:nvPr/>
          </p:nvSpPr>
          <p:spPr bwMode="auto">
            <a:xfrm>
              <a:off x="2608"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03</a:t>
              </a:r>
              <a:r>
                <a:rPr lang="zh-CN" altLang="en-US" sz="1800">
                  <a:latin typeface="Verdana" pitchFamily="34" charset="0"/>
                </a:rPr>
                <a:t>刘禹伯</a:t>
              </a:r>
            </a:p>
          </p:txBody>
        </p:sp>
        <p:sp>
          <p:nvSpPr>
            <p:cNvPr id="55332" name="Rectangle 14"/>
            <p:cNvSpPr>
              <a:spLocks noChangeArrowheads="1"/>
            </p:cNvSpPr>
            <p:nvPr/>
          </p:nvSpPr>
          <p:spPr bwMode="auto">
            <a:xfrm>
              <a:off x="3651"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04</a:t>
              </a:r>
              <a:r>
                <a:rPr lang="zh-CN" altLang="en-US" sz="1800">
                  <a:latin typeface="Verdana" pitchFamily="34" charset="0"/>
                </a:rPr>
                <a:t>孙晓东</a:t>
              </a:r>
            </a:p>
          </p:txBody>
        </p:sp>
        <p:sp>
          <p:nvSpPr>
            <p:cNvPr id="55333" name="Rectangle 15"/>
            <p:cNvSpPr>
              <a:spLocks noChangeArrowheads="1"/>
            </p:cNvSpPr>
            <p:nvPr/>
          </p:nvSpPr>
          <p:spPr bwMode="auto">
            <a:xfrm>
              <a:off x="4694" y="3067"/>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05</a:t>
              </a:r>
              <a:r>
                <a:rPr lang="zh-CN" altLang="en-US" sz="1800">
                  <a:latin typeface="Verdana" pitchFamily="34" charset="0"/>
                </a:rPr>
                <a:t>杨帆</a:t>
              </a:r>
            </a:p>
          </p:txBody>
        </p:sp>
        <p:sp>
          <p:nvSpPr>
            <p:cNvPr id="55334" name="Line 16"/>
            <p:cNvSpPr>
              <a:spLocks noChangeShapeType="1"/>
            </p:cNvSpPr>
            <p:nvPr/>
          </p:nvSpPr>
          <p:spPr bwMode="auto">
            <a:xfrm>
              <a:off x="1292" y="3203"/>
              <a:ext cx="363"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5" name="Line 17"/>
            <p:cNvSpPr>
              <a:spLocks noChangeShapeType="1"/>
            </p:cNvSpPr>
            <p:nvPr/>
          </p:nvSpPr>
          <p:spPr bwMode="auto">
            <a:xfrm>
              <a:off x="2290" y="3203"/>
              <a:ext cx="363"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6" name="Line 18"/>
            <p:cNvSpPr>
              <a:spLocks noChangeShapeType="1"/>
            </p:cNvSpPr>
            <p:nvPr/>
          </p:nvSpPr>
          <p:spPr bwMode="auto">
            <a:xfrm>
              <a:off x="3379" y="3203"/>
              <a:ext cx="363"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7" name="Line 19"/>
            <p:cNvSpPr>
              <a:spLocks noChangeShapeType="1"/>
            </p:cNvSpPr>
            <p:nvPr/>
          </p:nvSpPr>
          <p:spPr bwMode="auto">
            <a:xfrm>
              <a:off x="4377" y="3203"/>
              <a:ext cx="363"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9"/>
          <p:cNvGrpSpPr>
            <a:grpSpLocks/>
          </p:cNvGrpSpPr>
          <p:nvPr/>
        </p:nvGrpSpPr>
        <p:grpSpPr bwMode="auto">
          <a:xfrm>
            <a:off x="142875" y="4572000"/>
            <a:ext cx="6072188" cy="431800"/>
            <a:chOff x="657" y="1525"/>
            <a:chExt cx="4082" cy="272"/>
          </a:xfrm>
        </p:grpSpPr>
        <p:sp>
          <p:nvSpPr>
            <p:cNvPr id="55324" name="Rectangle 4"/>
            <p:cNvSpPr>
              <a:spLocks noChangeArrowheads="1"/>
            </p:cNvSpPr>
            <p:nvPr/>
          </p:nvSpPr>
          <p:spPr bwMode="auto">
            <a:xfrm>
              <a:off x="657"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01</a:t>
              </a:r>
              <a:r>
                <a:rPr lang="zh-CN" altLang="en-US" sz="1800">
                  <a:latin typeface="Verdana" pitchFamily="34" charset="0"/>
                </a:rPr>
                <a:t>韩冬</a:t>
              </a:r>
            </a:p>
          </p:txBody>
        </p:sp>
        <p:sp>
          <p:nvSpPr>
            <p:cNvPr id="55325" name="Rectangle 5"/>
            <p:cNvSpPr>
              <a:spLocks noChangeArrowheads="1"/>
            </p:cNvSpPr>
            <p:nvPr/>
          </p:nvSpPr>
          <p:spPr bwMode="auto">
            <a:xfrm>
              <a:off x="1474"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02</a:t>
              </a:r>
              <a:r>
                <a:rPr lang="zh-CN" altLang="en-US" sz="1800">
                  <a:latin typeface="Verdana" pitchFamily="34" charset="0"/>
                </a:rPr>
                <a:t>冯明</a:t>
              </a:r>
            </a:p>
          </p:txBody>
        </p:sp>
        <p:sp>
          <p:nvSpPr>
            <p:cNvPr id="55326" name="Rectangle 6"/>
            <p:cNvSpPr>
              <a:spLocks noChangeArrowheads="1"/>
            </p:cNvSpPr>
            <p:nvPr/>
          </p:nvSpPr>
          <p:spPr bwMode="auto">
            <a:xfrm>
              <a:off x="2290"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03</a:t>
              </a:r>
              <a:r>
                <a:rPr lang="zh-CN" altLang="en-US" sz="1800">
                  <a:latin typeface="Verdana" pitchFamily="34" charset="0"/>
                </a:rPr>
                <a:t>刘禹伯</a:t>
              </a:r>
            </a:p>
          </p:txBody>
        </p:sp>
        <p:sp>
          <p:nvSpPr>
            <p:cNvPr id="55327" name="Rectangle 7"/>
            <p:cNvSpPr>
              <a:spLocks noChangeArrowheads="1"/>
            </p:cNvSpPr>
            <p:nvPr/>
          </p:nvSpPr>
          <p:spPr bwMode="auto">
            <a:xfrm>
              <a:off x="3107"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04</a:t>
              </a:r>
              <a:r>
                <a:rPr lang="zh-CN" altLang="en-US" sz="1800">
                  <a:latin typeface="Verdana" pitchFamily="34" charset="0"/>
                </a:rPr>
                <a:t>孙晓东</a:t>
              </a:r>
            </a:p>
          </p:txBody>
        </p:sp>
        <p:sp>
          <p:nvSpPr>
            <p:cNvPr id="55328" name="Rectangle 8"/>
            <p:cNvSpPr>
              <a:spLocks noChangeArrowheads="1"/>
            </p:cNvSpPr>
            <p:nvPr/>
          </p:nvSpPr>
          <p:spPr bwMode="auto">
            <a:xfrm>
              <a:off x="3923" y="1525"/>
              <a:ext cx="816" cy="272"/>
            </a:xfrm>
            <a:prstGeom prst="rect">
              <a:avLst/>
            </a:prstGeom>
            <a:solidFill>
              <a:schemeClr val="accent1"/>
            </a:solidFill>
            <a:ln w="9525">
              <a:solidFill>
                <a:schemeClr val="tx1"/>
              </a:solidFill>
              <a:miter lim="800000"/>
              <a:headEnd/>
              <a:tailEnd/>
            </a:ln>
          </p:spPr>
          <p:txBody>
            <a:bodyPr wrap="none" anchor="ctr"/>
            <a:lstStyle/>
            <a:p>
              <a:pPr algn="ctr"/>
              <a:r>
                <a:rPr lang="en-US" altLang="zh-CN" sz="1800">
                  <a:latin typeface="Verdana" pitchFamily="34" charset="0"/>
                </a:rPr>
                <a:t>05</a:t>
              </a:r>
              <a:r>
                <a:rPr lang="zh-CN" altLang="en-US" sz="1800">
                  <a:latin typeface="Verdana" pitchFamily="34" charset="0"/>
                </a:rPr>
                <a:t>杨帆</a:t>
              </a:r>
            </a:p>
          </p:txBody>
        </p:sp>
      </p:grpSp>
      <p:graphicFrame>
        <p:nvGraphicFramePr>
          <p:cNvPr id="19" name="表格 18"/>
          <p:cNvGraphicFramePr>
            <a:graphicFrameLocks noGrp="1"/>
          </p:cNvGraphicFramePr>
          <p:nvPr/>
        </p:nvGraphicFramePr>
        <p:xfrm>
          <a:off x="6357938" y="3214688"/>
          <a:ext cx="2351087" cy="1933578"/>
        </p:xfrm>
        <a:graphic>
          <a:graphicData uri="http://schemas.openxmlformats.org/drawingml/2006/table">
            <a:tbl>
              <a:tblPr/>
              <a:tblGrid>
                <a:gridCol w="1332283"/>
                <a:gridCol w="1018804"/>
              </a:tblGrid>
              <a:tr h="322263">
                <a:tc>
                  <a:txBody>
                    <a:bodyPr/>
                    <a:lstStyle/>
                    <a:p>
                      <a:pPr algn="ctr" fontAlgn="b"/>
                      <a:r>
                        <a:rPr lang="zh-CN" altLang="en-US" sz="2000" b="1" i="0" u="none" strike="noStrike" dirty="0">
                          <a:latin typeface="宋体"/>
                        </a:rPr>
                        <a:t>学号</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2000" b="1" i="0" u="none" strike="noStrike">
                          <a:latin typeface="宋体"/>
                        </a:rPr>
                        <a:t>姓名</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dirty="0">
                          <a:latin typeface="宋体"/>
                        </a:rPr>
                        <a:t>53080101</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2000" b="1" i="0" u="none" strike="noStrike" dirty="0">
                          <a:latin typeface="宋体"/>
                        </a:rPr>
                        <a:t>韩冬</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dirty="0">
                          <a:latin typeface="宋体"/>
                        </a:rPr>
                        <a:t>53080102</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2000" b="1" i="0" u="none" strike="noStrike" dirty="0">
                          <a:latin typeface="宋体"/>
                        </a:rPr>
                        <a:t>冯明</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53080103</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2000" b="1" i="0" u="none" strike="noStrike" dirty="0">
                          <a:latin typeface="宋体"/>
                        </a:rPr>
                        <a:t>刘禹伯</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53080104</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2000" b="1" i="0" u="none" strike="noStrike" dirty="0">
                          <a:latin typeface="宋体"/>
                        </a:rPr>
                        <a:t>孙晓东</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263">
                <a:tc>
                  <a:txBody>
                    <a:bodyPr/>
                    <a:lstStyle/>
                    <a:p>
                      <a:pPr algn="l" fontAlgn="b"/>
                      <a:r>
                        <a:rPr lang="en-US" altLang="zh-CN" sz="2000" b="1" i="0" u="none" strike="noStrike">
                          <a:latin typeface="宋体"/>
                        </a:rPr>
                        <a:t>53080105</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2000" b="1" i="0" u="none" strike="noStrike" dirty="0">
                          <a:latin typeface="宋体"/>
                        </a:rPr>
                        <a:t>杨帆</a:t>
                      </a:r>
                    </a:p>
                  </a:txBody>
                  <a:tcPr marL="8709" marR="8709" marT="87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ustDataLst>
      <p:tags r:id="rId1"/>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323850" y="214313"/>
            <a:ext cx="8424863" cy="60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lnSpc>
                <a:spcPct val="90000"/>
              </a:lnSpc>
              <a:spcBef>
                <a:spcPct val="20000"/>
              </a:spcBef>
              <a:buClr>
                <a:schemeClr val="folHlink"/>
              </a:buClr>
              <a:buSzPct val="60000"/>
              <a:buFont typeface="Wingdings" pitchFamily="2" charset="2"/>
              <a:buNone/>
            </a:pPr>
            <a:r>
              <a:rPr kumimoji="1" lang="zh-CN" altLang="en-US" sz="3600" b="1">
                <a:solidFill>
                  <a:srgbClr val="FF0000"/>
                </a:solidFill>
                <a:latin typeface="楷体_GB2312" pitchFamily="49" charset="-122"/>
                <a:ea typeface="楷体_GB2312" pitchFamily="49" charset="-122"/>
              </a:rPr>
              <a:t>存储结构</a:t>
            </a:r>
          </a:p>
          <a:p>
            <a:pPr marL="342900" indent="-342900" algn="just">
              <a:spcBef>
                <a:spcPct val="40000"/>
              </a:spcBef>
              <a:buClr>
                <a:schemeClr val="folHlink"/>
              </a:buClr>
              <a:buSzPct val="60000"/>
              <a:buFont typeface="Wingdings" pitchFamily="2" charset="2"/>
              <a:buChar char="v"/>
            </a:pPr>
            <a:r>
              <a:rPr kumimoji="1" lang="zh-CN" altLang="en-US" b="1">
                <a:solidFill>
                  <a:srgbClr val="000000"/>
                </a:solidFill>
                <a:latin typeface="楷体_GB2312" pitchFamily="49" charset="-122"/>
                <a:ea typeface="楷体_GB2312" pitchFamily="49" charset="-122"/>
              </a:rPr>
              <a:t>是指数据的逻辑结构在计算机中所需的存储空间、空间的构成结构及对该存储结构的访问方式等的总称</a:t>
            </a:r>
          </a:p>
          <a:p>
            <a:pPr marL="342900" indent="-342900" algn="just">
              <a:spcBef>
                <a:spcPct val="40000"/>
              </a:spcBef>
              <a:buClr>
                <a:schemeClr val="folHlink"/>
              </a:buClr>
              <a:buSzPct val="60000"/>
              <a:buFont typeface="Wingdings" pitchFamily="2" charset="2"/>
              <a:buChar char="v"/>
            </a:pPr>
            <a:r>
              <a:rPr kumimoji="1" lang="zh-CN" altLang="en-US" b="1">
                <a:solidFill>
                  <a:srgbClr val="000000"/>
                </a:solidFill>
                <a:latin typeface="楷体_GB2312" pitchFamily="49" charset="-122"/>
                <a:ea typeface="楷体_GB2312" pitchFamily="49" charset="-122"/>
              </a:rPr>
              <a:t>数据的存储结构是建立一种</a:t>
            </a:r>
            <a:r>
              <a:rPr kumimoji="1" lang="zh-CN" altLang="en-US" b="1">
                <a:solidFill>
                  <a:srgbClr val="3333FF"/>
                </a:solidFill>
                <a:latin typeface="黑体" pitchFamily="49" charset="-122"/>
                <a:ea typeface="黑体" pitchFamily="49" charset="-122"/>
              </a:rPr>
              <a:t>由逻辑结构到存储结构的映射</a:t>
            </a:r>
            <a:r>
              <a:rPr kumimoji="1" lang="zh-CN" altLang="en-US" b="1">
                <a:solidFill>
                  <a:srgbClr val="000000"/>
                </a:solidFill>
                <a:latin typeface="楷体_GB2312" pitchFamily="49" charset="-122"/>
                <a:ea typeface="楷体_GB2312" pitchFamily="49" charset="-122"/>
              </a:rPr>
              <a:t>：</a:t>
            </a:r>
            <a:endParaRPr kumimoji="1" lang="en-US" altLang="zh-CN" b="1">
              <a:solidFill>
                <a:srgbClr val="000000"/>
              </a:solidFill>
              <a:latin typeface="楷体_GB2312" pitchFamily="49" charset="-122"/>
              <a:ea typeface="楷体_GB2312" pitchFamily="49" charset="-122"/>
            </a:endParaRPr>
          </a:p>
          <a:p>
            <a:pPr marL="342900" indent="-342900" algn="just">
              <a:spcBef>
                <a:spcPct val="40000"/>
              </a:spcBef>
              <a:buClr>
                <a:schemeClr val="folHlink"/>
              </a:buClr>
              <a:buSzPct val="60000"/>
              <a:buFont typeface="Wingdings" pitchFamily="2" charset="2"/>
              <a:buChar char="v"/>
            </a:pPr>
            <a:r>
              <a:rPr lang="zh-CN" altLang="zh-CN" b="1"/>
              <a:t>顺序、链接、索引和散列四种方法</a:t>
            </a:r>
            <a:endParaRPr kumimoji="1" lang="zh-CN" altLang="en-US" b="1">
              <a:latin typeface="楷体_GB2312" pitchFamily="49" charset="-122"/>
              <a:ea typeface="楷体_GB2312" pitchFamily="49" charset="-122"/>
            </a:endParaRPr>
          </a:p>
          <a:p>
            <a:pPr marL="342900" indent="-342900" algn="just">
              <a:spcBef>
                <a:spcPct val="40000"/>
              </a:spcBef>
              <a:buClr>
                <a:schemeClr val="folHlink"/>
              </a:buClr>
              <a:buSzPct val="60000"/>
            </a:pPr>
            <a:endParaRPr kumimoji="1" lang="zh-CN" altLang="en-US" b="1">
              <a:solidFill>
                <a:srgbClr val="000000"/>
              </a:solidFill>
              <a:latin typeface="楷体_GB2312" pitchFamily="49" charset="-122"/>
              <a:ea typeface="楷体_GB2312" pitchFamily="49" charset="-122"/>
            </a:endParaRPr>
          </a:p>
        </p:txBody>
      </p:sp>
    </p:spTree>
    <p:custDataLst>
      <p:tags r:id="rId1"/>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mph" presetSubtype="2" fill="hold" nodeType="withEffect">
                                  <p:stCondLst>
                                    <p:cond delay="0"/>
                                  </p:stCondLst>
                                  <p:childTnLst>
                                    <p:anim to="1.2" calcmode="lin" valueType="num">
                                      <p:cBhvr override="childStyle">
                                        <p:cTn id="6" dur="500" fill="hold"/>
                                        <p:tgtEl>
                                          <p:spTgt spid="113666">
                                            <p:txEl>
                                              <p:pRg st="3" end="3"/>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p:cNvSpPr txBox="1">
            <a:spLocks noChangeArrowheads="1"/>
          </p:cNvSpPr>
          <p:nvPr/>
        </p:nvSpPr>
        <p:spPr bwMode="auto">
          <a:xfrm>
            <a:off x="533400" y="836613"/>
            <a:ext cx="79248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b="1">
                <a:solidFill>
                  <a:srgbClr val="FF0000"/>
                </a:solidFill>
              </a:rPr>
              <a:t>1</a:t>
            </a:r>
            <a:r>
              <a:rPr lang="zh-CN" altLang="en-US" b="1">
                <a:solidFill>
                  <a:srgbClr val="FF0000"/>
                </a:solidFill>
              </a:rPr>
              <a:t>）顺序存储</a:t>
            </a:r>
          </a:p>
          <a:p>
            <a:pPr eaLnBrk="1" hangingPunct="1"/>
            <a:r>
              <a:rPr lang="zh-CN" altLang="en-US" b="1"/>
              <a:t>    顺序存储将一组结点存放在</a:t>
            </a:r>
            <a:r>
              <a:rPr lang="zh-CN" altLang="en-US" b="1">
                <a:solidFill>
                  <a:srgbClr val="3333FF"/>
                </a:solidFill>
              </a:rPr>
              <a:t>地址相邻的存储单元内</a:t>
            </a:r>
            <a:r>
              <a:rPr lang="zh-CN" altLang="en-US" b="1"/>
              <a:t>，结点间的逻辑关系由存储单元的自然顺序关系来表达，即用一块无空隙的存储区域存储结点数据。</a:t>
            </a:r>
          </a:p>
          <a:p>
            <a:pPr eaLnBrk="1" hangingPunct="1"/>
            <a:endParaRPr lang="zh-CN" altLang="en-US" b="1"/>
          </a:p>
          <a:p>
            <a:pPr eaLnBrk="1" hangingPunct="1"/>
            <a:r>
              <a:rPr lang="zh-CN" altLang="en-US" b="1">
                <a:solidFill>
                  <a:srgbClr val="FF0000"/>
                </a:solidFill>
              </a:rPr>
              <a:t>   例如</a:t>
            </a:r>
            <a:r>
              <a:rPr lang="zh-CN" altLang="en-US" b="1"/>
              <a:t>，用</a:t>
            </a:r>
            <a:r>
              <a:rPr lang="zh-CN" altLang="en-US" b="1">
                <a:solidFill>
                  <a:srgbClr val="3333FF"/>
                </a:solidFill>
              </a:rPr>
              <a:t>数组</a:t>
            </a:r>
            <a:r>
              <a:rPr lang="zh-CN" altLang="en-US" b="1"/>
              <a:t>存储线性数据结构，数组的元素是数据结点，按照顺序存储方法存储，结点之间的线性关系用地址单元的顺序关系来自然表达。</a:t>
            </a:r>
          </a:p>
        </p:txBody>
      </p:sp>
    </p:spTree>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z="5700" b="1" smtClean="0">
                <a:solidFill>
                  <a:srgbClr val="3333CC"/>
                </a:solidFill>
                <a:ea typeface="楷体_GB2312" pitchFamily="49" charset="-122"/>
              </a:rPr>
              <a:t>第一章 绪论</a:t>
            </a:r>
          </a:p>
        </p:txBody>
      </p:sp>
      <p:sp>
        <p:nvSpPr>
          <p:cNvPr id="10243" name="Rectangle 3"/>
          <p:cNvSpPr>
            <a:spLocks noGrp="1" noChangeArrowheads="1"/>
          </p:cNvSpPr>
          <p:nvPr>
            <p:ph type="body" idx="1"/>
          </p:nvPr>
        </p:nvSpPr>
        <p:spPr/>
        <p:txBody>
          <a:bodyPr/>
          <a:lstStyle/>
          <a:p>
            <a:pPr eaLnBrk="1" hangingPunct="1"/>
            <a:r>
              <a:rPr lang="en-US" altLang="zh-CN" sz="4300" b="1" smtClean="0"/>
              <a:t>1.1     </a:t>
            </a:r>
            <a:r>
              <a:rPr lang="zh-CN" altLang="en-US" sz="4300" b="1" smtClean="0"/>
              <a:t>为什么要学习数据结构</a:t>
            </a:r>
          </a:p>
          <a:p>
            <a:pPr eaLnBrk="1" hangingPunct="1"/>
            <a:r>
              <a:rPr lang="en-US" altLang="zh-CN" sz="4300" smtClean="0"/>
              <a:t>1.2	</a:t>
            </a:r>
            <a:r>
              <a:rPr lang="zh-CN" altLang="en-US" sz="4300" smtClean="0"/>
              <a:t>数据结构概念</a:t>
            </a:r>
            <a:endParaRPr lang="en-US" altLang="zh-CN" sz="4300" smtClean="0"/>
          </a:p>
          <a:p>
            <a:pPr eaLnBrk="1" hangingPunct="1"/>
            <a:r>
              <a:rPr lang="en-US" altLang="zh-CN" sz="4300" smtClean="0"/>
              <a:t>1.3	</a:t>
            </a:r>
            <a:r>
              <a:rPr lang="zh-CN" altLang="en-US" sz="4300" smtClean="0"/>
              <a:t>算 法</a:t>
            </a:r>
            <a:endParaRPr lang="en-US" altLang="zh-CN" sz="4300" smtClean="0"/>
          </a:p>
          <a:p>
            <a:pPr eaLnBrk="1" hangingPunct="1"/>
            <a:r>
              <a:rPr lang="en-US" altLang="zh-CN" sz="4300" smtClean="0"/>
              <a:t>1.4	</a:t>
            </a:r>
            <a:r>
              <a:rPr lang="zh-CN" altLang="en-US" sz="4300" smtClean="0"/>
              <a:t>算法的正确性证明</a:t>
            </a:r>
            <a:endParaRPr lang="en-US" altLang="zh-CN" sz="4300" smtClean="0"/>
          </a:p>
          <a:p>
            <a:pPr eaLnBrk="1" hangingPunct="1"/>
            <a:r>
              <a:rPr lang="en-US" altLang="zh-CN" sz="4300" smtClean="0"/>
              <a:t>1.5	</a:t>
            </a:r>
            <a:r>
              <a:rPr lang="zh-CN" altLang="en-US" sz="4300" smtClean="0"/>
              <a:t>算法分析基础</a:t>
            </a:r>
            <a:endParaRPr lang="en-US" altLang="zh-CN" sz="4300" smtClean="0"/>
          </a:p>
        </p:txBody>
      </p:sp>
    </p:spTree>
  </p:cSld>
  <p:clrMapOvr>
    <a:masterClrMapping/>
  </p:clrMapOvr>
  <p:transition spd="slow">
    <p:randomBar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p:cNvSpPr txBox="1">
            <a:spLocks noChangeArrowheads="1"/>
          </p:cNvSpPr>
          <p:nvPr/>
        </p:nvSpPr>
        <p:spPr bwMode="auto">
          <a:xfrm>
            <a:off x="457200" y="333375"/>
            <a:ext cx="815340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2800" b="1">
                <a:solidFill>
                  <a:srgbClr val="FF0000"/>
                </a:solidFill>
              </a:rPr>
              <a:t>2)</a:t>
            </a:r>
            <a:r>
              <a:rPr lang="zh-CN" altLang="en-US" sz="2800" b="1">
                <a:solidFill>
                  <a:srgbClr val="FF0000"/>
                </a:solidFill>
              </a:rPr>
              <a:t>链接存储</a:t>
            </a:r>
          </a:p>
          <a:p>
            <a:pPr eaLnBrk="1" hangingPunct="1"/>
            <a:endParaRPr lang="zh-CN" altLang="en-US" sz="2800" b="1"/>
          </a:p>
          <a:p>
            <a:pPr eaLnBrk="1" hangingPunct="1"/>
            <a:r>
              <a:rPr lang="zh-CN" altLang="en-US" sz="2800" b="1"/>
              <a:t>   链接存储通过在结点的存储结构中</a:t>
            </a:r>
            <a:r>
              <a:rPr lang="zh-CN" altLang="en-US" sz="2800" b="1">
                <a:solidFill>
                  <a:srgbClr val="3333FF"/>
                </a:solidFill>
              </a:rPr>
              <a:t>附加指针字段</a:t>
            </a:r>
            <a:r>
              <a:rPr lang="zh-CN" altLang="en-US" sz="2800" b="1"/>
              <a:t>来存储结点间的逻辑关系，任意的逻辑关系</a:t>
            </a:r>
            <a:r>
              <a:rPr lang="en-US" altLang="zh-CN" sz="2800" b="1"/>
              <a:t>r</a:t>
            </a:r>
            <a:r>
              <a:rPr lang="zh-CN" altLang="en-US" sz="2800" b="1"/>
              <a:t>都可以用指针地址来表达。其中，数据结点一般由两部分组成：数据字段和指针字段。数据字段存放结点本身的数据，指针字段存放指向后继结点的指针。</a:t>
            </a:r>
            <a:endParaRPr lang="en-US" altLang="zh-CN" sz="2800" b="1"/>
          </a:p>
          <a:p>
            <a:pPr eaLnBrk="1" hangingPunct="1"/>
            <a:endParaRPr lang="zh-CN" altLang="en-US" sz="2800" b="1"/>
          </a:p>
          <a:p>
            <a:pPr eaLnBrk="1" hangingPunct="1"/>
            <a:r>
              <a:rPr lang="zh-CN" altLang="en-US" sz="2800" b="1"/>
              <a:t>    链接存储</a:t>
            </a:r>
            <a:r>
              <a:rPr lang="zh-CN" altLang="en-US" sz="2800" b="1">
                <a:solidFill>
                  <a:srgbClr val="3333FF"/>
                </a:solidFill>
              </a:rPr>
              <a:t>灵活性很大</a:t>
            </a:r>
            <a:r>
              <a:rPr lang="zh-CN" altLang="en-US" sz="2800" b="1"/>
              <a:t>，适用于那些需要经常动态变化（插入、删除等操作）的数据结构；通常借助高级语言中的指针类型来实现。 </a:t>
            </a:r>
          </a:p>
        </p:txBody>
      </p:sp>
    </p:spTree>
  </p:cSld>
  <p:clrMapOvr>
    <a:masterClrMapping/>
  </p:clrMapOvr>
  <p:transition spd="slow">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p:cNvSpPr txBox="1">
            <a:spLocks noChangeArrowheads="1"/>
          </p:cNvSpPr>
          <p:nvPr/>
        </p:nvSpPr>
        <p:spPr bwMode="auto">
          <a:xfrm>
            <a:off x="533400" y="1219200"/>
            <a:ext cx="8077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2400" b="1" dirty="0">
                <a:solidFill>
                  <a:srgbClr val="FF0000"/>
                </a:solidFill>
              </a:rPr>
              <a:t>3</a:t>
            </a:r>
            <a:r>
              <a:rPr lang="zh-CN" altLang="en-US" sz="2400" b="1" dirty="0">
                <a:solidFill>
                  <a:srgbClr val="FF0000"/>
                </a:solidFill>
              </a:rPr>
              <a:t>）索引存储</a:t>
            </a:r>
          </a:p>
          <a:p>
            <a:pPr eaLnBrk="1" hangingPunct="1"/>
            <a:endParaRPr lang="zh-CN" altLang="en-US" sz="2400" b="1" dirty="0"/>
          </a:p>
          <a:p>
            <a:pPr eaLnBrk="1" hangingPunct="1"/>
            <a:r>
              <a:rPr lang="zh-CN" altLang="en-US" sz="2400" b="1" dirty="0"/>
              <a:t>索引存储可以看作顺序存储方法的一种推广，通过建造一个由整数域</a:t>
            </a:r>
            <a:r>
              <a:rPr lang="en-US" altLang="zh-CN" sz="2400" b="1" dirty="0"/>
              <a:t>Z</a:t>
            </a:r>
            <a:r>
              <a:rPr lang="zh-CN" altLang="en-US" sz="2400" b="1" dirty="0"/>
              <a:t>映射到存储地址域的函数，把整数索引值映射到结点的存储地址，从而形成一个存储一串指针的索引表，每个指针指向存储区域的一个数据结点。</a:t>
            </a:r>
          </a:p>
          <a:p>
            <a:pPr eaLnBrk="1" hangingPunct="1"/>
            <a:endParaRPr lang="en-US" altLang="zh-CN" sz="2400" b="1" dirty="0"/>
          </a:p>
        </p:txBody>
      </p:sp>
    </p:spTree>
  </p:cSld>
  <p:clrMapOvr>
    <a:masterClrMapping/>
  </p:clrMapOvr>
  <p:transition spd="slow">
    <p:randomBar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ext Box 4"/>
          <p:cNvSpPr txBox="1">
            <a:spLocks noChangeArrowheads="1"/>
          </p:cNvSpPr>
          <p:nvPr/>
        </p:nvSpPr>
        <p:spPr bwMode="auto">
          <a:xfrm>
            <a:off x="457200" y="620713"/>
            <a:ext cx="81534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2400" b="1">
                <a:solidFill>
                  <a:srgbClr val="FF0000"/>
                </a:solidFill>
              </a:rPr>
              <a:t>4</a:t>
            </a:r>
            <a:r>
              <a:rPr lang="zh-CN" altLang="en-US" sz="2400" b="1">
                <a:solidFill>
                  <a:srgbClr val="FF0000"/>
                </a:solidFill>
              </a:rPr>
              <a:t>）散列存储</a:t>
            </a:r>
          </a:p>
          <a:p>
            <a:pPr eaLnBrk="1" hangingPunct="1"/>
            <a:endParaRPr lang="zh-CN" altLang="en-US" sz="2400" b="1"/>
          </a:p>
          <a:p>
            <a:pPr eaLnBrk="1" hangingPunct="1"/>
            <a:r>
              <a:rPr lang="zh-CN" altLang="en-US" sz="2400" b="1"/>
              <a:t>散列存储利用散列函数</a:t>
            </a:r>
            <a:r>
              <a:rPr lang="en-US" altLang="zh-CN" sz="2400" b="1"/>
              <a:t>(hash functions)</a:t>
            </a:r>
            <a:r>
              <a:rPr lang="zh-CN" altLang="en-US" sz="2400" b="1"/>
              <a:t>进行索引值的计算，然后通过索引表求出结点的指针地址，是索引方法的一种延伸和扩展。</a:t>
            </a:r>
          </a:p>
          <a:p>
            <a:pPr eaLnBrk="1" hangingPunct="1"/>
            <a:r>
              <a:rPr lang="zh-CN" altLang="en-US" sz="2400" b="1"/>
              <a:t>散列存储适用于高速检索的结构。散列存储的关键问题是如何恰当地选择散列函数，建造散列表，并解决在构建散列表时的“冲突”问题。我们将在第 </a:t>
            </a:r>
            <a:r>
              <a:rPr lang="en-US" altLang="zh-CN" sz="2400" b="1"/>
              <a:t>8 </a:t>
            </a:r>
            <a:r>
              <a:rPr lang="zh-CN" altLang="en-US" sz="2400" b="1"/>
              <a:t>章详细介绍散列存储。</a:t>
            </a:r>
          </a:p>
          <a:p>
            <a:pPr eaLnBrk="1" hangingPunct="1"/>
            <a:endParaRPr lang="zh-CN" altLang="en-US" sz="2400" b="1"/>
          </a:p>
          <a:p>
            <a:pPr eaLnBrk="1" hangingPunct="1"/>
            <a:r>
              <a:rPr lang="zh-CN" altLang="en-US" sz="2400" b="1">
                <a:solidFill>
                  <a:srgbClr val="FF0000"/>
                </a:solidFill>
              </a:rPr>
              <a:t>小结：</a:t>
            </a:r>
            <a:r>
              <a:rPr lang="zh-CN" altLang="en-US" sz="2400" b="1"/>
              <a:t>以上介绍的四种存储方法，既可单独使用，又可组合起来对数据结构进行存储。例如，在图的邻接表（顶点表－边表）表示法中，顶点表一般选用顺序存储方式，而边链表则常用链接存储方式。</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mtClean="0"/>
              <a:t>数据结构的组成：</a:t>
            </a:r>
          </a:p>
        </p:txBody>
      </p:sp>
      <p:sp>
        <p:nvSpPr>
          <p:cNvPr id="80899" name="Rectangle 3"/>
          <p:cNvSpPr>
            <a:spLocks noGrp="1" noChangeArrowheads="1"/>
          </p:cNvSpPr>
          <p:nvPr>
            <p:ph type="body" idx="1"/>
          </p:nvPr>
        </p:nvSpPr>
        <p:spPr/>
        <p:txBody>
          <a:bodyPr/>
          <a:lstStyle/>
          <a:p>
            <a:pPr eaLnBrk="1" hangingPunct="1"/>
            <a:r>
              <a:rPr lang="zh-CN" altLang="en-US" sz="3400" b="1" smtClean="0"/>
              <a:t>数据的逻辑结构</a:t>
            </a:r>
          </a:p>
          <a:p>
            <a:pPr eaLnBrk="1" hangingPunct="1"/>
            <a:r>
              <a:rPr lang="zh-CN" altLang="en-US" sz="3400" b="1" smtClean="0"/>
              <a:t>数据的存储结构</a:t>
            </a:r>
          </a:p>
          <a:p>
            <a:pPr eaLnBrk="1" hangingPunct="1"/>
            <a:r>
              <a:rPr lang="zh-CN" altLang="en-US" sz="3400" b="1" smtClean="0"/>
              <a:t>数据上施加的操作</a:t>
            </a:r>
            <a:endParaRPr lang="zh-CN" altLang="en-US"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mph" presetSubtype="2" fill="hold" nodeType="afterEffect">
                                  <p:stCondLst>
                                    <p:cond delay="0"/>
                                  </p:stCondLst>
                                  <p:childTnLst>
                                    <p:anim to="1.5" calcmode="lin" valueType="num">
                                      <p:cBhvr override="childStyle">
                                        <p:cTn id="6" dur="250" fill="hold"/>
                                        <p:tgtEl>
                                          <p:spTgt spid="80899">
                                            <p:txEl>
                                              <p:pRg st="0" end="0"/>
                                            </p:txEl>
                                          </p:spTgt>
                                        </p:tgtEl>
                                        <p:attrNameLst>
                                          <p:attrName>style.fontSize</p:attrName>
                                        </p:attrNameLst>
                                      </p:cBhvr>
                                    </p:anim>
                                  </p:childTnLst>
                                </p:cTn>
                              </p:par>
                              <p:par>
                                <p:cTn id="7" presetID="4" presetClass="emph" presetSubtype="2" fill="hold" nodeType="withEffect">
                                  <p:stCondLst>
                                    <p:cond delay="0"/>
                                  </p:stCondLst>
                                  <p:childTnLst>
                                    <p:anim to="1.5" calcmode="lin" valueType="num">
                                      <p:cBhvr override="childStyle">
                                        <p:cTn id="8" dur="250" fill="hold"/>
                                        <p:tgtEl>
                                          <p:spTgt spid="80899">
                                            <p:txEl>
                                              <p:pRg st="1" end="1"/>
                                            </p:txEl>
                                          </p:spTgt>
                                        </p:tgtEl>
                                        <p:attrNameLst>
                                          <p:attrName>style.fontSize</p:attrName>
                                        </p:attrNameLst>
                                      </p:cBhvr>
                                    </p:anim>
                                  </p:childTnLst>
                                </p:cTn>
                              </p:par>
                              <p:par>
                                <p:cTn id="9" presetID="4" presetClass="emph" presetSubtype="2" fill="hold" nodeType="withEffect">
                                  <p:stCondLst>
                                    <p:cond delay="0"/>
                                  </p:stCondLst>
                                  <p:childTnLst>
                                    <p:anim to="1.5" calcmode="lin" valueType="num">
                                      <p:cBhvr override="childStyle">
                                        <p:cTn id="10" dur="250" fill="hold"/>
                                        <p:tgtEl>
                                          <p:spTgt spid="80899">
                                            <p:txEl>
                                              <p:pRg st="2" end="2"/>
                                            </p:txEl>
                                          </p:spTgt>
                                        </p:tgtEl>
                                        <p:attrNameLst>
                                          <p:attrName>style.fontSize</p:attrName>
                                        </p:attrNameLst>
                                      </p:cBhvr>
                                    </p:anim>
                                  </p:childTnLst>
                                </p:cTn>
                              </p:par>
                              <p:par>
                                <p:cTn id="11" presetID="3" presetClass="emph" presetSubtype="2" fill="hold" nodeType="withEffect">
                                  <p:stCondLst>
                                    <p:cond delay="0"/>
                                  </p:stCondLst>
                                  <p:childTnLst>
                                    <p:animClr clrSpc="rgb" dir="cw">
                                      <p:cBhvr override="childStyle">
                                        <p:cTn id="12" dur="250" fill="hold"/>
                                        <p:tgtEl>
                                          <p:spTgt spid="80899">
                                            <p:txEl>
                                              <p:pRg st="2" end="2"/>
                                            </p:txEl>
                                          </p:spTgt>
                                        </p:tgtEl>
                                        <p:attrNameLst>
                                          <p:attrName>style.color</p:attrName>
                                        </p:attrNameLst>
                                      </p:cBhvr>
                                      <p:to>
                                        <a:srgbClr val="3333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zh-CN" smtClean="0"/>
              <a:t>对数据结构的操作</a:t>
            </a:r>
            <a:endParaRPr kumimoji="1" lang="zh-CN" altLang="en-US" b="1" smtClean="0">
              <a:solidFill>
                <a:srgbClr val="FF0000"/>
              </a:solidFill>
            </a:endParaRPr>
          </a:p>
        </p:txBody>
      </p:sp>
      <p:sp>
        <p:nvSpPr>
          <p:cNvPr id="62467" name="Rectangle 3"/>
          <p:cNvSpPr>
            <a:spLocks noGrp="1" noChangeArrowheads="1"/>
          </p:cNvSpPr>
          <p:nvPr>
            <p:ph type="body" idx="1"/>
          </p:nvPr>
        </p:nvSpPr>
        <p:spPr/>
        <p:txBody>
          <a:bodyPr/>
          <a:lstStyle/>
          <a:p>
            <a:pPr eaLnBrk="1" hangingPunct="1"/>
            <a:r>
              <a:rPr lang="zh-CN" altLang="en-US" b="1" smtClean="0"/>
              <a:t>查找</a:t>
            </a:r>
          </a:p>
          <a:p>
            <a:pPr lvl="1" eaLnBrk="1" hangingPunct="1"/>
            <a:r>
              <a:rPr lang="zh-CN" altLang="en-US" b="1" smtClean="0"/>
              <a:t>寻找</a:t>
            </a:r>
            <a:r>
              <a:rPr lang="en-US" altLang="zh-CN" b="1" smtClean="0"/>
              <a:t>1</a:t>
            </a:r>
            <a:r>
              <a:rPr lang="zh-CN" altLang="en-US" b="1" smtClean="0"/>
              <a:t>班学号为</a:t>
            </a:r>
            <a:r>
              <a:rPr lang="en-US" altLang="zh-CN" b="1" smtClean="0"/>
              <a:t>20</a:t>
            </a:r>
            <a:r>
              <a:rPr lang="zh-CN" altLang="en-US" b="1" smtClean="0"/>
              <a:t>的同学姓名</a:t>
            </a:r>
          </a:p>
          <a:p>
            <a:pPr lvl="1" eaLnBrk="1" hangingPunct="1"/>
            <a:r>
              <a:rPr lang="zh-CN" altLang="en-US" b="1" smtClean="0"/>
              <a:t>查找所有</a:t>
            </a:r>
            <a:r>
              <a:rPr lang="en-US" altLang="zh-CN" b="1" smtClean="0"/>
              <a:t>1</a:t>
            </a:r>
            <a:r>
              <a:rPr lang="zh-CN" altLang="en-US" b="1" smtClean="0"/>
              <a:t>班姓王的同学</a:t>
            </a:r>
          </a:p>
          <a:p>
            <a:pPr eaLnBrk="1" hangingPunct="1"/>
            <a:r>
              <a:rPr lang="zh-CN" altLang="en-US" b="1" smtClean="0"/>
              <a:t>排序</a:t>
            </a:r>
          </a:p>
          <a:p>
            <a:pPr lvl="1" eaLnBrk="1" hangingPunct="1"/>
            <a:r>
              <a:rPr lang="zh-CN" altLang="en-US" b="1" smtClean="0"/>
              <a:t>将</a:t>
            </a:r>
            <a:r>
              <a:rPr lang="en-US" altLang="zh-CN" b="1" smtClean="0"/>
              <a:t>8</a:t>
            </a:r>
            <a:r>
              <a:rPr lang="zh-CN" altLang="en-US" b="1" smtClean="0"/>
              <a:t>班同学按照姓名拼音排序</a:t>
            </a:r>
          </a:p>
          <a:p>
            <a:pPr lvl="1" eaLnBrk="1" hangingPunct="1"/>
            <a:r>
              <a:rPr lang="zh-CN" altLang="en-US" b="1" smtClean="0"/>
              <a:t>按照专业课总成绩排名</a:t>
            </a:r>
          </a:p>
        </p:txBody>
      </p:sp>
    </p:spTree>
  </p:cSld>
  <p:clrMapOvr>
    <a:masterClrMapping/>
  </p:clrMapOvr>
  <p:transition spd="slow">
    <p:randomBar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457200" y="685800"/>
            <a:ext cx="83058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2400" b="1">
                <a:solidFill>
                  <a:srgbClr val="FF0000"/>
                </a:solidFill>
              </a:rPr>
              <a:t>1.2.3 </a:t>
            </a:r>
            <a:r>
              <a:rPr lang="zh-CN" altLang="en-US" sz="2400" b="1">
                <a:solidFill>
                  <a:srgbClr val="FF0000"/>
                </a:solidFill>
              </a:rPr>
              <a:t>对数据结构的操作</a:t>
            </a:r>
          </a:p>
          <a:p>
            <a:pPr eaLnBrk="1" hangingPunct="1"/>
            <a:endParaRPr lang="zh-CN" altLang="en-US" sz="2400" b="1"/>
          </a:p>
          <a:p>
            <a:pPr eaLnBrk="1" hangingPunct="1">
              <a:spcAft>
                <a:spcPct val="20000"/>
              </a:spcAft>
            </a:pPr>
            <a:r>
              <a:rPr lang="zh-CN" altLang="en-US" sz="2400" b="1"/>
              <a:t>下面简单地介绍几种数据逻辑结构上的常用的操作。</a:t>
            </a:r>
          </a:p>
          <a:p>
            <a:pPr eaLnBrk="1" hangingPunct="1">
              <a:spcAft>
                <a:spcPct val="20000"/>
              </a:spcAft>
            </a:pPr>
            <a:r>
              <a:rPr lang="zh-CN" altLang="en-US" sz="2400" b="1">
                <a:solidFill>
                  <a:srgbClr val="3333FF"/>
                </a:solidFill>
              </a:rPr>
              <a:t>插入：</a:t>
            </a:r>
            <a:r>
              <a:rPr lang="zh-CN" altLang="en-US" sz="2400" b="1"/>
              <a:t>向数据结构中增加新结点；</a:t>
            </a:r>
          </a:p>
          <a:p>
            <a:pPr eaLnBrk="1" hangingPunct="1">
              <a:spcAft>
                <a:spcPct val="20000"/>
              </a:spcAft>
            </a:pPr>
            <a:r>
              <a:rPr lang="zh-CN" altLang="en-US" sz="2400" b="1">
                <a:solidFill>
                  <a:srgbClr val="3333FF"/>
                </a:solidFill>
              </a:rPr>
              <a:t>删除：</a:t>
            </a:r>
            <a:r>
              <a:rPr lang="zh-CN" altLang="en-US" sz="2400" b="1"/>
              <a:t>将指定的结点从数据结构中删除；</a:t>
            </a:r>
          </a:p>
          <a:p>
            <a:pPr eaLnBrk="1" hangingPunct="1">
              <a:spcAft>
                <a:spcPct val="20000"/>
              </a:spcAft>
            </a:pPr>
            <a:r>
              <a:rPr lang="zh-CN" altLang="en-US" sz="2400" b="1">
                <a:solidFill>
                  <a:srgbClr val="3333FF"/>
                </a:solidFill>
              </a:rPr>
              <a:t>修改：</a:t>
            </a:r>
            <a:r>
              <a:rPr lang="zh-CN" altLang="en-US" sz="2400" b="1"/>
              <a:t>改变指定结点的一个或多个字段的值；</a:t>
            </a:r>
          </a:p>
          <a:p>
            <a:pPr eaLnBrk="1" hangingPunct="1">
              <a:spcAft>
                <a:spcPct val="20000"/>
              </a:spcAft>
            </a:pPr>
            <a:r>
              <a:rPr lang="zh-CN" altLang="en-US" sz="2400" b="1">
                <a:solidFill>
                  <a:srgbClr val="3333FF"/>
                </a:solidFill>
              </a:rPr>
              <a:t>排序：</a:t>
            </a:r>
            <a:r>
              <a:rPr lang="zh-CN" altLang="en-US" sz="2400" b="1"/>
              <a:t>就是将某集合中的结点按照某种序关系进行排列，例如按照某一字段值，从小到大（或从小到大）对结点进行排序，排序过程中结点之内容、个数不变；</a:t>
            </a:r>
          </a:p>
          <a:p>
            <a:pPr eaLnBrk="1" hangingPunct="1"/>
            <a:r>
              <a:rPr lang="zh-CN" altLang="en-US" sz="2400" b="1">
                <a:solidFill>
                  <a:srgbClr val="3333FF"/>
                </a:solidFill>
              </a:rPr>
              <a:t>查找：</a:t>
            </a:r>
            <a:r>
              <a:rPr lang="zh-CN" altLang="en-US" sz="2400" b="1"/>
              <a:t>就是在某结点集合中寻找一个其关键词域之值等于给定变元</a:t>
            </a:r>
            <a:r>
              <a:rPr lang="en-US" altLang="zh-CN" sz="2400" b="1"/>
              <a:t>K</a:t>
            </a:r>
            <a:r>
              <a:rPr lang="zh-CN" altLang="en-US" sz="2400" b="1"/>
              <a:t>的结点，或者找到属性值满足特定条件的一些结点。查找几乎是各种数据结构中不可或缺的操作，查找是许多计算机程序中最耗时的部分，因此对查找算法应认真加以研究。</a:t>
            </a:r>
          </a:p>
        </p:txBody>
      </p:sp>
    </p:spTree>
  </p:cSld>
  <p:clrMapOvr>
    <a:masterClrMapping/>
  </p:clrMapOvr>
  <p:transition spd="slow">
    <p:randomBar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sz="5700" b="1" smtClean="0">
                <a:solidFill>
                  <a:srgbClr val="3333CC"/>
                </a:solidFill>
                <a:ea typeface="楷体_GB2312" pitchFamily="49" charset="-122"/>
              </a:rPr>
              <a:t>第一章 绪论</a:t>
            </a:r>
          </a:p>
        </p:txBody>
      </p:sp>
      <p:sp>
        <p:nvSpPr>
          <p:cNvPr id="65539" name="Rectangle 3"/>
          <p:cNvSpPr>
            <a:spLocks noGrp="1" noChangeArrowheads="1"/>
          </p:cNvSpPr>
          <p:nvPr>
            <p:ph type="body" idx="1"/>
          </p:nvPr>
        </p:nvSpPr>
        <p:spPr/>
        <p:txBody>
          <a:bodyPr/>
          <a:lstStyle/>
          <a:p>
            <a:pPr eaLnBrk="1" hangingPunct="1"/>
            <a:r>
              <a:rPr lang="en-US" altLang="zh-CN" sz="4300" smtClean="0"/>
              <a:t>1.1     </a:t>
            </a:r>
            <a:r>
              <a:rPr lang="zh-CN" altLang="en-US" sz="4300" smtClean="0"/>
              <a:t>为什么要学习数据结构</a:t>
            </a:r>
          </a:p>
          <a:p>
            <a:pPr eaLnBrk="1" hangingPunct="1"/>
            <a:r>
              <a:rPr lang="en-US" altLang="zh-CN" sz="4300" smtClean="0"/>
              <a:t>1.2	</a:t>
            </a:r>
            <a:r>
              <a:rPr lang="zh-CN" altLang="en-US" sz="4300" smtClean="0"/>
              <a:t>数据结构概念</a:t>
            </a:r>
            <a:endParaRPr lang="en-US" altLang="zh-CN" sz="4300" smtClean="0"/>
          </a:p>
          <a:p>
            <a:pPr eaLnBrk="1" hangingPunct="1"/>
            <a:r>
              <a:rPr lang="en-US" altLang="zh-CN" sz="4300" b="1" smtClean="0"/>
              <a:t>1.3	</a:t>
            </a:r>
            <a:r>
              <a:rPr lang="zh-CN" altLang="en-US" sz="4300" b="1" smtClean="0"/>
              <a:t>算 法</a:t>
            </a:r>
            <a:endParaRPr lang="en-US" altLang="zh-CN" sz="4300" b="1" smtClean="0"/>
          </a:p>
          <a:p>
            <a:pPr eaLnBrk="1" hangingPunct="1"/>
            <a:r>
              <a:rPr lang="en-US" altLang="zh-CN" sz="4300" smtClean="0"/>
              <a:t>1.4	</a:t>
            </a:r>
            <a:r>
              <a:rPr lang="zh-CN" altLang="en-US" sz="4300" smtClean="0"/>
              <a:t>算法的正确性证明</a:t>
            </a:r>
            <a:endParaRPr lang="en-US" altLang="zh-CN" sz="4300" smtClean="0"/>
          </a:p>
          <a:p>
            <a:pPr eaLnBrk="1" hangingPunct="1"/>
            <a:r>
              <a:rPr lang="en-US" altLang="zh-CN" sz="4300" smtClean="0"/>
              <a:t>1.5	</a:t>
            </a:r>
            <a:r>
              <a:rPr lang="zh-CN" altLang="en-US" sz="4300" smtClean="0"/>
              <a:t>算法分析基础</a:t>
            </a:r>
            <a:endParaRPr lang="en-US" altLang="zh-CN" sz="4300" smtClean="0"/>
          </a:p>
        </p:txBody>
      </p:sp>
    </p:spTree>
  </p:cSld>
  <p:clrMapOvr>
    <a:masterClrMapping/>
  </p:clrMapOvr>
  <p:transition spd="slow">
    <p:randomBar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ext Box 4"/>
          <p:cNvSpPr txBox="1">
            <a:spLocks noChangeArrowheads="1"/>
          </p:cNvSpPr>
          <p:nvPr/>
        </p:nvSpPr>
        <p:spPr bwMode="auto">
          <a:xfrm>
            <a:off x="609600" y="549275"/>
            <a:ext cx="777240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algn="ctr" eaLnBrk="1" hangingPunct="1"/>
            <a:r>
              <a:rPr lang="en-US" altLang="zh-CN" sz="2800" b="1" dirty="0">
                <a:solidFill>
                  <a:srgbClr val="FF0000"/>
                </a:solidFill>
              </a:rPr>
              <a:t>§1.3 </a:t>
            </a:r>
            <a:r>
              <a:rPr lang="zh-CN" altLang="en-US" sz="2800" b="1" dirty="0">
                <a:solidFill>
                  <a:srgbClr val="FF0000"/>
                </a:solidFill>
              </a:rPr>
              <a:t>算 法</a:t>
            </a:r>
          </a:p>
          <a:p>
            <a:pPr eaLnBrk="1" hangingPunct="1"/>
            <a:endParaRPr lang="zh-CN" altLang="en-US" sz="2400" b="1" dirty="0"/>
          </a:p>
          <a:p>
            <a:pPr eaLnBrk="1" hangingPunct="1"/>
            <a:r>
              <a:rPr lang="zh-CN" altLang="en-US" sz="2400" b="1" dirty="0"/>
              <a:t>“算法”（</a:t>
            </a:r>
            <a:r>
              <a:rPr lang="en-US" altLang="zh-CN" sz="2400" b="1" dirty="0"/>
              <a:t>Algorithm</a:t>
            </a:r>
            <a:r>
              <a:rPr lang="zh-CN" altLang="en-US" sz="2400" b="1" dirty="0"/>
              <a:t>）的概念最早出现在</a:t>
            </a:r>
            <a:r>
              <a:rPr lang="en-US" altLang="zh-CN" sz="2400" b="1" dirty="0"/>
              <a:t>1747</a:t>
            </a:r>
            <a:r>
              <a:rPr lang="zh-CN" altLang="en-US" sz="2400" b="1" dirty="0"/>
              <a:t>年出版的一本德文数学辞典</a:t>
            </a:r>
            <a:r>
              <a:rPr lang="en-US" altLang="zh-CN" sz="2400" b="1" dirty="0"/>
              <a:t>《</a:t>
            </a:r>
            <a:r>
              <a:rPr lang="zh-CN" altLang="en-US" sz="2400" b="1" dirty="0"/>
              <a:t>大全数学辞典</a:t>
            </a:r>
            <a:r>
              <a:rPr lang="en-US" altLang="zh-CN" sz="2400" b="1" dirty="0"/>
              <a:t>》</a:t>
            </a:r>
            <a:r>
              <a:rPr lang="zh-CN" altLang="en-US" sz="2400" b="1" dirty="0"/>
              <a:t>中 </a:t>
            </a:r>
            <a:r>
              <a:rPr lang="en-US" altLang="zh-CN" sz="2400" b="1" baseline="30000" dirty="0"/>
              <a:t>[9]</a:t>
            </a:r>
            <a:r>
              <a:rPr lang="zh-CN" altLang="en-US" sz="2400" b="1" dirty="0" smtClean="0"/>
              <a:t>，</a:t>
            </a:r>
            <a:r>
              <a:rPr lang="en-US" altLang="zh-CN" sz="2400" b="1" dirty="0" smtClean="0"/>
              <a:t>Webster</a:t>
            </a:r>
            <a:r>
              <a:rPr lang="zh-CN" altLang="en-US" sz="2400" b="1" dirty="0"/>
              <a:t>词典</a:t>
            </a:r>
            <a:r>
              <a:rPr lang="zh-CN" altLang="en-US" sz="2400" b="1" dirty="0" smtClean="0"/>
              <a:t>指出：</a:t>
            </a:r>
            <a:r>
              <a:rPr lang="zh-CN" altLang="en-US" sz="2400" b="1" dirty="0" smtClean="0">
                <a:solidFill>
                  <a:srgbClr val="3333FF"/>
                </a:solidFill>
              </a:rPr>
              <a:t>算法</a:t>
            </a:r>
            <a:r>
              <a:rPr lang="zh-CN" altLang="en-US" sz="2400" b="1" dirty="0">
                <a:solidFill>
                  <a:srgbClr val="3333FF"/>
                </a:solidFill>
              </a:rPr>
              <a:t>系指在有限步骤内解一个数学问题的过程</a:t>
            </a:r>
            <a:r>
              <a:rPr lang="zh-CN" altLang="en-US" sz="2400" b="1" dirty="0"/>
              <a:t>，步骤中常常包括某一操作的重复。</a:t>
            </a:r>
          </a:p>
          <a:p>
            <a:pPr eaLnBrk="1" hangingPunct="1"/>
            <a:r>
              <a:rPr lang="zh-CN" altLang="en-US" sz="2400" b="1" dirty="0"/>
              <a:t>让计算机完成解题任务，除了要选取适当的数据结构外，还需要</a:t>
            </a:r>
            <a:r>
              <a:rPr lang="zh-CN" altLang="en-US" sz="2400" b="1" dirty="0">
                <a:solidFill>
                  <a:srgbClr val="3333FF"/>
                </a:solidFill>
              </a:rPr>
              <a:t>制定出解决问题的切实可行的方法和步骤，这就是所谓的计算机算法</a:t>
            </a:r>
            <a:r>
              <a:rPr lang="en-US" altLang="zh-CN" sz="2400" b="1" dirty="0">
                <a:solidFill>
                  <a:srgbClr val="3333FF"/>
                </a:solidFill>
              </a:rPr>
              <a:t>.  </a:t>
            </a:r>
          </a:p>
          <a:p>
            <a:pPr eaLnBrk="1" hangingPunct="1"/>
            <a:r>
              <a:rPr lang="en-US" altLang="zh-CN" sz="2400" b="1" dirty="0"/>
              <a:t>1967</a:t>
            </a:r>
            <a:r>
              <a:rPr lang="zh-CN" altLang="en-US" sz="2400" b="1" dirty="0"/>
              <a:t>年，克努斯指出</a:t>
            </a:r>
            <a:r>
              <a:rPr lang="en-US" altLang="zh-CN" sz="2400" b="1" baseline="30000" dirty="0"/>
              <a:t>[9]</a:t>
            </a:r>
            <a:r>
              <a:rPr lang="zh-CN" altLang="en-US" sz="2400" b="1" dirty="0"/>
              <a:t>，“</a:t>
            </a:r>
            <a:r>
              <a:rPr lang="zh-CN" altLang="en-US" sz="2400" b="1" dirty="0">
                <a:solidFill>
                  <a:srgbClr val="3333FF"/>
                </a:solidFill>
              </a:rPr>
              <a:t>计算机科学是有关算法的学问”，并指出“对所有的计算机程序设计来说，算法的概念总是最基本的”</a:t>
            </a:r>
            <a:r>
              <a:rPr lang="en-US" altLang="zh-CN" sz="2400" b="1" dirty="0"/>
              <a:t>. </a:t>
            </a:r>
            <a:r>
              <a:rPr lang="zh-CN" altLang="en-US" sz="2400" b="1" dirty="0"/>
              <a:t>如前所述，数据结构与算法紧密相关。算法无疑是本书的重要内容。</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107950" y="549275"/>
            <a:ext cx="8893175" cy="5903913"/>
          </a:xfrm>
          <a:noFill/>
        </p:spPr>
        <p:txBody>
          <a:bodyPr/>
          <a:lstStyle/>
          <a:p>
            <a:r>
              <a:rPr lang="zh-CN" altLang="en-US" sz="2800" b="1" smtClean="0"/>
              <a:t>在计算机科学中，算法特指计算机用来解决某一问题的方法。</a:t>
            </a:r>
          </a:p>
          <a:p>
            <a:endParaRPr lang="zh-CN" altLang="en-US" sz="2800" b="1" smtClean="0">
              <a:solidFill>
                <a:srgbClr val="FF0000"/>
              </a:solidFill>
            </a:endParaRPr>
          </a:p>
          <a:p>
            <a:r>
              <a:rPr lang="zh-CN" altLang="en-US" sz="2800" b="1" smtClean="0">
                <a:solidFill>
                  <a:srgbClr val="FF0000"/>
                </a:solidFill>
              </a:rPr>
              <a:t>定义</a:t>
            </a:r>
            <a:r>
              <a:rPr lang="en-US" altLang="zh-CN" sz="2800" b="1" smtClean="0">
                <a:solidFill>
                  <a:srgbClr val="FF0000"/>
                </a:solidFill>
              </a:rPr>
              <a:t>1.4</a:t>
            </a:r>
            <a:r>
              <a:rPr lang="en-US" altLang="zh-CN" sz="2800" b="1" smtClean="0"/>
              <a:t>  </a:t>
            </a:r>
            <a:r>
              <a:rPr lang="zh-CN" altLang="en-US" sz="2800" b="1" smtClean="0"/>
              <a:t>一个</a:t>
            </a:r>
            <a:r>
              <a:rPr lang="zh-CN" altLang="en-US" sz="2800" b="1" u="sng" smtClean="0">
                <a:solidFill>
                  <a:srgbClr val="3333FF"/>
                </a:solidFill>
              </a:rPr>
              <a:t>算法</a:t>
            </a:r>
            <a:r>
              <a:rPr lang="zh-CN" altLang="en-US" sz="2800" b="1" smtClean="0"/>
              <a:t>就是一个有穷规则的集合，其中的规则规定了一个解决某一特定类型问题的运算序列；此外，它还应具有</a:t>
            </a:r>
            <a:r>
              <a:rPr lang="en-US" altLang="zh-CN" sz="2800" b="1" smtClean="0"/>
              <a:t>5</a:t>
            </a:r>
            <a:r>
              <a:rPr lang="zh-CN" altLang="en-US" sz="2800" b="1" smtClean="0"/>
              <a:t>个重要特性：</a:t>
            </a:r>
          </a:p>
        </p:txBody>
      </p:sp>
    </p:spTree>
  </p:cSld>
  <p:clrMapOvr>
    <a:masterClrMapping/>
  </p:clrMapOvr>
  <p:transition spd="slow">
    <p:randomBar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p:cNvSpPr>
            <a:spLocks noGrp="1" noChangeArrowheads="1"/>
          </p:cNvSpPr>
          <p:nvPr>
            <p:ph type="body" idx="1"/>
          </p:nvPr>
        </p:nvSpPr>
        <p:spPr>
          <a:xfrm>
            <a:off x="395288" y="404813"/>
            <a:ext cx="8353425" cy="5635625"/>
          </a:xfrm>
        </p:spPr>
        <p:txBody>
          <a:bodyPr/>
          <a:lstStyle/>
          <a:p>
            <a:pPr eaLnBrk="1" hangingPunct="1">
              <a:buFont typeface="Wingdings" pitchFamily="2" charset="2"/>
              <a:buNone/>
            </a:pPr>
            <a:r>
              <a:rPr lang="zh-CN" altLang="en-US" sz="2600" b="1" dirty="0" smtClean="0">
                <a:latin typeface="楷体_GB2312" pitchFamily="49" charset="-122"/>
                <a:ea typeface="楷体_GB2312" pitchFamily="49" charset="-122"/>
              </a:rPr>
              <a:t>算法有如下</a:t>
            </a:r>
            <a:r>
              <a:rPr lang="en-US" altLang="zh-CN" sz="2600" b="1" dirty="0" smtClean="0">
                <a:latin typeface="楷体_GB2312" pitchFamily="49" charset="-122"/>
                <a:ea typeface="楷体_GB2312" pitchFamily="49" charset="-122"/>
              </a:rPr>
              <a:t>5</a:t>
            </a:r>
            <a:r>
              <a:rPr lang="zh-CN" altLang="en-US" sz="2600" b="1" dirty="0" smtClean="0">
                <a:latin typeface="楷体_GB2312" pitchFamily="49" charset="-122"/>
                <a:ea typeface="楷体_GB2312" pitchFamily="49" charset="-122"/>
              </a:rPr>
              <a:t>个特性：</a:t>
            </a:r>
          </a:p>
          <a:p>
            <a:pPr eaLnBrk="1" hangingPunct="1">
              <a:buFont typeface="Wingdings" pitchFamily="2" charset="2"/>
              <a:buNone/>
            </a:pPr>
            <a:r>
              <a:rPr lang="zh-CN" altLang="en-US" sz="2600" b="1" dirty="0" smtClean="0">
                <a:latin typeface="楷体_GB2312" pitchFamily="49" charset="-122"/>
                <a:ea typeface="楷体_GB2312" pitchFamily="49" charset="-122"/>
              </a:rPr>
              <a:t> </a:t>
            </a:r>
            <a:r>
              <a:rPr lang="en-US" altLang="zh-CN" sz="2600" b="1" dirty="0" smtClean="0">
                <a:latin typeface="楷体_GB2312" pitchFamily="49" charset="-122"/>
                <a:ea typeface="楷体_GB2312" pitchFamily="49" charset="-122"/>
              </a:rPr>
              <a:t>(1)</a:t>
            </a:r>
            <a:r>
              <a:rPr lang="zh-CN" altLang="en-US" sz="2600" b="1" dirty="0" smtClean="0">
                <a:latin typeface="楷体_GB2312" pitchFamily="49" charset="-122"/>
                <a:ea typeface="楷体_GB2312" pitchFamily="49" charset="-122"/>
              </a:rPr>
              <a:t>有限性：</a:t>
            </a:r>
            <a:r>
              <a:rPr lang="zh-CN" altLang="en-US" sz="2600" b="1" dirty="0" smtClean="0">
                <a:solidFill>
                  <a:srgbClr val="000000"/>
                </a:solidFill>
                <a:latin typeface="楷体_GB2312" pitchFamily="49" charset="-122"/>
                <a:ea typeface="楷体_GB2312" pitchFamily="49" charset="-122"/>
              </a:rPr>
              <a:t>当执行一个算法时，不论是何种情况，在经过了有限步骤后，这个算法一定要终止。</a:t>
            </a:r>
            <a:endParaRPr lang="zh-CN" altLang="en-US" sz="2600" b="1" dirty="0" smtClean="0">
              <a:latin typeface="楷体_GB2312" pitchFamily="49" charset="-122"/>
              <a:ea typeface="楷体_GB2312" pitchFamily="49" charset="-122"/>
            </a:endParaRPr>
          </a:p>
          <a:p>
            <a:pPr eaLnBrk="1" hangingPunct="1">
              <a:buFont typeface="Wingdings" pitchFamily="2" charset="2"/>
              <a:buNone/>
            </a:pPr>
            <a:r>
              <a:rPr lang="zh-CN" altLang="en-US" sz="2600" b="1" dirty="0" smtClean="0">
                <a:latin typeface="楷体_GB2312" pitchFamily="49" charset="-122"/>
                <a:ea typeface="楷体_GB2312" pitchFamily="49" charset="-122"/>
              </a:rPr>
              <a:t> </a:t>
            </a:r>
            <a:r>
              <a:rPr lang="en-US" altLang="zh-CN" sz="2600" b="1" dirty="0" smtClean="0">
                <a:latin typeface="楷体_GB2312" pitchFamily="49" charset="-122"/>
                <a:ea typeface="楷体_GB2312" pitchFamily="49" charset="-122"/>
              </a:rPr>
              <a:t>(2)</a:t>
            </a:r>
            <a:r>
              <a:rPr lang="zh-CN" altLang="en-US" sz="2600" b="1" dirty="0" smtClean="0">
                <a:latin typeface="楷体_GB2312" pitchFamily="49" charset="-122"/>
                <a:ea typeface="楷体_GB2312" pitchFamily="49" charset="-122"/>
              </a:rPr>
              <a:t>确定性：</a:t>
            </a:r>
            <a:r>
              <a:rPr lang="zh-CN" altLang="en-US" sz="2600" b="1" dirty="0" smtClean="0">
                <a:solidFill>
                  <a:srgbClr val="000000"/>
                </a:solidFill>
                <a:latin typeface="楷体_GB2312" pitchFamily="49" charset="-122"/>
                <a:ea typeface="楷体_GB2312" pitchFamily="49" charset="-122"/>
              </a:rPr>
              <a:t>算法中的每条指令都必须是清楚的，指令无二义性。</a:t>
            </a:r>
          </a:p>
          <a:p>
            <a:pPr eaLnBrk="1" hangingPunct="1">
              <a:buFont typeface="Wingdings" pitchFamily="2" charset="2"/>
              <a:buNone/>
            </a:pPr>
            <a:r>
              <a:rPr lang="zh-CN" altLang="en-US" sz="2600" b="1" dirty="0" smtClean="0">
                <a:latin typeface="楷体_GB2312" pitchFamily="49" charset="-122"/>
                <a:ea typeface="楷体_GB2312" pitchFamily="49" charset="-122"/>
              </a:rPr>
              <a:t> </a:t>
            </a:r>
            <a:r>
              <a:rPr lang="en-US" altLang="zh-CN" sz="2600" b="1" dirty="0" smtClean="0">
                <a:latin typeface="楷体_GB2312" pitchFamily="49" charset="-122"/>
                <a:ea typeface="楷体_GB2312" pitchFamily="49" charset="-122"/>
              </a:rPr>
              <a:t>(3)</a:t>
            </a:r>
            <a:r>
              <a:rPr lang="zh-CN" altLang="en-US" sz="2600" b="1" dirty="0" smtClean="0">
                <a:latin typeface="楷体_GB2312" pitchFamily="49" charset="-122"/>
                <a:ea typeface="楷体_GB2312" pitchFamily="49" charset="-122"/>
              </a:rPr>
              <a:t>输入：</a:t>
            </a:r>
            <a:r>
              <a:rPr lang="zh-CN" altLang="en-US" sz="2600" b="1" dirty="0" smtClean="0">
                <a:solidFill>
                  <a:srgbClr val="000000"/>
                </a:solidFill>
                <a:latin typeface="楷体_GB2312" pitchFamily="49" charset="-122"/>
                <a:ea typeface="楷体_GB2312" pitchFamily="49" charset="-122"/>
              </a:rPr>
              <a:t>具有</a:t>
            </a:r>
            <a:r>
              <a:rPr lang="en-US" altLang="zh-CN" sz="2600" b="1" dirty="0" smtClean="0">
                <a:solidFill>
                  <a:srgbClr val="000000"/>
                </a:solidFill>
                <a:latin typeface="楷体_GB2312" pitchFamily="49" charset="-122"/>
                <a:ea typeface="楷体_GB2312" pitchFamily="49" charset="-122"/>
              </a:rPr>
              <a:t>0</a:t>
            </a:r>
            <a:r>
              <a:rPr lang="zh-CN" altLang="en-US" sz="2600" b="1" dirty="0" smtClean="0">
                <a:solidFill>
                  <a:srgbClr val="000000"/>
                </a:solidFill>
                <a:latin typeface="楷体_GB2312" pitchFamily="49" charset="-122"/>
                <a:ea typeface="楷体_GB2312" pitchFamily="49" charset="-122"/>
              </a:rPr>
              <a:t>个或</a:t>
            </a:r>
            <a:r>
              <a:rPr lang="en-US" altLang="zh-CN" sz="2600" b="1" dirty="0" smtClean="0">
                <a:solidFill>
                  <a:srgbClr val="000000"/>
                </a:solidFill>
                <a:latin typeface="楷体_GB2312" pitchFamily="49" charset="-122"/>
                <a:ea typeface="楷体_GB2312" pitchFamily="49" charset="-122"/>
              </a:rPr>
              <a:t>0</a:t>
            </a:r>
            <a:r>
              <a:rPr lang="zh-CN" altLang="en-US" sz="2600" b="1" dirty="0" smtClean="0">
                <a:solidFill>
                  <a:srgbClr val="000000"/>
                </a:solidFill>
                <a:latin typeface="楷体_GB2312" pitchFamily="49" charset="-122"/>
                <a:ea typeface="楷体_GB2312" pitchFamily="49" charset="-122"/>
              </a:rPr>
              <a:t>个以上由外界提供的量。</a:t>
            </a:r>
            <a:endParaRPr lang="zh-CN" altLang="en-US" sz="2600" b="1" dirty="0" smtClean="0">
              <a:latin typeface="楷体_GB2312" pitchFamily="49" charset="-122"/>
              <a:ea typeface="楷体_GB2312" pitchFamily="49" charset="-122"/>
            </a:endParaRPr>
          </a:p>
          <a:p>
            <a:pPr eaLnBrk="1" hangingPunct="1">
              <a:buFont typeface="Wingdings" pitchFamily="2" charset="2"/>
              <a:buNone/>
            </a:pPr>
            <a:r>
              <a:rPr lang="zh-CN" altLang="en-US" sz="2600" b="1" dirty="0" smtClean="0">
                <a:latin typeface="楷体_GB2312" pitchFamily="49" charset="-122"/>
                <a:ea typeface="楷体_GB2312" pitchFamily="49" charset="-122"/>
              </a:rPr>
              <a:t> </a:t>
            </a:r>
            <a:r>
              <a:rPr lang="en-US" altLang="zh-CN" sz="2600" b="1" dirty="0" smtClean="0">
                <a:latin typeface="楷体_GB2312" pitchFamily="49" charset="-122"/>
                <a:ea typeface="楷体_GB2312" pitchFamily="49" charset="-122"/>
              </a:rPr>
              <a:t>(4)</a:t>
            </a:r>
            <a:r>
              <a:rPr lang="zh-CN" altLang="en-US" sz="2600" b="1" dirty="0" smtClean="0">
                <a:latin typeface="楷体_GB2312" pitchFamily="49" charset="-122"/>
                <a:ea typeface="楷体_GB2312" pitchFamily="49" charset="-122"/>
              </a:rPr>
              <a:t>输出：</a:t>
            </a:r>
            <a:r>
              <a:rPr lang="zh-CN" altLang="en-US" sz="2600" b="1" dirty="0" smtClean="0">
                <a:solidFill>
                  <a:srgbClr val="000000"/>
                </a:solidFill>
                <a:latin typeface="楷体_GB2312" pitchFamily="49" charset="-122"/>
                <a:ea typeface="楷体_GB2312" pitchFamily="49" charset="-122"/>
              </a:rPr>
              <a:t>产生</a:t>
            </a:r>
            <a:r>
              <a:rPr lang="en-US" altLang="zh-CN" sz="2600" b="1" dirty="0" smtClean="0">
                <a:solidFill>
                  <a:srgbClr val="000000"/>
                </a:solidFill>
                <a:latin typeface="楷体_GB2312" pitchFamily="49" charset="-122"/>
                <a:ea typeface="楷体_GB2312" pitchFamily="49" charset="-122"/>
              </a:rPr>
              <a:t>1</a:t>
            </a:r>
            <a:r>
              <a:rPr lang="zh-CN" altLang="en-US" sz="2600" b="1" dirty="0" smtClean="0">
                <a:solidFill>
                  <a:srgbClr val="000000"/>
                </a:solidFill>
                <a:latin typeface="楷体_GB2312" pitchFamily="49" charset="-122"/>
                <a:ea typeface="楷体_GB2312" pitchFamily="49" charset="-122"/>
              </a:rPr>
              <a:t>个或多个结果。</a:t>
            </a:r>
          </a:p>
          <a:p>
            <a:pPr eaLnBrk="1" hangingPunct="1">
              <a:buFont typeface="Wingdings" pitchFamily="2" charset="2"/>
              <a:buNone/>
            </a:pPr>
            <a:r>
              <a:rPr lang="zh-CN" altLang="en-US" sz="2600" b="1" dirty="0" smtClean="0">
                <a:latin typeface="楷体_GB2312" pitchFamily="49" charset="-122"/>
                <a:ea typeface="楷体_GB2312" pitchFamily="49" charset="-122"/>
              </a:rPr>
              <a:t> </a:t>
            </a:r>
            <a:r>
              <a:rPr lang="en-US" altLang="zh-CN" sz="2600" b="1" dirty="0" smtClean="0">
                <a:latin typeface="楷体_GB2312" pitchFamily="49" charset="-122"/>
                <a:ea typeface="楷体_GB2312" pitchFamily="49" charset="-122"/>
              </a:rPr>
              <a:t>(5)</a:t>
            </a:r>
            <a:r>
              <a:rPr lang="zh-CN" altLang="en-US" sz="2600" b="1" dirty="0" smtClean="0">
                <a:latin typeface="楷体_GB2312" pitchFamily="49" charset="-122"/>
                <a:ea typeface="楷体_GB2312" pitchFamily="49" charset="-122"/>
              </a:rPr>
              <a:t>可行性：</a:t>
            </a:r>
            <a:r>
              <a:rPr lang="zh-CN" altLang="en-US" sz="2600" b="1" dirty="0" smtClean="0">
                <a:solidFill>
                  <a:srgbClr val="000000"/>
                </a:solidFill>
                <a:latin typeface="楷体_GB2312" pitchFamily="49" charset="-122"/>
                <a:ea typeface="楷体_GB2312" pitchFamily="49" charset="-122"/>
              </a:rPr>
              <a:t>每条指令都十分基本，原则上可由人仅用笔和纸在有限的时间内也能完成。</a:t>
            </a:r>
            <a:r>
              <a:rPr lang="zh-CN" altLang="en-US" sz="2600" b="1" dirty="0" smtClean="0">
                <a:solidFill>
                  <a:srgbClr val="3333CC"/>
                </a:solidFill>
                <a:latin typeface="楷体_GB2312" pitchFamily="49" charset="-122"/>
                <a:ea typeface="楷体_GB2312" pitchFamily="49" charset="-122"/>
              </a:rPr>
              <a:t> </a:t>
            </a:r>
            <a:endParaRPr lang="en-US" altLang="zh-CN" sz="2600" b="1" dirty="0" smtClean="0">
              <a:solidFill>
                <a:srgbClr val="3333CC"/>
              </a:solidFill>
              <a:latin typeface="楷体_GB2312" pitchFamily="49" charset="-122"/>
              <a:ea typeface="楷体_GB2312" pitchFamily="49" charset="-122"/>
            </a:endParaRPr>
          </a:p>
          <a:p>
            <a:endParaRPr lang="en-US" altLang="zh-CN" sz="2800" b="1" dirty="0" smtClean="0"/>
          </a:p>
          <a:p>
            <a:r>
              <a:rPr lang="zh-CN" altLang="en-US" sz="2800" b="1" dirty="0" smtClean="0"/>
              <a:t>假若一组规则，除有限性之外，具有</a:t>
            </a:r>
            <a:r>
              <a:rPr lang="en-US" altLang="zh-CN" sz="2800" b="1" dirty="0" smtClean="0"/>
              <a:t>2) </a:t>
            </a:r>
            <a:r>
              <a:rPr lang="zh-CN" altLang="en-US" sz="2800" b="1" dirty="0" smtClean="0"/>
              <a:t>至</a:t>
            </a:r>
            <a:r>
              <a:rPr lang="en-US" altLang="zh-CN" sz="2800" b="1" dirty="0" smtClean="0"/>
              <a:t>5) </a:t>
            </a:r>
            <a:r>
              <a:rPr lang="zh-CN" altLang="en-US" sz="2800" b="1" dirty="0" smtClean="0"/>
              <a:t>四大特征，则称其为</a:t>
            </a:r>
            <a:r>
              <a:rPr lang="zh-CN" altLang="en-US" sz="2800" b="1" u="sng" dirty="0" smtClean="0">
                <a:solidFill>
                  <a:srgbClr val="FF00FF"/>
                </a:solidFill>
              </a:rPr>
              <a:t>计算方法</a:t>
            </a:r>
            <a:r>
              <a:rPr lang="zh-CN" altLang="en-US" sz="2800" b="1" dirty="0" smtClean="0"/>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5170">
                                            <p:txEl>
                                              <p:pRg st="1" end="1"/>
                                            </p:txEl>
                                          </p:spTgt>
                                        </p:tgtEl>
                                        <p:attrNameLst>
                                          <p:attrName>style.visibility</p:attrName>
                                        </p:attrNameLst>
                                      </p:cBhvr>
                                      <p:to>
                                        <p:strVal val="visible"/>
                                      </p:to>
                                    </p:set>
                                    <p:animEffect transition="in" filter="blinds(horizontal)">
                                      <p:cBhvr>
                                        <p:cTn id="7" dur="500"/>
                                        <p:tgtEl>
                                          <p:spTgt spid="13517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35170">
                                            <p:txEl>
                                              <p:pRg st="2" end="2"/>
                                            </p:txEl>
                                          </p:spTgt>
                                        </p:tgtEl>
                                        <p:attrNameLst>
                                          <p:attrName>style.visibility</p:attrName>
                                        </p:attrNameLst>
                                      </p:cBhvr>
                                      <p:to>
                                        <p:strVal val="visible"/>
                                      </p:to>
                                    </p:set>
                                    <p:animEffect transition="in" filter="box(in)">
                                      <p:cBhvr>
                                        <p:cTn id="12" dur="500"/>
                                        <p:tgtEl>
                                          <p:spTgt spid="13517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35170">
                                            <p:txEl>
                                              <p:pRg st="3" end="3"/>
                                            </p:txEl>
                                          </p:spTgt>
                                        </p:tgtEl>
                                        <p:attrNameLst>
                                          <p:attrName>style.visibility</p:attrName>
                                        </p:attrNameLst>
                                      </p:cBhvr>
                                      <p:to>
                                        <p:strVal val="visible"/>
                                      </p:to>
                                    </p:set>
                                    <p:anim calcmode="lin" valueType="num">
                                      <p:cBhvr additive="base">
                                        <p:cTn id="17" dur="500" fill="hold"/>
                                        <p:tgtEl>
                                          <p:spTgt spid="13517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51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135170">
                                            <p:txEl>
                                              <p:pRg st="4" end="4"/>
                                            </p:txEl>
                                          </p:spTgt>
                                        </p:tgtEl>
                                        <p:attrNameLst>
                                          <p:attrName>style.visibility</p:attrName>
                                        </p:attrNameLst>
                                      </p:cBhvr>
                                      <p:to>
                                        <p:strVal val="visible"/>
                                      </p:to>
                                    </p:set>
                                    <p:anim calcmode="lin" valueType="num">
                                      <p:cBhvr additive="base">
                                        <p:cTn id="23" dur="500" fill="hold"/>
                                        <p:tgtEl>
                                          <p:spTgt spid="135170">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3517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135170">
                                            <p:txEl>
                                              <p:pRg st="5" end="5"/>
                                            </p:txEl>
                                          </p:spTgt>
                                        </p:tgtEl>
                                        <p:attrNameLst>
                                          <p:attrName>style.visibility</p:attrName>
                                        </p:attrNameLst>
                                      </p:cBhvr>
                                      <p:to>
                                        <p:strVal val="visible"/>
                                      </p:to>
                                    </p:set>
                                    <p:animEffect transition="in" filter="checkerboard(across)">
                                      <p:cBhvr>
                                        <p:cTn id="29" dur="500"/>
                                        <p:tgtEl>
                                          <p:spTgt spid="135170">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351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kumimoji="1" lang="zh-CN" altLang="en-US" b="1" smtClean="0">
                <a:solidFill>
                  <a:srgbClr val="3333CC"/>
                </a:solidFill>
              </a:rPr>
              <a:t>为什么要学习数据结构</a:t>
            </a:r>
            <a:endParaRPr kumimoji="1" lang="en-US" altLang="zh-CN" b="1" smtClean="0">
              <a:solidFill>
                <a:srgbClr val="3333CC"/>
              </a:solidFill>
            </a:endParaRPr>
          </a:p>
        </p:txBody>
      </p:sp>
      <p:sp>
        <p:nvSpPr>
          <p:cNvPr id="81923" name="Rectangle 3"/>
          <p:cNvSpPr>
            <a:spLocks noGrp="1" noChangeArrowheads="1"/>
          </p:cNvSpPr>
          <p:nvPr>
            <p:ph type="body" idx="1"/>
          </p:nvPr>
        </p:nvSpPr>
        <p:spPr/>
        <p:txBody>
          <a:bodyPr/>
          <a:lstStyle/>
          <a:p>
            <a:pPr eaLnBrk="1" hangingPunct="1">
              <a:defRPr/>
            </a:pPr>
            <a:r>
              <a:rPr kumimoji="1" lang="zh-CN" altLang="en-US" b="1" dirty="0" smtClean="0">
                <a:solidFill>
                  <a:srgbClr val="000000"/>
                </a:solidFill>
              </a:rPr>
              <a:t>在计算机科学中是一门综合性的</a:t>
            </a:r>
            <a:r>
              <a:rPr kumimoji="1" lang="zh-CN" altLang="en-US" b="1" u="wavyHeavy" dirty="0" smtClean="0">
                <a:solidFill>
                  <a:srgbClr val="000000"/>
                </a:solidFill>
                <a:latin typeface="黑体" pitchFamily="49" charset="-122"/>
                <a:ea typeface="黑体" pitchFamily="49" charset="-122"/>
              </a:rPr>
              <a:t>专业基础课</a:t>
            </a:r>
            <a:r>
              <a:rPr kumimoji="1" lang="zh-CN" altLang="en-US" b="1" dirty="0" smtClean="0">
                <a:solidFill>
                  <a:srgbClr val="000000"/>
                </a:solidFill>
              </a:rPr>
              <a:t>。</a:t>
            </a:r>
          </a:p>
          <a:p>
            <a:pPr eaLnBrk="1" hangingPunct="1">
              <a:defRPr/>
            </a:pPr>
            <a:r>
              <a:rPr kumimoji="1" lang="zh-CN" altLang="en-US" b="1" dirty="0" smtClean="0">
                <a:solidFill>
                  <a:srgbClr val="000000"/>
                </a:solidFill>
              </a:rPr>
              <a:t>不仅是一般程序设计的基础，而且是编译原理、操作系统、数据库系统及其他专业课的重要基础</a:t>
            </a:r>
            <a:endParaRPr kumimoji="1" lang="en-US" altLang="zh-CN" b="1" dirty="0" smtClean="0">
              <a:solidFill>
                <a:srgbClr val="000000"/>
              </a:solidFill>
            </a:endParaRPr>
          </a:p>
        </p:txBody>
      </p:sp>
      <p:sp>
        <p:nvSpPr>
          <p:cNvPr id="3" name="矩形标注 2"/>
          <p:cNvSpPr/>
          <p:nvPr/>
        </p:nvSpPr>
        <p:spPr>
          <a:xfrm>
            <a:off x="1763713" y="3500438"/>
            <a:ext cx="7200900" cy="3168650"/>
          </a:xfrm>
          <a:prstGeom prst="wedgeRectCallout">
            <a:avLst>
              <a:gd name="adj1" fmla="val -55207"/>
              <a:gd name="adj2" fmla="val -5975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b="1" dirty="0"/>
              <a:t>学习</a:t>
            </a:r>
            <a:r>
              <a:rPr lang="zh-CN" altLang="en-US" b="1" dirty="0">
                <a:solidFill>
                  <a:srgbClr val="3333FF"/>
                </a:solidFill>
                <a:latin typeface="黑体" pitchFamily="49" charset="-122"/>
                <a:ea typeface="黑体" pitchFamily="49" charset="-122"/>
              </a:rPr>
              <a:t>操作系统</a:t>
            </a:r>
            <a:r>
              <a:rPr lang="zh-CN" altLang="en-US" b="1" dirty="0"/>
              <a:t>的基础（</a:t>
            </a:r>
            <a:r>
              <a:rPr lang="zh-CN" altLang="en-US" b="1" dirty="0">
                <a:solidFill>
                  <a:srgbClr val="00FF00"/>
                </a:solidFill>
              </a:rPr>
              <a:t>栈</a:t>
            </a:r>
            <a:r>
              <a:rPr lang="zh-CN" altLang="en-US" b="1" dirty="0"/>
              <a:t>、</a:t>
            </a:r>
            <a:r>
              <a:rPr lang="zh-CN" altLang="en-US" b="1" dirty="0">
                <a:solidFill>
                  <a:srgbClr val="00FF00"/>
                </a:solidFill>
              </a:rPr>
              <a:t>队列</a:t>
            </a:r>
            <a:r>
              <a:rPr lang="zh-CN" altLang="en-US" b="1" dirty="0"/>
              <a:t>、</a:t>
            </a:r>
            <a:r>
              <a:rPr lang="zh-CN" altLang="en-US" b="1" dirty="0">
                <a:solidFill>
                  <a:srgbClr val="00FF00"/>
                </a:solidFill>
              </a:rPr>
              <a:t>存储管理</a:t>
            </a:r>
            <a:r>
              <a:rPr lang="zh-CN" altLang="en-US" b="1" dirty="0"/>
              <a:t>、</a:t>
            </a:r>
            <a:r>
              <a:rPr lang="zh-CN" altLang="en-US" b="1" dirty="0">
                <a:solidFill>
                  <a:srgbClr val="00FF00"/>
                </a:solidFill>
              </a:rPr>
              <a:t>文件</a:t>
            </a:r>
            <a:r>
              <a:rPr lang="zh-CN" altLang="en-US" b="1" dirty="0"/>
              <a:t>等）</a:t>
            </a:r>
          </a:p>
          <a:p>
            <a:pPr>
              <a:defRPr/>
            </a:pPr>
            <a:r>
              <a:rPr lang="zh-CN" altLang="en-US" b="1" dirty="0"/>
              <a:t>学习</a:t>
            </a:r>
            <a:r>
              <a:rPr lang="zh-CN" altLang="en-US" b="1" dirty="0">
                <a:solidFill>
                  <a:srgbClr val="3333FF"/>
                </a:solidFill>
                <a:latin typeface="黑体" pitchFamily="49" charset="-122"/>
                <a:ea typeface="黑体" pitchFamily="49" charset="-122"/>
              </a:rPr>
              <a:t>编译原理</a:t>
            </a:r>
            <a:r>
              <a:rPr lang="zh-CN" altLang="en-US" b="1" dirty="0"/>
              <a:t>的基础（</a:t>
            </a:r>
            <a:r>
              <a:rPr lang="zh-CN" altLang="en-US" b="1" dirty="0">
                <a:solidFill>
                  <a:srgbClr val="00FF00"/>
                </a:solidFill>
              </a:rPr>
              <a:t>表达式计算</a:t>
            </a:r>
            <a:r>
              <a:rPr lang="zh-CN" altLang="en-US" b="1" dirty="0"/>
              <a:t>、</a:t>
            </a:r>
            <a:r>
              <a:rPr lang="zh-CN" altLang="en-US" b="1" dirty="0">
                <a:solidFill>
                  <a:srgbClr val="00FF00"/>
                </a:solidFill>
              </a:rPr>
              <a:t>散列表</a:t>
            </a:r>
            <a:r>
              <a:rPr lang="zh-CN" altLang="en-US" b="1" dirty="0"/>
              <a:t>、</a:t>
            </a:r>
            <a:r>
              <a:rPr lang="zh-CN" altLang="en-US" b="1" dirty="0">
                <a:solidFill>
                  <a:srgbClr val="00FF00"/>
                </a:solidFill>
              </a:rPr>
              <a:t>语法树</a:t>
            </a:r>
            <a:r>
              <a:rPr lang="zh-CN" altLang="en-US" b="1" dirty="0"/>
              <a:t>）</a:t>
            </a:r>
          </a:p>
          <a:p>
            <a:pPr algn="ctr">
              <a:defRPr/>
            </a:pP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2"/>
          <p:cNvSpPr>
            <a:spLocks noGrp="1" noChangeArrowheads="1"/>
          </p:cNvSpPr>
          <p:nvPr>
            <p:ph type="body" idx="1"/>
          </p:nvPr>
        </p:nvSpPr>
        <p:spPr>
          <a:xfrm>
            <a:off x="125413" y="188913"/>
            <a:ext cx="8839200" cy="6335712"/>
          </a:xfrm>
        </p:spPr>
        <p:txBody>
          <a:bodyPr/>
          <a:lstStyle/>
          <a:p>
            <a:pPr eaLnBrk="1" hangingPunct="1">
              <a:lnSpc>
                <a:spcPct val="120000"/>
              </a:lnSpc>
              <a:spcBef>
                <a:spcPct val="50000"/>
              </a:spcBef>
              <a:buFont typeface="Wingdings" pitchFamily="2" charset="2"/>
              <a:buNone/>
            </a:pPr>
            <a:r>
              <a:rPr lang="en-US" altLang="zh-CN" sz="2600" b="1" smtClean="0">
                <a:ea typeface="楷体_GB2312" pitchFamily="49" charset="-122"/>
              </a:rPr>
              <a:t>	1.	</a:t>
            </a:r>
            <a:r>
              <a:rPr lang="zh-CN" altLang="en-US" sz="2600" b="1" smtClean="0">
                <a:ea typeface="楷体_GB2312" pitchFamily="49" charset="-122"/>
              </a:rPr>
              <a:t>计算机处理问题，以适当的数据结构为基础，制定出的切实可行的方法和步骤</a:t>
            </a:r>
            <a:r>
              <a:rPr lang="en-US" altLang="zh-CN" sz="2600" b="1" smtClean="0">
                <a:ea typeface="楷体_GB2312" pitchFamily="49" charset="-122"/>
              </a:rPr>
              <a:t>——</a:t>
            </a:r>
            <a:r>
              <a:rPr lang="zh-CN" altLang="en-US" sz="2600" b="1" smtClean="0">
                <a:solidFill>
                  <a:srgbClr val="FF0000"/>
                </a:solidFill>
                <a:ea typeface="楷体_GB2312" pitchFamily="49" charset="-122"/>
              </a:rPr>
              <a:t>计算机算法</a:t>
            </a:r>
            <a:r>
              <a:rPr lang="zh-CN" altLang="en-US" sz="2600" b="1" smtClean="0">
                <a:ea typeface="楷体_GB2312" pitchFamily="49" charset="-122"/>
              </a:rPr>
              <a:t>。</a:t>
            </a:r>
          </a:p>
          <a:p>
            <a:pPr eaLnBrk="1" hangingPunct="1">
              <a:lnSpc>
                <a:spcPct val="120000"/>
              </a:lnSpc>
              <a:spcBef>
                <a:spcPct val="50000"/>
              </a:spcBef>
              <a:buFont typeface="Wingdings" pitchFamily="2" charset="2"/>
              <a:buNone/>
            </a:pPr>
            <a:r>
              <a:rPr lang="zh-CN" altLang="en-US" sz="2600" b="1" smtClean="0">
                <a:ea typeface="楷体_GB2312" pitchFamily="49" charset="-122"/>
              </a:rPr>
              <a:t>	</a:t>
            </a:r>
            <a:r>
              <a:rPr lang="en-US" altLang="zh-CN" sz="2600" b="1" smtClean="0">
                <a:solidFill>
                  <a:srgbClr val="3333CC"/>
                </a:solidFill>
                <a:ea typeface="楷体_GB2312" pitchFamily="49" charset="-122"/>
              </a:rPr>
              <a:t>1976</a:t>
            </a:r>
            <a:r>
              <a:rPr lang="zh-CN" altLang="en-US" sz="2600" b="1" smtClean="0">
                <a:solidFill>
                  <a:srgbClr val="3333CC"/>
                </a:solidFill>
                <a:ea typeface="楷体_GB2312" pitchFamily="49" charset="-122"/>
              </a:rPr>
              <a:t>年，沃斯提出： 算法</a:t>
            </a:r>
            <a:r>
              <a:rPr lang="en-US" altLang="zh-CN" sz="2600" b="1" smtClean="0">
                <a:solidFill>
                  <a:srgbClr val="3333CC"/>
                </a:solidFill>
                <a:ea typeface="楷体_GB2312" pitchFamily="49" charset="-122"/>
              </a:rPr>
              <a:t>+</a:t>
            </a:r>
            <a:r>
              <a:rPr lang="zh-CN" altLang="en-US" sz="2600" b="1" smtClean="0">
                <a:solidFill>
                  <a:srgbClr val="3333CC"/>
                </a:solidFill>
                <a:ea typeface="楷体_GB2312" pitchFamily="49" charset="-122"/>
              </a:rPr>
              <a:t>数据结构</a:t>
            </a:r>
            <a:r>
              <a:rPr lang="en-US" altLang="zh-CN" sz="2600" b="1" smtClean="0">
                <a:solidFill>
                  <a:srgbClr val="3333CC"/>
                </a:solidFill>
                <a:ea typeface="楷体_GB2312" pitchFamily="49" charset="-122"/>
              </a:rPr>
              <a:t>=</a:t>
            </a:r>
            <a:r>
              <a:rPr lang="zh-CN" altLang="en-US" sz="2600" b="1" smtClean="0">
                <a:solidFill>
                  <a:srgbClr val="3333CC"/>
                </a:solidFill>
                <a:ea typeface="楷体_GB2312" pitchFamily="49" charset="-122"/>
              </a:rPr>
              <a:t>程序</a:t>
            </a:r>
          </a:p>
          <a:p>
            <a:pPr eaLnBrk="1" hangingPunct="1">
              <a:lnSpc>
                <a:spcPct val="120000"/>
              </a:lnSpc>
              <a:spcBef>
                <a:spcPct val="50000"/>
              </a:spcBef>
              <a:buFont typeface="Wingdings" pitchFamily="2" charset="2"/>
              <a:buNone/>
            </a:pPr>
            <a:r>
              <a:rPr lang="zh-CN" altLang="en-US" sz="2600" b="1" smtClean="0">
                <a:solidFill>
                  <a:srgbClr val="3333CC"/>
                </a:solidFill>
                <a:ea typeface="楷体_GB2312" pitchFamily="49" charset="-122"/>
              </a:rPr>
              <a:t>	</a:t>
            </a:r>
            <a:r>
              <a:rPr kumimoji="1" lang="en-US" altLang="zh-CN" sz="2600" b="1" smtClean="0"/>
              <a:t>(Algorithm + Data Structures = Programs)</a:t>
            </a:r>
          </a:p>
          <a:p>
            <a:pPr eaLnBrk="1" hangingPunct="1">
              <a:lnSpc>
                <a:spcPct val="120000"/>
              </a:lnSpc>
              <a:spcBef>
                <a:spcPct val="50000"/>
              </a:spcBef>
              <a:buFont typeface="Wingdings" pitchFamily="2" charset="2"/>
              <a:buNone/>
            </a:pPr>
            <a:r>
              <a:rPr lang="en-US" altLang="zh-CN" sz="2600" b="1" smtClean="0">
                <a:ea typeface="楷体_GB2312" pitchFamily="49" charset="-122"/>
              </a:rPr>
              <a:t>    </a:t>
            </a:r>
            <a:r>
              <a:rPr lang="zh-CN" altLang="en-US" sz="2600" b="1" smtClean="0">
                <a:solidFill>
                  <a:srgbClr val="FF0000"/>
                </a:solidFill>
                <a:ea typeface="楷体_GB2312" pitchFamily="49" charset="-122"/>
              </a:rPr>
              <a:t>算法描述语言</a:t>
            </a:r>
            <a:r>
              <a:rPr lang="en-US" altLang="zh-CN" sz="2600" b="1" smtClean="0">
                <a:solidFill>
                  <a:srgbClr val="FF0000"/>
                </a:solidFill>
                <a:ea typeface="楷体_GB2312" pitchFamily="49" charset="-122"/>
              </a:rPr>
              <a:t>: </a:t>
            </a:r>
            <a:r>
              <a:rPr lang="zh-CN" altLang="en-US" sz="2600" b="1" smtClean="0">
                <a:ea typeface="楷体_GB2312" pitchFamily="49" charset="-122"/>
              </a:rPr>
              <a:t>算法可以用自然语言、数学语言或者约定的符号语言来描述。</a:t>
            </a:r>
            <a:r>
              <a:rPr lang="zh-CN" altLang="en-US" sz="2600" b="1" smtClean="0">
                <a:solidFill>
                  <a:srgbClr val="000000"/>
                </a:solidFill>
                <a:ea typeface="楷体_GB2312" pitchFamily="49" charset="-122"/>
              </a:rPr>
              <a:t>如类</a:t>
            </a:r>
            <a:r>
              <a:rPr lang="en-US" altLang="zh-CN" sz="2600" b="1" smtClean="0">
                <a:solidFill>
                  <a:srgbClr val="000000"/>
                </a:solidFill>
                <a:ea typeface="楷体_GB2312" pitchFamily="49" charset="-122"/>
              </a:rPr>
              <a:t>Pascal</a:t>
            </a:r>
            <a:r>
              <a:rPr lang="zh-CN" altLang="en-US" sz="2600" b="1" smtClean="0">
                <a:solidFill>
                  <a:srgbClr val="000000"/>
                </a:solidFill>
                <a:ea typeface="楷体_GB2312" pitchFamily="49" charset="-122"/>
              </a:rPr>
              <a:t>语言、</a:t>
            </a:r>
            <a:r>
              <a:rPr lang="en-US" altLang="zh-CN" sz="2600" b="1" smtClean="0">
                <a:solidFill>
                  <a:srgbClr val="000000"/>
                </a:solidFill>
                <a:ea typeface="楷体_GB2312" pitchFamily="49" charset="-122"/>
              </a:rPr>
              <a:t>C/C++</a:t>
            </a:r>
            <a:r>
              <a:rPr lang="zh-CN" altLang="en-US" sz="2600" b="1" smtClean="0">
                <a:solidFill>
                  <a:srgbClr val="000000"/>
                </a:solidFill>
                <a:ea typeface="楷体_GB2312" pitchFamily="49" charset="-122"/>
              </a:rPr>
              <a:t>语言或伪代码等。</a:t>
            </a:r>
            <a:r>
              <a:rPr lang="zh-CN" altLang="en-US" sz="2600" b="1" smtClean="0">
                <a:ea typeface="楷体_GB2312" pitchFamily="49" charset="-122"/>
              </a:rPr>
              <a:t>   </a:t>
            </a:r>
          </a:p>
          <a:p>
            <a:pPr eaLnBrk="1" hangingPunct="1">
              <a:lnSpc>
                <a:spcPct val="120000"/>
              </a:lnSpc>
              <a:spcBef>
                <a:spcPct val="50000"/>
              </a:spcBef>
              <a:buFont typeface="Wingdings" pitchFamily="2" charset="2"/>
              <a:buNone/>
            </a:pPr>
            <a:r>
              <a:rPr lang="zh-CN" altLang="en-US" sz="2600" b="1" smtClean="0">
                <a:ea typeface="楷体_GB2312" pitchFamily="49" charset="-122"/>
              </a:rPr>
              <a:t>             类</a:t>
            </a:r>
            <a:r>
              <a:rPr lang="en-US" altLang="zh-CN" sz="2600" b="1" smtClean="0">
                <a:ea typeface="楷体_GB2312" pitchFamily="49" charset="-122"/>
              </a:rPr>
              <a:t>pascal</a:t>
            </a:r>
            <a:r>
              <a:rPr lang="zh-CN" altLang="en-US" sz="2600" b="1" smtClean="0">
                <a:ea typeface="楷体_GB2312" pitchFamily="49" charset="-122"/>
              </a:rPr>
              <a:t>语言：过多涉及数据类型的定义</a:t>
            </a:r>
          </a:p>
          <a:p>
            <a:pPr eaLnBrk="1" hangingPunct="1">
              <a:lnSpc>
                <a:spcPct val="120000"/>
              </a:lnSpc>
              <a:spcBef>
                <a:spcPct val="50000"/>
              </a:spcBef>
              <a:buFont typeface="Wingdings" pitchFamily="2" charset="2"/>
              <a:buNone/>
            </a:pPr>
            <a:r>
              <a:rPr lang="zh-CN" altLang="en-US" sz="2600" b="1" smtClean="0">
                <a:ea typeface="楷体_GB2312" pitchFamily="49" charset="-122"/>
              </a:rPr>
              <a:t>              </a:t>
            </a:r>
            <a:r>
              <a:rPr lang="en-US" altLang="zh-CN" sz="2600" b="1" smtClean="0">
                <a:ea typeface="楷体_GB2312" pitchFamily="49" charset="-122"/>
              </a:rPr>
              <a:t>knuth</a:t>
            </a:r>
            <a:r>
              <a:rPr lang="zh-CN" altLang="en-US" sz="2600" b="1" smtClean="0">
                <a:ea typeface="楷体_GB2312" pitchFamily="49" charset="-122"/>
              </a:rPr>
              <a:t>语言：不方便描述递归</a:t>
            </a:r>
          </a:p>
          <a:p>
            <a:pPr eaLnBrk="1" hangingPunct="1">
              <a:lnSpc>
                <a:spcPct val="120000"/>
              </a:lnSpc>
              <a:spcBef>
                <a:spcPct val="50000"/>
              </a:spcBef>
              <a:buFont typeface="Wingdings" pitchFamily="2" charset="2"/>
              <a:buNone/>
            </a:pPr>
            <a:r>
              <a:rPr lang="zh-CN" altLang="en-US" b="1" smtClean="0">
                <a:ea typeface="楷体_GB2312" pitchFamily="49" charset="-122"/>
              </a:rPr>
              <a:t>    </a:t>
            </a:r>
            <a:r>
              <a:rPr lang="en-US" altLang="zh-CN" b="1" smtClean="0">
                <a:ea typeface="楷体_GB2312" pitchFamily="49" charset="-122"/>
              </a:rPr>
              <a:t>ADL </a:t>
            </a:r>
            <a:r>
              <a:rPr lang="zh-CN" altLang="en-US" b="1" smtClean="0">
                <a:ea typeface="楷体_GB2312" pitchFamily="49" charset="-122"/>
              </a:rPr>
              <a:t>（</a:t>
            </a:r>
            <a:r>
              <a:rPr lang="en-US" altLang="zh-CN" b="1" smtClean="0">
                <a:ea typeface="楷体_GB2312" pitchFamily="49" charset="-122"/>
              </a:rPr>
              <a:t>Algorithm Describe Language</a:t>
            </a:r>
            <a:r>
              <a:rPr lang="zh-CN" altLang="en-US" b="1" smtClean="0">
                <a:ea typeface="楷体_GB2312" pitchFamily="49" charset="-122"/>
              </a:rPr>
              <a:t>）：</a:t>
            </a:r>
            <a:br>
              <a:rPr lang="zh-CN" altLang="en-US" b="1" smtClean="0">
                <a:ea typeface="楷体_GB2312" pitchFamily="49" charset="-122"/>
              </a:rPr>
            </a:br>
            <a:r>
              <a:rPr lang="zh-CN" altLang="en-US" b="1" smtClean="0">
                <a:ea typeface="楷体_GB2312" pitchFamily="49" charset="-122"/>
              </a:rPr>
              <a:t>直观方便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28002">
                                            <p:txEl>
                                              <p:pRg st="3" end="3"/>
                                            </p:txEl>
                                          </p:spTgt>
                                        </p:tgtEl>
                                        <p:attrNameLst>
                                          <p:attrName>style.visibility</p:attrName>
                                        </p:attrNameLst>
                                      </p:cBhvr>
                                      <p:to>
                                        <p:strVal val="visible"/>
                                      </p:to>
                                    </p:set>
                                    <p:animEffect transition="in" filter="diamond(in)">
                                      <p:cBhvr>
                                        <p:cTn id="7" dur="500"/>
                                        <p:tgtEl>
                                          <p:spTgt spid="128002">
                                            <p:txEl>
                                              <p:pRg st="3" end="3"/>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128002">
                                            <p:txEl>
                                              <p:pRg st="4" end="4"/>
                                            </p:txEl>
                                          </p:spTgt>
                                        </p:tgtEl>
                                        <p:attrNameLst>
                                          <p:attrName>style.visibility</p:attrName>
                                        </p:attrNameLst>
                                      </p:cBhvr>
                                      <p:to>
                                        <p:strVal val="visible"/>
                                      </p:to>
                                    </p:set>
                                    <p:animEffect transition="in" filter="diamond(in)">
                                      <p:cBhvr>
                                        <p:cTn id="10" dur="500"/>
                                        <p:tgtEl>
                                          <p:spTgt spid="128002">
                                            <p:txEl>
                                              <p:pRg st="4" end="4"/>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128002">
                                            <p:txEl>
                                              <p:pRg st="5" end="5"/>
                                            </p:txEl>
                                          </p:spTgt>
                                        </p:tgtEl>
                                        <p:attrNameLst>
                                          <p:attrName>style.visibility</p:attrName>
                                        </p:attrNameLst>
                                      </p:cBhvr>
                                      <p:to>
                                        <p:strVal val="visible"/>
                                      </p:to>
                                    </p:set>
                                    <p:animEffect transition="in" filter="diamond(in)">
                                      <p:cBhvr>
                                        <p:cTn id="13" dur="500"/>
                                        <p:tgtEl>
                                          <p:spTgt spid="128002">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128002">
                                            <p:txEl>
                                              <p:pRg st="6" end="6"/>
                                            </p:txEl>
                                          </p:spTgt>
                                        </p:tgtEl>
                                        <p:attrNameLst>
                                          <p:attrName>style.visibility</p:attrName>
                                        </p:attrNameLst>
                                      </p:cBhvr>
                                      <p:to>
                                        <p:strVal val="visible"/>
                                      </p:to>
                                    </p:set>
                                    <p:animEffect transition="in" filter="diamond(in)">
                                      <p:cBhvr>
                                        <p:cTn id="18" dur="500"/>
                                        <p:tgtEl>
                                          <p:spTgt spid="128002">
                                            <p:txEl>
                                              <p:pRg st="6" end="6"/>
                                            </p:txEl>
                                          </p:spTgt>
                                        </p:tgtEl>
                                      </p:cBhvr>
                                    </p:animEffect>
                                  </p:childTnLst>
                                </p:cTn>
                              </p:par>
                              <p:par>
                                <p:cTn id="19" presetID="3" presetClass="emph" presetSubtype="2" fill="hold" nodeType="withEffect">
                                  <p:stCondLst>
                                    <p:cond delay="0"/>
                                  </p:stCondLst>
                                  <p:childTnLst>
                                    <p:animClr clrSpc="rgb" dir="cw">
                                      <p:cBhvr override="childStyle">
                                        <p:cTn id="20" dur="500" fill="hold"/>
                                        <p:tgtEl>
                                          <p:spTgt spid="128002">
                                            <p:txEl>
                                              <p:pRg st="6" end="6"/>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00063"/>
            <a:ext cx="8229600" cy="5630862"/>
          </a:xfrm>
        </p:spPr>
        <p:txBody>
          <a:bodyPr/>
          <a:lstStyle/>
          <a:p>
            <a:pPr>
              <a:buFont typeface="Wingdings" pitchFamily="2" charset="2"/>
              <a:buNone/>
            </a:pPr>
            <a:r>
              <a:rPr lang="zh-CN" altLang="zh-CN" b="1" dirty="0" smtClean="0"/>
              <a:t>例</a:t>
            </a:r>
            <a:r>
              <a:rPr lang="en-US" altLang="zh-CN" b="1" dirty="0" smtClean="0"/>
              <a:t>1.3</a:t>
            </a:r>
            <a:r>
              <a:rPr lang="en-US" altLang="zh-CN" dirty="0" smtClean="0"/>
              <a:t>  </a:t>
            </a:r>
            <a:r>
              <a:rPr lang="zh-CN" altLang="zh-CN" dirty="0" smtClean="0"/>
              <a:t>欧几里得算法</a:t>
            </a:r>
            <a:r>
              <a:rPr lang="en-US" altLang="zh-CN" dirty="0" smtClean="0"/>
              <a:t> </a:t>
            </a:r>
            <a:endParaRPr lang="zh-CN" altLang="zh-CN" dirty="0" smtClean="0"/>
          </a:p>
          <a:p>
            <a:pPr>
              <a:buFont typeface="Wingdings" pitchFamily="2" charset="2"/>
              <a:buNone/>
            </a:pPr>
            <a:r>
              <a:rPr lang="zh-CN" altLang="zh-CN" sz="2900" b="1" dirty="0" smtClean="0"/>
              <a:t>算法</a:t>
            </a:r>
            <a:r>
              <a:rPr lang="en-US" altLang="zh-CN" sz="2900" b="1" dirty="0" smtClean="0"/>
              <a:t>E ( </a:t>
            </a:r>
            <a:r>
              <a:rPr lang="en-US" altLang="zh-CN" sz="2900" i="1" dirty="0" smtClean="0"/>
              <a:t>m</a:t>
            </a:r>
            <a:r>
              <a:rPr lang="en-US" altLang="zh-CN" sz="2900" b="1" dirty="0" smtClean="0"/>
              <a:t> , </a:t>
            </a:r>
            <a:r>
              <a:rPr lang="en-US" altLang="zh-CN" sz="2900" i="1" dirty="0" smtClean="0"/>
              <a:t>n</a:t>
            </a:r>
            <a:r>
              <a:rPr lang="en-US" altLang="zh-CN" sz="2900" b="1" dirty="0" smtClean="0"/>
              <a:t> . </a:t>
            </a:r>
            <a:r>
              <a:rPr lang="en-US" altLang="zh-CN" sz="2900" i="1" dirty="0" smtClean="0"/>
              <a:t>n</a:t>
            </a:r>
            <a:r>
              <a:rPr lang="en-US" altLang="zh-CN" sz="2900" b="1" dirty="0" smtClean="0"/>
              <a:t> )</a:t>
            </a:r>
            <a:endParaRPr lang="zh-CN" altLang="zh-CN" sz="2900" dirty="0" smtClean="0"/>
          </a:p>
          <a:p>
            <a:pPr>
              <a:buFont typeface="Wingdings" pitchFamily="2" charset="2"/>
              <a:buNone/>
            </a:pPr>
            <a:r>
              <a:rPr lang="en-US" altLang="zh-CN" sz="2900" dirty="0" smtClean="0"/>
              <a:t>/* </a:t>
            </a:r>
            <a:r>
              <a:rPr lang="zh-CN" altLang="zh-CN" sz="2900" dirty="0" smtClean="0"/>
              <a:t>给定两个正整数</a:t>
            </a:r>
            <a:r>
              <a:rPr lang="en-US" altLang="zh-CN" sz="2900" i="1" dirty="0" smtClean="0"/>
              <a:t>m</a:t>
            </a:r>
            <a:r>
              <a:rPr lang="zh-CN" altLang="zh-CN" sz="2900" dirty="0" smtClean="0"/>
              <a:t>和</a:t>
            </a:r>
            <a:r>
              <a:rPr lang="en-US" altLang="zh-CN" sz="2900" i="1" dirty="0" smtClean="0"/>
              <a:t>n</a:t>
            </a:r>
            <a:r>
              <a:rPr lang="zh-CN" altLang="zh-CN" sz="2900" dirty="0" smtClean="0"/>
              <a:t>，算法</a:t>
            </a:r>
            <a:r>
              <a:rPr lang="en-US" altLang="zh-CN" sz="2900" dirty="0" smtClean="0"/>
              <a:t>E</a:t>
            </a:r>
            <a:r>
              <a:rPr lang="zh-CN" altLang="zh-CN" sz="2900" dirty="0" smtClean="0"/>
              <a:t>求它们的最大公因子（即能同时整除</a:t>
            </a:r>
            <a:r>
              <a:rPr lang="en-US" altLang="zh-CN" sz="2900" i="1" dirty="0" smtClean="0"/>
              <a:t>m</a:t>
            </a:r>
            <a:r>
              <a:rPr lang="zh-CN" altLang="zh-CN" sz="2900" dirty="0" smtClean="0"/>
              <a:t>和</a:t>
            </a:r>
            <a:r>
              <a:rPr lang="en-US" altLang="zh-CN" sz="2900" i="1" dirty="0" smtClean="0"/>
              <a:t>n</a:t>
            </a:r>
            <a:r>
              <a:rPr lang="zh-CN" altLang="zh-CN" sz="2900" dirty="0" smtClean="0"/>
              <a:t>的最大正整数），输出结果在</a:t>
            </a:r>
            <a:r>
              <a:rPr lang="en-US" altLang="zh-CN" sz="2900" i="1" dirty="0" smtClean="0"/>
              <a:t>n</a:t>
            </a:r>
            <a:r>
              <a:rPr lang="zh-CN" altLang="zh-CN" sz="2900" dirty="0" smtClean="0"/>
              <a:t>中</a:t>
            </a:r>
            <a:r>
              <a:rPr lang="en-US" altLang="zh-CN" sz="2900" dirty="0" smtClean="0"/>
              <a:t> */</a:t>
            </a:r>
            <a:endParaRPr lang="zh-CN" altLang="zh-CN" sz="2900" dirty="0" smtClean="0"/>
          </a:p>
          <a:p>
            <a:pPr>
              <a:buFont typeface="Wingdings" pitchFamily="2" charset="2"/>
              <a:buNone/>
            </a:pPr>
            <a:r>
              <a:rPr lang="en-US" altLang="zh-CN" sz="2900" b="1" dirty="0" smtClean="0"/>
              <a:t>E1.</a:t>
            </a:r>
            <a:r>
              <a:rPr lang="en-US" altLang="zh-CN" sz="2900" dirty="0" smtClean="0"/>
              <a:t> [</a:t>
            </a:r>
            <a:r>
              <a:rPr lang="zh-CN" altLang="zh-CN" sz="2900" dirty="0" smtClean="0"/>
              <a:t>求余数</a:t>
            </a:r>
            <a:r>
              <a:rPr lang="en-US" altLang="zh-CN" sz="2900" dirty="0" smtClean="0"/>
              <a:t>] </a:t>
            </a:r>
            <a:r>
              <a:rPr lang="en-US" altLang="zh-CN" sz="2900" i="1" dirty="0" smtClean="0"/>
              <a:t> r </a:t>
            </a:r>
            <a:r>
              <a:rPr lang="en-US" altLang="zh-CN" sz="2900" dirty="0" smtClean="0">
                <a:sym typeface="Symbol" pitchFamily="18" charset="2"/>
              </a:rPr>
              <a:t></a:t>
            </a:r>
            <a:r>
              <a:rPr lang="en-US" altLang="zh-CN" sz="2900" dirty="0" smtClean="0"/>
              <a:t> </a:t>
            </a:r>
            <a:r>
              <a:rPr lang="en-US" altLang="zh-CN" sz="2900" i="1" dirty="0" smtClean="0"/>
              <a:t>m </a:t>
            </a:r>
            <a:r>
              <a:rPr lang="en-US" altLang="zh-CN" sz="2900" dirty="0" smtClean="0">
                <a:sym typeface="Symbol" pitchFamily="18" charset="2"/>
              </a:rPr>
              <a:t></a:t>
            </a:r>
            <a:r>
              <a:rPr lang="en-US" altLang="zh-CN" sz="2900" dirty="0" smtClean="0"/>
              <a:t> </a:t>
            </a:r>
            <a:r>
              <a:rPr lang="en-US" altLang="zh-CN" sz="2900" dirty="0" smtClean="0">
                <a:sym typeface="Symbol" pitchFamily="18" charset="2"/>
              </a:rPr>
              <a:t></a:t>
            </a:r>
            <a:r>
              <a:rPr lang="en-US" altLang="zh-CN" sz="2900" i="1" dirty="0" smtClean="0"/>
              <a:t>m</a:t>
            </a:r>
            <a:r>
              <a:rPr lang="en-US" altLang="zh-CN" sz="2900" dirty="0" smtClean="0"/>
              <a:t>/</a:t>
            </a:r>
            <a:r>
              <a:rPr lang="en-US" altLang="zh-CN" sz="2900" i="1" dirty="0" smtClean="0"/>
              <a:t>n</a:t>
            </a:r>
            <a:r>
              <a:rPr lang="en-US" altLang="zh-CN" sz="2900" dirty="0" smtClean="0">
                <a:sym typeface="Symbol" pitchFamily="18" charset="2"/>
              </a:rPr>
              <a:t></a:t>
            </a:r>
            <a:r>
              <a:rPr lang="en-US" altLang="zh-CN" sz="2900" dirty="0" smtClean="0"/>
              <a:t> </a:t>
            </a:r>
            <a:r>
              <a:rPr lang="en-US" altLang="zh-CN" sz="2900" dirty="0" smtClean="0">
                <a:sym typeface="Symbol" pitchFamily="18" charset="2"/>
              </a:rPr>
              <a:t></a:t>
            </a:r>
            <a:r>
              <a:rPr lang="en-US" altLang="zh-CN" sz="2900" i="1" dirty="0" smtClean="0"/>
              <a:t>n</a:t>
            </a:r>
            <a:r>
              <a:rPr lang="en-US" altLang="zh-CN" sz="2900" dirty="0" smtClean="0"/>
              <a:t> </a:t>
            </a:r>
            <a:r>
              <a:rPr lang="en-US" altLang="zh-CN" sz="2900" b="1" dirty="0" smtClean="0"/>
              <a:t>.  </a:t>
            </a:r>
            <a:r>
              <a:rPr lang="en-US" altLang="zh-CN" sz="2900" dirty="0" smtClean="0"/>
              <a:t>// </a:t>
            </a:r>
            <a:r>
              <a:rPr lang="zh-CN" altLang="zh-CN" sz="2900" dirty="0" smtClean="0"/>
              <a:t>有</a:t>
            </a:r>
            <a:r>
              <a:rPr lang="en-US" altLang="zh-CN" sz="2900" dirty="0" smtClean="0"/>
              <a:t>0 </a:t>
            </a:r>
            <a:r>
              <a:rPr lang="en-US" altLang="zh-CN" sz="2900" dirty="0" smtClean="0">
                <a:sym typeface="Symbol" pitchFamily="18" charset="2"/>
              </a:rPr>
              <a:t></a:t>
            </a:r>
            <a:r>
              <a:rPr lang="en-US" altLang="zh-CN" sz="2900" dirty="0" smtClean="0"/>
              <a:t> </a:t>
            </a:r>
            <a:r>
              <a:rPr lang="en-US" altLang="zh-CN" sz="2900" i="1" dirty="0" smtClean="0"/>
              <a:t>r </a:t>
            </a:r>
            <a:r>
              <a:rPr lang="en-US" altLang="zh-CN" sz="2900" dirty="0" smtClean="0">
                <a:sym typeface="Symbol" pitchFamily="18" charset="2"/>
              </a:rPr>
              <a:t></a:t>
            </a:r>
            <a:r>
              <a:rPr lang="en-US" altLang="zh-CN" sz="2900" dirty="0" smtClean="0"/>
              <a:t> </a:t>
            </a:r>
            <a:r>
              <a:rPr lang="en-US" altLang="zh-CN" sz="2900" i="1" dirty="0" smtClean="0"/>
              <a:t>n</a:t>
            </a:r>
            <a:endParaRPr lang="zh-CN" altLang="zh-CN" sz="2900" dirty="0" smtClean="0"/>
          </a:p>
          <a:p>
            <a:pPr>
              <a:buFont typeface="Wingdings" pitchFamily="2" charset="2"/>
              <a:buNone/>
            </a:pPr>
            <a:r>
              <a:rPr lang="en-US" altLang="zh-CN" sz="2900" b="1" dirty="0" smtClean="0"/>
              <a:t>E2.</a:t>
            </a:r>
            <a:r>
              <a:rPr lang="en-US" altLang="zh-CN" sz="2900" dirty="0" smtClean="0"/>
              <a:t> [</a:t>
            </a:r>
            <a:r>
              <a:rPr lang="zh-CN" altLang="zh-CN" sz="2900" dirty="0" smtClean="0"/>
              <a:t>余数为零？</a:t>
            </a:r>
            <a:r>
              <a:rPr lang="en-US" altLang="zh-CN" sz="2900" dirty="0" smtClean="0"/>
              <a:t>] </a:t>
            </a:r>
            <a:r>
              <a:rPr lang="en-US" altLang="zh-CN" sz="2900" b="1" dirty="0" smtClean="0"/>
              <a:t>IF</a:t>
            </a:r>
            <a:r>
              <a:rPr lang="en-US" altLang="zh-CN" sz="2900" dirty="0" smtClean="0"/>
              <a:t> </a:t>
            </a:r>
            <a:r>
              <a:rPr lang="en-US" altLang="zh-CN" sz="2900" i="1" dirty="0" smtClean="0"/>
              <a:t>r</a:t>
            </a:r>
            <a:r>
              <a:rPr lang="en-US" altLang="zh-CN" sz="2900" dirty="0" smtClean="0"/>
              <a:t> </a:t>
            </a:r>
            <a:r>
              <a:rPr lang="en-US" altLang="zh-CN" sz="2900" dirty="0" smtClean="0">
                <a:sym typeface="Symbol" pitchFamily="18" charset="2"/>
              </a:rPr>
              <a:t></a:t>
            </a:r>
            <a:r>
              <a:rPr lang="en-US" altLang="zh-CN" sz="2900" dirty="0" smtClean="0"/>
              <a:t> 0 </a:t>
            </a:r>
            <a:r>
              <a:rPr lang="en-US" altLang="zh-CN" sz="2900" b="1" dirty="0" smtClean="0"/>
              <a:t>THEN</a:t>
            </a:r>
            <a:r>
              <a:rPr lang="en-US" altLang="zh-CN" sz="2900" dirty="0" smtClean="0"/>
              <a:t> </a:t>
            </a:r>
            <a:r>
              <a:rPr lang="en-US" altLang="zh-CN" sz="2900" b="1" dirty="0" smtClean="0"/>
              <a:t>RETURN</a:t>
            </a:r>
            <a:r>
              <a:rPr lang="en-US" altLang="zh-CN" sz="2900" i="1" dirty="0" smtClean="0"/>
              <a:t> n</a:t>
            </a:r>
            <a:r>
              <a:rPr lang="en-US" altLang="zh-CN" sz="2900" b="1" dirty="0" smtClean="0"/>
              <a:t>.  </a:t>
            </a:r>
            <a:r>
              <a:rPr lang="en-US" altLang="zh-CN" sz="2900" dirty="0" smtClean="0"/>
              <a:t>// </a:t>
            </a:r>
            <a:r>
              <a:rPr lang="zh-CN" altLang="zh-CN" sz="2900" dirty="0" smtClean="0"/>
              <a:t>若余数为</a:t>
            </a:r>
            <a:r>
              <a:rPr lang="en-US" altLang="zh-CN" sz="2900" dirty="0" smtClean="0"/>
              <a:t> 0</a:t>
            </a:r>
            <a:r>
              <a:rPr lang="zh-CN" altLang="zh-CN" sz="2900" dirty="0" smtClean="0"/>
              <a:t>，</a:t>
            </a:r>
            <a:r>
              <a:rPr lang="en-US" altLang="zh-CN" sz="2900" i="1" dirty="0" smtClean="0"/>
              <a:t>n</a:t>
            </a:r>
            <a:r>
              <a:rPr lang="zh-CN" altLang="zh-CN" sz="2900" dirty="0" smtClean="0"/>
              <a:t>即为答案</a:t>
            </a:r>
          </a:p>
          <a:p>
            <a:pPr>
              <a:buFont typeface="Wingdings" pitchFamily="2" charset="2"/>
              <a:buNone/>
            </a:pPr>
            <a:r>
              <a:rPr lang="en-US" altLang="zh-CN" sz="2900" b="1" dirty="0" smtClean="0"/>
              <a:t>E3.</a:t>
            </a:r>
            <a:r>
              <a:rPr lang="en-US" altLang="zh-CN" sz="2900" dirty="0" smtClean="0"/>
              <a:t> [</a:t>
            </a:r>
            <a:r>
              <a:rPr lang="zh-CN" altLang="zh-CN" sz="2900" dirty="0" smtClean="0"/>
              <a:t>减少</a:t>
            </a:r>
            <a:r>
              <a:rPr lang="en-US" altLang="zh-CN" sz="2900" dirty="0" smtClean="0"/>
              <a:t>] </a:t>
            </a:r>
            <a:r>
              <a:rPr lang="en-US" altLang="zh-CN" sz="2900" i="1" dirty="0" smtClean="0"/>
              <a:t>m</a:t>
            </a:r>
            <a:r>
              <a:rPr lang="en-US" altLang="zh-CN" sz="2900" dirty="0" smtClean="0">
                <a:sym typeface="Symbol" pitchFamily="18" charset="2"/>
              </a:rPr>
              <a:t></a:t>
            </a:r>
            <a:r>
              <a:rPr lang="en-US" altLang="zh-CN" sz="2900" i="1" dirty="0" smtClean="0"/>
              <a:t> n</a:t>
            </a:r>
            <a:r>
              <a:rPr lang="en-US" altLang="zh-CN" sz="2900" b="1" dirty="0" smtClean="0"/>
              <a:t>.</a:t>
            </a:r>
            <a:r>
              <a:rPr lang="en-US" altLang="zh-CN" sz="2900" dirty="0" smtClean="0"/>
              <a:t>  </a:t>
            </a:r>
            <a:r>
              <a:rPr lang="en-US" altLang="zh-CN" sz="2900" i="1" dirty="0" err="1" smtClean="0"/>
              <a:t>n</a:t>
            </a:r>
            <a:r>
              <a:rPr lang="en-US" altLang="zh-CN" sz="2900" dirty="0" err="1" smtClean="0">
                <a:sym typeface="Symbol" pitchFamily="18" charset="2"/>
              </a:rPr>
              <a:t></a:t>
            </a:r>
            <a:r>
              <a:rPr lang="en-US" altLang="zh-CN" sz="2900" i="1" dirty="0" err="1" smtClean="0"/>
              <a:t>r</a:t>
            </a:r>
            <a:r>
              <a:rPr lang="en-US" altLang="zh-CN" sz="2900" b="1" dirty="0" smtClean="0"/>
              <a:t>.</a:t>
            </a:r>
            <a:r>
              <a:rPr lang="en-US" altLang="zh-CN" sz="2900" dirty="0" smtClean="0"/>
              <a:t>  </a:t>
            </a:r>
            <a:r>
              <a:rPr lang="en-US" altLang="zh-CN" sz="2900" b="1" dirty="0" smtClean="0"/>
              <a:t>GOTO</a:t>
            </a:r>
            <a:r>
              <a:rPr lang="en-US" altLang="zh-CN" sz="2900" dirty="0" smtClean="0"/>
              <a:t> E1</a:t>
            </a:r>
            <a:r>
              <a:rPr lang="en-US" altLang="zh-CN" sz="2900" b="1" dirty="0" smtClean="0"/>
              <a:t>.</a:t>
            </a:r>
            <a:r>
              <a:rPr lang="en-US" altLang="zh-CN" sz="2900" dirty="0" smtClean="0"/>
              <a:t>▐</a:t>
            </a:r>
            <a:endParaRPr lang="zh-CN" altLang="zh-CN" sz="2900" dirty="0"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21D422A1-2E63-4CDB-BF79-E12A2D40468A}" type="slidenum">
              <a:rPr lang="zh-CN" altLang="en-US" sz="1500"/>
              <a:pPr algn="ctr">
                <a:lnSpc>
                  <a:spcPts val="1300"/>
                </a:lnSpc>
                <a:defRPr/>
              </a:pPr>
              <a:t>62</a:t>
            </a:fld>
            <a:endParaRPr lang="en-US" altLang="zh-CN" sz="1500" dirty="0"/>
          </a:p>
        </p:txBody>
      </p:sp>
      <p:graphicFrame>
        <p:nvGraphicFramePr>
          <p:cNvPr id="4" name="表格 3"/>
          <p:cNvGraphicFramePr>
            <a:graphicFrameLocks noGrp="1"/>
          </p:cNvGraphicFramePr>
          <p:nvPr>
            <p:extLst>
              <p:ext uri="{D42A27DB-BD31-4B8C-83A1-F6EECF244321}">
                <p14:modId xmlns:p14="http://schemas.microsoft.com/office/powerpoint/2010/main" val="2363622143"/>
              </p:ext>
            </p:extLst>
          </p:nvPr>
        </p:nvGraphicFramePr>
        <p:xfrm>
          <a:off x="215900" y="92075"/>
          <a:ext cx="8848725" cy="6289674"/>
        </p:xfrm>
        <a:graphic>
          <a:graphicData uri="http://schemas.openxmlformats.org/drawingml/2006/table">
            <a:tbl>
              <a:tblPr firstRow="1" bandRow="1">
                <a:tableStyleId>{5C22544A-7EE6-4342-B048-85BDC9FD1C3A}</a:tableStyleId>
              </a:tblPr>
              <a:tblGrid>
                <a:gridCol w="720332"/>
                <a:gridCol w="1432282"/>
                <a:gridCol w="2293281"/>
                <a:gridCol w="1642784"/>
                <a:gridCol w="1128658"/>
                <a:gridCol w="1631388"/>
              </a:tblGrid>
              <a:tr h="402713">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rPr>
                        <a:t>步骤</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m/n</a:t>
                      </a: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n=qn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n</a:t>
                      </a:r>
                      <a:endParaRPr lang="zh-CN" altLang="en-US" sz="2200" dirty="0">
                        <a:solidFill>
                          <a:srgbClr val="FF0000"/>
                        </a:solidFill>
                        <a:latin typeface="Times New Roman" pitchFamily="18" charset="0"/>
                        <a:cs typeface="Times New Roman" pitchFamily="18" charset="0"/>
                      </a:endParaRPr>
                    </a:p>
                  </a:txBody>
                  <a:tcPr marL="91431" marR="91431" marT="45723" marB="457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indent="0" algn="ctr">
                        <a:lnSpc>
                          <a:spcPts val="2200"/>
                        </a:lnSpc>
                      </a:pPr>
                      <a:r>
                        <a:rPr lang="en-US" altLang="zh-CN" sz="2200" dirty="0" smtClean="0">
                          <a:solidFill>
                            <a:srgbClr val="FF0000"/>
                          </a:solidFill>
                          <a:latin typeface="Times New Roman" pitchFamily="18" charset="0"/>
                          <a:cs typeface="Times New Roman" pitchFamily="18" charset="0"/>
                        </a:rPr>
                        <a:t>r </a:t>
                      </a:r>
                      <a:r>
                        <a:rPr lang="en-US" altLang="zh-CN" sz="2200" dirty="0" smtClean="0">
                          <a:solidFill>
                            <a:srgbClr val="FF0000"/>
                          </a:solidFill>
                          <a:latin typeface="Times New Roman" pitchFamily="18" charset="0"/>
                          <a:cs typeface="Times New Roman" pitchFamily="18" charset="0"/>
                          <a:sym typeface="Symbol"/>
                        </a:rPr>
                        <a:t></a:t>
                      </a:r>
                      <a:r>
                        <a:rPr lang="en-US" altLang="zh-CN" sz="2200" dirty="0" err="1" smtClean="0">
                          <a:solidFill>
                            <a:srgbClr val="FF0000"/>
                          </a:solidFill>
                          <a:latin typeface="Times New Roman" pitchFamily="18" charset="0"/>
                          <a:cs typeface="Times New Roman" pitchFamily="18" charset="0"/>
                          <a:sym typeface="Symbol"/>
                        </a:rPr>
                        <a:t>mqn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0271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119</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544</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algn="ctr">
                        <a:lnSpc>
                          <a:spcPts val="2200"/>
                        </a:lnSpc>
                      </a:pPr>
                      <a:endParaRPr lang="zh-CN" altLang="en-US" sz="2200" dirty="0">
                        <a:solidFill>
                          <a:srgbClr val="FF0000"/>
                        </a:solidFill>
                        <a:latin typeface="Times New Roman" pitchFamily="18" charset="0"/>
                        <a:cs typeface="Times New Roman"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476</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ts val="1300"/>
                        </a:lnSpc>
                      </a:pPr>
                      <a:r>
                        <a:rPr lang="en-US" altLang="zh-CN" sz="2400" dirty="0" smtClean="0">
                          <a:latin typeface="Times New Roman" pitchFamily="18" charset="0"/>
                          <a:cs typeface="Times New Roman" pitchFamily="18" charset="0"/>
                        </a:rPr>
                        <a:t>(119 , 544) </a:t>
                      </a:r>
                      <a:r>
                        <a:rPr lang="en-US" altLang="zh-CN" sz="2400" dirty="0" smtClean="0">
                          <a:latin typeface="Times New Roman" pitchFamily="18" charset="0"/>
                          <a:cs typeface="Times New Roman" pitchFamily="18" charset="0"/>
                          <a:sym typeface="Symbol"/>
                        </a:rPr>
                        <a:t> </a:t>
                      </a: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ts val="1700"/>
                        </a:lnSpc>
                      </a:pPr>
                      <a:endParaRPr lang="zh-CN" altLang="en-US" sz="2200" dirty="0">
                        <a:latin typeface="Times New Roman" pitchFamily="18" charset="0"/>
                        <a:cs typeface="Times New Roman" pitchFamily="18" charset="0"/>
                      </a:endParaRPr>
                    </a:p>
                  </a:txBody>
                  <a:tcPr anchor="b"/>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矩形 1"/>
          <p:cNvSpPr/>
          <p:nvPr/>
        </p:nvSpPr>
        <p:spPr>
          <a:xfrm>
            <a:off x="0" y="1268760"/>
            <a:ext cx="9144000" cy="5184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267744" y="3717032"/>
            <a:ext cx="6336704" cy="1569660"/>
          </a:xfrm>
          <a:prstGeom prst="rect">
            <a:avLst/>
          </a:prstGeom>
        </p:spPr>
        <p:txBody>
          <a:bodyPr wrap="square">
            <a:spAutoFit/>
          </a:bodyPr>
          <a:lstStyle/>
          <a:p>
            <a:pPr>
              <a:buFont typeface="Wingdings" pitchFamily="2" charset="2"/>
              <a:buNone/>
            </a:pPr>
            <a:r>
              <a:rPr lang="en-US" altLang="zh-CN" sz="2400" b="1" dirty="0"/>
              <a:t>E1.</a:t>
            </a:r>
            <a:r>
              <a:rPr lang="en-US" altLang="zh-CN" sz="2400" dirty="0"/>
              <a:t> [</a:t>
            </a:r>
            <a:r>
              <a:rPr lang="zh-CN" altLang="zh-CN" sz="2400" dirty="0"/>
              <a:t>求余数</a:t>
            </a:r>
            <a:r>
              <a:rPr lang="en-US" altLang="zh-CN" sz="2400" dirty="0"/>
              <a:t>] </a:t>
            </a:r>
            <a:r>
              <a:rPr lang="en-US" altLang="zh-CN" sz="2400" i="1" dirty="0"/>
              <a:t> r </a:t>
            </a:r>
            <a:r>
              <a:rPr lang="en-US" altLang="zh-CN" sz="2400" dirty="0">
                <a:sym typeface="Symbol" pitchFamily="18" charset="2"/>
              </a:rPr>
              <a:t></a:t>
            </a:r>
            <a:r>
              <a:rPr lang="en-US" altLang="zh-CN" sz="2400" dirty="0"/>
              <a:t> </a:t>
            </a:r>
            <a:r>
              <a:rPr lang="en-US" altLang="zh-CN" sz="2400" i="1" dirty="0"/>
              <a:t>m </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m</a:t>
            </a:r>
            <a:r>
              <a:rPr lang="en-US" altLang="zh-CN" sz="2400" dirty="0"/>
              <a:t>/</a:t>
            </a:r>
            <a:r>
              <a:rPr lang="en-US" altLang="zh-CN" sz="2400" i="1" dirty="0"/>
              <a:t>n</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n</a:t>
            </a:r>
            <a:r>
              <a:rPr lang="en-US" altLang="zh-CN" sz="2400" dirty="0"/>
              <a:t> </a:t>
            </a:r>
            <a:r>
              <a:rPr lang="en-US" altLang="zh-CN" sz="2400" b="1" dirty="0"/>
              <a:t>.  </a:t>
            </a:r>
            <a:r>
              <a:rPr lang="en-US" altLang="zh-CN" sz="2400" dirty="0"/>
              <a:t>// </a:t>
            </a:r>
            <a:r>
              <a:rPr lang="zh-CN" altLang="zh-CN" sz="2400" dirty="0"/>
              <a:t>有</a:t>
            </a:r>
            <a:r>
              <a:rPr lang="en-US" altLang="zh-CN" sz="2400" dirty="0"/>
              <a:t>0 </a:t>
            </a:r>
            <a:r>
              <a:rPr lang="en-US" altLang="zh-CN" sz="2400" dirty="0">
                <a:sym typeface="Symbol" pitchFamily="18" charset="2"/>
              </a:rPr>
              <a:t></a:t>
            </a:r>
            <a:r>
              <a:rPr lang="en-US" altLang="zh-CN" sz="2400" dirty="0"/>
              <a:t> </a:t>
            </a:r>
            <a:r>
              <a:rPr lang="en-US" altLang="zh-CN" sz="2400" i="1" dirty="0"/>
              <a:t>r </a:t>
            </a:r>
            <a:r>
              <a:rPr lang="en-US" altLang="zh-CN" sz="2400" dirty="0">
                <a:sym typeface="Symbol" pitchFamily="18" charset="2"/>
              </a:rPr>
              <a:t></a:t>
            </a:r>
            <a:r>
              <a:rPr lang="en-US" altLang="zh-CN" sz="2400" dirty="0"/>
              <a:t> </a:t>
            </a:r>
            <a:r>
              <a:rPr lang="en-US" altLang="zh-CN" sz="2400" i="1" dirty="0"/>
              <a:t>n</a:t>
            </a:r>
            <a:endParaRPr lang="zh-CN" altLang="zh-CN" sz="2400" dirty="0"/>
          </a:p>
          <a:p>
            <a:pPr>
              <a:buFont typeface="Wingdings" pitchFamily="2" charset="2"/>
              <a:buNone/>
            </a:pPr>
            <a:r>
              <a:rPr lang="en-US" altLang="zh-CN" sz="2400" b="1" dirty="0"/>
              <a:t>E2.</a:t>
            </a:r>
            <a:r>
              <a:rPr lang="en-US" altLang="zh-CN" sz="2400" dirty="0"/>
              <a:t> [</a:t>
            </a:r>
            <a:r>
              <a:rPr lang="zh-CN" altLang="zh-CN" sz="2400" dirty="0"/>
              <a:t>余数为零？</a:t>
            </a:r>
            <a:r>
              <a:rPr lang="en-US" altLang="zh-CN" sz="2400" dirty="0"/>
              <a:t>] </a:t>
            </a:r>
            <a:r>
              <a:rPr lang="en-US" altLang="zh-CN" sz="2400" b="1" dirty="0"/>
              <a:t>IF</a:t>
            </a:r>
            <a:r>
              <a:rPr lang="en-US" altLang="zh-CN" sz="2400" dirty="0"/>
              <a:t> </a:t>
            </a:r>
            <a:r>
              <a:rPr lang="en-US" altLang="zh-CN" sz="2400" i="1" dirty="0"/>
              <a:t>r</a:t>
            </a:r>
            <a:r>
              <a:rPr lang="en-US" altLang="zh-CN" sz="2400" dirty="0"/>
              <a:t> </a:t>
            </a:r>
            <a:r>
              <a:rPr lang="en-US" altLang="zh-CN" sz="2400" dirty="0">
                <a:sym typeface="Symbol" pitchFamily="18" charset="2"/>
              </a:rPr>
              <a:t></a:t>
            </a:r>
            <a:r>
              <a:rPr lang="en-US" altLang="zh-CN" sz="2400" dirty="0"/>
              <a:t> 0 </a:t>
            </a:r>
            <a:r>
              <a:rPr lang="en-US" altLang="zh-CN" sz="2400" b="1" dirty="0"/>
              <a:t>THEN</a:t>
            </a:r>
            <a:r>
              <a:rPr lang="en-US" altLang="zh-CN" sz="2400" dirty="0"/>
              <a:t> </a:t>
            </a:r>
            <a:r>
              <a:rPr lang="en-US" altLang="zh-CN" sz="2400" b="1" dirty="0"/>
              <a:t>RETURN</a:t>
            </a:r>
            <a:r>
              <a:rPr lang="en-US" altLang="zh-CN" sz="2400" i="1" dirty="0"/>
              <a:t> n</a:t>
            </a:r>
            <a:r>
              <a:rPr lang="en-US" altLang="zh-CN" sz="2400" b="1" dirty="0"/>
              <a:t>.  </a:t>
            </a:r>
            <a:r>
              <a:rPr lang="en-US" altLang="zh-CN" sz="2400" dirty="0"/>
              <a:t>// </a:t>
            </a:r>
            <a:r>
              <a:rPr lang="zh-CN" altLang="zh-CN" sz="2400" dirty="0"/>
              <a:t>若余数为</a:t>
            </a:r>
            <a:r>
              <a:rPr lang="en-US" altLang="zh-CN" sz="2400" dirty="0"/>
              <a:t> 0</a:t>
            </a:r>
            <a:r>
              <a:rPr lang="zh-CN" altLang="zh-CN" sz="2400" dirty="0"/>
              <a:t>，</a:t>
            </a:r>
            <a:r>
              <a:rPr lang="en-US" altLang="zh-CN" sz="2400" i="1" dirty="0"/>
              <a:t>n</a:t>
            </a:r>
            <a:r>
              <a:rPr lang="zh-CN" altLang="zh-CN" sz="2400" dirty="0"/>
              <a:t>即为答案</a:t>
            </a:r>
          </a:p>
          <a:p>
            <a:pPr>
              <a:buFont typeface="Wingdings" pitchFamily="2" charset="2"/>
              <a:buNone/>
            </a:pPr>
            <a:r>
              <a:rPr lang="en-US" altLang="zh-CN" sz="2400" b="1" dirty="0"/>
              <a:t>E3.</a:t>
            </a:r>
            <a:r>
              <a:rPr lang="en-US" altLang="zh-CN" sz="2400" dirty="0"/>
              <a:t> [</a:t>
            </a:r>
            <a:r>
              <a:rPr lang="zh-CN" altLang="zh-CN" sz="2400" dirty="0"/>
              <a:t>减少</a:t>
            </a:r>
            <a:r>
              <a:rPr lang="en-US" altLang="zh-CN" sz="2400" dirty="0"/>
              <a:t>] </a:t>
            </a:r>
            <a:r>
              <a:rPr lang="en-US" altLang="zh-CN" sz="2400" i="1" dirty="0"/>
              <a:t>m</a:t>
            </a:r>
            <a:r>
              <a:rPr lang="en-US" altLang="zh-CN" sz="2400" dirty="0">
                <a:sym typeface="Symbol" pitchFamily="18" charset="2"/>
              </a:rPr>
              <a:t></a:t>
            </a:r>
            <a:r>
              <a:rPr lang="en-US" altLang="zh-CN" sz="2400" i="1" dirty="0"/>
              <a:t> n</a:t>
            </a:r>
            <a:r>
              <a:rPr lang="en-US" altLang="zh-CN" sz="2400" b="1" dirty="0"/>
              <a:t>.</a:t>
            </a:r>
            <a:r>
              <a:rPr lang="en-US" altLang="zh-CN" sz="2400" dirty="0"/>
              <a:t>  </a:t>
            </a:r>
            <a:r>
              <a:rPr lang="en-US" altLang="zh-CN" sz="2400" i="1" dirty="0" err="1"/>
              <a:t>n</a:t>
            </a:r>
            <a:r>
              <a:rPr lang="en-US" altLang="zh-CN" sz="2400" dirty="0" err="1">
                <a:sym typeface="Symbol" pitchFamily="18" charset="2"/>
              </a:rPr>
              <a:t></a:t>
            </a:r>
            <a:r>
              <a:rPr lang="en-US" altLang="zh-CN" sz="2400" i="1" dirty="0" err="1"/>
              <a:t>r</a:t>
            </a:r>
            <a:r>
              <a:rPr lang="en-US" altLang="zh-CN" sz="2400" b="1" dirty="0"/>
              <a:t>.</a:t>
            </a:r>
            <a:r>
              <a:rPr lang="en-US" altLang="zh-CN" sz="2400" dirty="0"/>
              <a:t>  </a:t>
            </a:r>
            <a:r>
              <a:rPr lang="en-US" altLang="zh-CN" sz="2400" b="1" dirty="0"/>
              <a:t>GOTO</a:t>
            </a:r>
            <a:r>
              <a:rPr lang="en-US" altLang="zh-CN" sz="2400" dirty="0"/>
              <a:t> E1</a:t>
            </a:r>
            <a:r>
              <a:rPr lang="en-US" altLang="zh-CN" sz="2400" b="1" dirty="0"/>
              <a:t>.</a:t>
            </a:r>
            <a:r>
              <a:rPr lang="en-US" altLang="zh-CN" sz="2400" dirty="0"/>
              <a:t>▐</a:t>
            </a:r>
            <a:endParaRPr lang="zh-CN" altLang="zh-CN" sz="2400" dirty="0"/>
          </a:p>
        </p:txBody>
      </p:sp>
    </p:spTree>
    <p:extLst>
      <p:ext uri="{BB962C8B-B14F-4D97-AF65-F5344CB8AC3E}">
        <p14:creationId xmlns:p14="http://schemas.microsoft.com/office/powerpoint/2010/main" val="3241200758"/>
      </p:ext>
    </p:extLst>
  </p:cSld>
  <p:clrMapOvr>
    <a:masterClrMapping/>
  </p:clrMapOvr>
  <p:transition spd="slow">
    <p:randomBar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21D422A1-2E63-4CDB-BF79-E12A2D40468A}" type="slidenum">
              <a:rPr lang="zh-CN" altLang="en-US" sz="1500"/>
              <a:pPr algn="ctr">
                <a:lnSpc>
                  <a:spcPts val="1300"/>
                </a:lnSpc>
                <a:defRPr/>
              </a:pPr>
              <a:t>63</a:t>
            </a:fld>
            <a:endParaRPr lang="en-US" altLang="zh-CN" sz="1500" dirty="0"/>
          </a:p>
        </p:txBody>
      </p:sp>
      <p:graphicFrame>
        <p:nvGraphicFramePr>
          <p:cNvPr id="4" name="表格 3"/>
          <p:cNvGraphicFramePr>
            <a:graphicFrameLocks noGrp="1"/>
          </p:cNvGraphicFramePr>
          <p:nvPr>
            <p:extLst>
              <p:ext uri="{D42A27DB-BD31-4B8C-83A1-F6EECF244321}">
                <p14:modId xmlns:p14="http://schemas.microsoft.com/office/powerpoint/2010/main" val="2824365948"/>
              </p:ext>
            </p:extLst>
          </p:nvPr>
        </p:nvGraphicFramePr>
        <p:xfrm>
          <a:off x="215900" y="92075"/>
          <a:ext cx="8848725" cy="6289674"/>
        </p:xfrm>
        <a:graphic>
          <a:graphicData uri="http://schemas.openxmlformats.org/drawingml/2006/table">
            <a:tbl>
              <a:tblPr firstRow="1" bandRow="1">
                <a:tableStyleId>{5C22544A-7EE6-4342-B048-85BDC9FD1C3A}</a:tableStyleId>
              </a:tblPr>
              <a:tblGrid>
                <a:gridCol w="720332"/>
                <a:gridCol w="1432282"/>
                <a:gridCol w="2293281"/>
                <a:gridCol w="1642784"/>
                <a:gridCol w="1128658"/>
                <a:gridCol w="1631388"/>
              </a:tblGrid>
              <a:tr h="402713">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rPr>
                        <a:t>步骤</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m/n</a:t>
                      </a: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n=qn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n</a:t>
                      </a:r>
                      <a:endParaRPr lang="zh-CN" altLang="en-US" sz="2200" dirty="0">
                        <a:solidFill>
                          <a:srgbClr val="FF0000"/>
                        </a:solidFill>
                        <a:latin typeface="Times New Roman" pitchFamily="18" charset="0"/>
                        <a:cs typeface="Times New Roman" pitchFamily="18" charset="0"/>
                      </a:endParaRPr>
                    </a:p>
                  </a:txBody>
                  <a:tcPr marL="91431" marR="91431" marT="45723" marB="457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indent="0" algn="ctr">
                        <a:lnSpc>
                          <a:spcPts val="2200"/>
                        </a:lnSpc>
                      </a:pPr>
                      <a:r>
                        <a:rPr lang="en-US" altLang="zh-CN" sz="2200" dirty="0" smtClean="0">
                          <a:solidFill>
                            <a:srgbClr val="FF0000"/>
                          </a:solidFill>
                          <a:latin typeface="Times New Roman" pitchFamily="18" charset="0"/>
                          <a:cs typeface="Times New Roman" pitchFamily="18" charset="0"/>
                        </a:rPr>
                        <a:t>r </a:t>
                      </a:r>
                      <a:r>
                        <a:rPr lang="en-US" altLang="zh-CN" sz="2200" dirty="0" smtClean="0">
                          <a:solidFill>
                            <a:srgbClr val="FF0000"/>
                          </a:solidFill>
                          <a:latin typeface="Times New Roman" pitchFamily="18" charset="0"/>
                          <a:cs typeface="Times New Roman" pitchFamily="18" charset="0"/>
                          <a:sym typeface="Symbol"/>
                        </a:rPr>
                        <a:t></a:t>
                      </a:r>
                      <a:r>
                        <a:rPr lang="en-US" altLang="zh-CN" sz="2200" dirty="0" err="1" smtClean="0">
                          <a:solidFill>
                            <a:srgbClr val="FF0000"/>
                          </a:solidFill>
                          <a:latin typeface="Times New Roman" pitchFamily="18" charset="0"/>
                          <a:cs typeface="Times New Roman" pitchFamily="18" charset="0"/>
                          <a:sym typeface="Symbol"/>
                        </a:rPr>
                        <a:t>mqn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0271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119</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544</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algn="ctr">
                        <a:lnSpc>
                          <a:spcPts val="2200"/>
                        </a:lnSpc>
                      </a:pPr>
                      <a:endParaRPr lang="zh-CN" altLang="en-US" sz="2200" dirty="0">
                        <a:solidFill>
                          <a:srgbClr val="FF0000"/>
                        </a:solidFill>
                        <a:latin typeface="Times New Roman" pitchFamily="18" charset="0"/>
                        <a:cs typeface="Times New Roman"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i="1" dirty="0" smtClean="0"/>
                        <a:t>r</a:t>
                      </a:r>
                      <a:r>
                        <a:rPr lang="en-US" altLang="zh-CN" sz="2400" dirty="0" smtClean="0"/>
                        <a:t> ≠ 0 </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476</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ts val="1300"/>
                        </a:lnSpc>
                      </a:pPr>
                      <a:r>
                        <a:rPr lang="en-US" altLang="zh-CN" sz="2400" dirty="0" smtClean="0">
                          <a:latin typeface="Times New Roman" pitchFamily="18" charset="0"/>
                          <a:cs typeface="Times New Roman" pitchFamily="18" charset="0"/>
                        </a:rPr>
                        <a:t>(119 , 544) </a:t>
                      </a:r>
                      <a:r>
                        <a:rPr lang="en-US" altLang="zh-CN" sz="2400" dirty="0" smtClean="0">
                          <a:latin typeface="Times New Roman" pitchFamily="18" charset="0"/>
                          <a:cs typeface="Times New Roman" pitchFamily="18" charset="0"/>
                          <a:sym typeface="Symbol"/>
                        </a:rPr>
                        <a:t> </a:t>
                      </a: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ts val="1700"/>
                        </a:lnSpc>
                      </a:pPr>
                      <a:endParaRPr lang="zh-CN" altLang="en-US" sz="2200" dirty="0">
                        <a:latin typeface="Times New Roman" pitchFamily="18" charset="0"/>
                        <a:cs typeface="Times New Roman" pitchFamily="18" charset="0"/>
                      </a:endParaRPr>
                    </a:p>
                  </a:txBody>
                  <a:tcPr anchor="b"/>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矩形 1"/>
          <p:cNvSpPr/>
          <p:nvPr/>
        </p:nvSpPr>
        <p:spPr>
          <a:xfrm>
            <a:off x="0" y="1700808"/>
            <a:ext cx="9144000" cy="4752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267744" y="3717032"/>
            <a:ext cx="6336704" cy="1569660"/>
          </a:xfrm>
          <a:prstGeom prst="rect">
            <a:avLst/>
          </a:prstGeom>
        </p:spPr>
        <p:txBody>
          <a:bodyPr wrap="square">
            <a:spAutoFit/>
          </a:bodyPr>
          <a:lstStyle/>
          <a:p>
            <a:pPr>
              <a:buFont typeface="Wingdings" pitchFamily="2" charset="2"/>
              <a:buNone/>
            </a:pPr>
            <a:r>
              <a:rPr lang="en-US" altLang="zh-CN" sz="2400" b="1" dirty="0"/>
              <a:t>E1.</a:t>
            </a:r>
            <a:r>
              <a:rPr lang="en-US" altLang="zh-CN" sz="2400" dirty="0"/>
              <a:t> [</a:t>
            </a:r>
            <a:r>
              <a:rPr lang="zh-CN" altLang="zh-CN" sz="2400" dirty="0"/>
              <a:t>求余数</a:t>
            </a:r>
            <a:r>
              <a:rPr lang="en-US" altLang="zh-CN" sz="2400" dirty="0"/>
              <a:t>] </a:t>
            </a:r>
            <a:r>
              <a:rPr lang="en-US" altLang="zh-CN" sz="2400" i="1" dirty="0"/>
              <a:t> r </a:t>
            </a:r>
            <a:r>
              <a:rPr lang="en-US" altLang="zh-CN" sz="2400" dirty="0">
                <a:sym typeface="Symbol" pitchFamily="18" charset="2"/>
              </a:rPr>
              <a:t></a:t>
            </a:r>
            <a:r>
              <a:rPr lang="en-US" altLang="zh-CN" sz="2400" dirty="0"/>
              <a:t> </a:t>
            </a:r>
            <a:r>
              <a:rPr lang="en-US" altLang="zh-CN" sz="2400" i="1" dirty="0"/>
              <a:t>m </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m</a:t>
            </a:r>
            <a:r>
              <a:rPr lang="en-US" altLang="zh-CN" sz="2400" dirty="0"/>
              <a:t>/</a:t>
            </a:r>
            <a:r>
              <a:rPr lang="en-US" altLang="zh-CN" sz="2400" i="1" dirty="0"/>
              <a:t>n</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n</a:t>
            </a:r>
            <a:r>
              <a:rPr lang="en-US" altLang="zh-CN" sz="2400" dirty="0"/>
              <a:t> </a:t>
            </a:r>
            <a:r>
              <a:rPr lang="en-US" altLang="zh-CN" sz="2400" b="1" dirty="0"/>
              <a:t>.  </a:t>
            </a:r>
            <a:r>
              <a:rPr lang="en-US" altLang="zh-CN" sz="2400" dirty="0"/>
              <a:t>// </a:t>
            </a:r>
            <a:r>
              <a:rPr lang="zh-CN" altLang="zh-CN" sz="2400" dirty="0"/>
              <a:t>有</a:t>
            </a:r>
            <a:r>
              <a:rPr lang="en-US" altLang="zh-CN" sz="2400" dirty="0"/>
              <a:t>0 </a:t>
            </a:r>
            <a:r>
              <a:rPr lang="en-US" altLang="zh-CN" sz="2400" dirty="0">
                <a:sym typeface="Symbol" pitchFamily="18" charset="2"/>
              </a:rPr>
              <a:t></a:t>
            </a:r>
            <a:r>
              <a:rPr lang="en-US" altLang="zh-CN" sz="2400" dirty="0"/>
              <a:t> </a:t>
            </a:r>
            <a:r>
              <a:rPr lang="en-US" altLang="zh-CN" sz="2400" i="1" dirty="0"/>
              <a:t>r </a:t>
            </a:r>
            <a:r>
              <a:rPr lang="en-US" altLang="zh-CN" sz="2400" dirty="0">
                <a:sym typeface="Symbol" pitchFamily="18" charset="2"/>
              </a:rPr>
              <a:t></a:t>
            </a:r>
            <a:r>
              <a:rPr lang="en-US" altLang="zh-CN" sz="2400" dirty="0"/>
              <a:t> </a:t>
            </a:r>
            <a:r>
              <a:rPr lang="en-US" altLang="zh-CN" sz="2400" i="1" dirty="0"/>
              <a:t>n</a:t>
            </a:r>
            <a:endParaRPr lang="zh-CN" altLang="zh-CN" sz="2400" dirty="0"/>
          </a:p>
          <a:p>
            <a:pPr>
              <a:buFont typeface="Wingdings" pitchFamily="2" charset="2"/>
              <a:buNone/>
            </a:pPr>
            <a:r>
              <a:rPr lang="en-US" altLang="zh-CN" sz="2400" b="1" dirty="0"/>
              <a:t>E2.</a:t>
            </a:r>
            <a:r>
              <a:rPr lang="en-US" altLang="zh-CN" sz="2400" dirty="0"/>
              <a:t> [</a:t>
            </a:r>
            <a:r>
              <a:rPr lang="zh-CN" altLang="zh-CN" sz="2400" dirty="0"/>
              <a:t>余数为零？</a:t>
            </a:r>
            <a:r>
              <a:rPr lang="en-US" altLang="zh-CN" sz="2400" dirty="0"/>
              <a:t>] </a:t>
            </a:r>
            <a:r>
              <a:rPr lang="en-US" altLang="zh-CN" sz="2400" b="1" dirty="0"/>
              <a:t>IF</a:t>
            </a:r>
            <a:r>
              <a:rPr lang="en-US" altLang="zh-CN" sz="2400" dirty="0"/>
              <a:t> </a:t>
            </a:r>
            <a:r>
              <a:rPr lang="en-US" altLang="zh-CN" sz="2400" i="1" dirty="0"/>
              <a:t>r</a:t>
            </a:r>
            <a:r>
              <a:rPr lang="en-US" altLang="zh-CN" sz="2400" dirty="0"/>
              <a:t> </a:t>
            </a:r>
            <a:r>
              <a:rPr lang="en-US" altLang="zh-CN" sz="2400" dirty="0">
                <a:sym typeface="Symbol" pitchFamily="18" charset="2"/>
              </a:rPr>
              <a:t></a:t>
            </a:r>
            <a:r>
              <a:rPr lang="en-US" altLang="zh-CN" sz="2400" dirty="0"/>
              <a:t> 0 </a:t>
            </a:r>
            <a:r>
              <a:rPr lang="en-US" altLang="zh-CN" sz="2400" b="1" dirty="0"/>
              <a:t>THEN</a:t>
            </a:r>
            <a:r>
              <a:rPr lang="en-US" altLang="zh-CN" sz="2400" dirty="0"/>
              <a:t> </a:t>
            </a:r>
            <a:r>
              <a:rPr lang="en-US" altLang="zh-CN" sz="2400" b="1" dirty="0"/>
              <a:t>RETURN</a:t>
            </a:r>
            <a:r>
              <a:rPr lang="en-US" altLang="zh-CN" sz="2400" i="1" dirty="0"/>
              <a:t> n</a:t>
            </a:r>
            <a:r>
              <a:rPr lang="en-US" altLang="zh-CN" sz="2400" b="1" dirty="0"/>
              <a:t>.  </a:t>
            </a:r>
            <a:r>
              <a:rPr lang="en-US" altLang="zh-CN" sz="2400" dirty="0"/>
              <a:t>// </a:t>
            </a:r>
            <a:r>
              <a:rPr lang="zh-CN" altLang="zh-CN" sz="2400" dirty="0"/>
              <a:t>若余数为</a:t>
            </a:r>
            <a:r>
              <a:rPr lang="en-US" altLang="zh-CN" sz="2400" dirty="0"/>
              <a:t> 0</a:t>
            </a:r>
            <a:r>
              <a:rPr lang="zh-CN" altLang="zh-CN" sz="2400" dirty="0"/>
              <a:t>，</a:t>
            </a:r>
            <a:r>
              <a:rPr lang="en-US" altLang="zh-CN" sz="2400" i="1" dirty="0"/>
              <a:t>n</a:t>
            </a:r>
            <a:r>
              <a:rPr lang="zh-CN" altLang="zh-CN" sz="2400" dirty="0"/>
              <a:t>即为答案</a:t>
            </a:r>
          </a:p>
          <a:p>
            <a:pPr>
              <a:buFont typeface="Wingdings" pitchFamily="2" charset="2"/>
              <a:buNone/>
            </a:pPr>
            <a:r>
              <a:rPr lang="en-US" altLang="zh-CN" sz="2400" b="1" dirty="0"/>
              <a:t>E3.</a:t>
            </a:r>
            <a:r>
              <a:rPr lang="en-US" altLang="zh-CN" sz="2400" dirty="0"/>
              <a:t> [</a:t>
            </a:r>
            <a:r>
              <a:rPr lang="zh-CN" altLang="zh-CN" sz="2400" dirty="0"/>
              <a:t>减少</a:t>
            </a:r>
            <a:r>
              <a:rPr lang="en-US" altLang="zh-CN" sz="2400" dirty="0"/>
              <a:t>] </a:t>
            </a:r>
            <a:r>
              <a:rPr lang="en-US" altLang="zh-CN" sz="2400" i="1" dirty="0"/>
              <a:t>m</a:t>
            </a:r>
            <a:r>
              <a:rPr lang="en-US" altLang="zh-CN" sz="2400" dirty="0">
                <a:sym typeface="Symbol" pitchFamily="18" charset="2"/>
              </a:rPr>
              <a:t></a:t>
            </a:r>
            <a:r>
              <a:rPr lang="en-US" altLang="zh-CN" sz="2400" i="1" dirty="0"/>
              <a:t> n</a:t>
            </a:r>
            <a:r>
              <a:rPr lang="en-US" altLang="zh-CN" sz="2400" b="1" dirty="0"/>
              <a:t>.</a:t>
            </a:r>
            <a:r>
              <a:rPr lang="en-US" altLang="zh-CN" sz="2400" dirty="0"/>
              <a:t>  </a:t>
            </a:r>
            <a:r>
              <a:rPr lang="en-US" altLang="zh-CN" sz="2400" i="1" dirty="0" err="1"/>
              <a:t>n</a:t>
            </a:r>
            <a:r>
              <a:rPr lang="en-US" altLang="zh-CN" sz="2400" dirty="0" err="1">
                <a:sym typeface="Symbol" pitchFamily="18" charset="2"/>
              </a:rPr>
              <a:t></a:t>
            </a:r>
            <a:r>
              <a:rPr lang="en-US" altLang="zh-CN" sz="2400" i="1" dirty="0" err="1"/>
              <a:t>r</a:t>
            </a:r>
            <a:r>
              <a:rPr lang="en-US" altLang="zh-CN" sz="2400" b="1" dirty="0"/>
              <a:t>.</a:t>
            </a:r>
            <a:r>
              <a:rPr lang="en-US" altLang="zh-CN" sz="2400" dirty="0"/>
              <a:t>  </a:t>
            </a:r>
            <a:r>
              <a:rPr lang="en-US" altLang="zh-CN" sz="2400" b="1" dirty="0"/>
              <a:t>GOTO</a:t>
            </a:r>
            <a:r>
              <a:rPr lang="en-US" altLang="zh-CN" sz="2400" dirty="0"/>
              <a:t> E1</a:t>
            </a:r>
            <a:r>
              <a:rPr lang="en-US" altLang="zh-CN" sz="2400" b="1" dirty="0"/>
              <a:t>.</a:t>
            </a:r>
            <a:r>
              <a:rPr lang="en-US" altLang="zh-CN" sz="2400" dirty="0"/>
              <a:t>▐</a:t>
            </a:r>
            <a:endParaRPr lang="zh-CN" altLang="zh-CN" sz="2400" dirty="0"/>
          </a:p>
        </p:txBody>
      </p:sp>
    </p:spTree>
    <p:extLst>
      <p:ext uri="{BB962C8B-B14F-4D97-AF65-F5344CB8AC3E}">
        <p14:creationId xmlns:p14="http://schemas.microsoft.com/office/powerpoint/2010/main" val="2597604941"/>
      </p:ext>
    </p:extLst>
  </p:cSld>
  <p:clrMapOvr>
    <a:masterClrMapping/>
  </p:clrMapOvr>
  <p:transition spd="slow">
    <p:randomBar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21D422A1-2E63-4CDB-BF79-E12A2D40468A}" type="slidenum">
              <a:rPr lang="zh-CN" altLang="en-US" sz="1500"/>
              <a:pPr algn="ctr">
                <a:lnSpc>
                  <a:spcPts val="1300"/>
                </a:lnSpc>
                <a:defRPr/>
              </a:pPr>
              <a:t>64</a:t>
            </a:fld>
            <a:endParaRPr lang="en-US" altLang="zh-CN" sz="1500" dirty="0"/>
          </a:p>
        </p:txBody>
      </p:sp>
      <p:graphicFrame>
        <p:nvGraphicFramePr>
          <p:cNvPr id="4" name="表格 3"/>
          <p:cNvGraphicFramePr>
            <a:graphicFrameLocks noGrp="1"/>
          </p:cNvGraphicFramePr>
          <p:nvPr>
            <p:extLst>
              <p:ext uri="{D42A27DB-BD31-4B8C-83A1-F6EECF244321}">
                <p14:modId xmlns:p14="http://schemas.microsoft.com/office/powerpoint/2010/main" val="2499381424"/>
              </p:ext>
            </p:extLst>
          </p:nvPr>
        </p:nvGraphicFramePr>
        <p:xfrm>
          <a:off x="215900" y="92075"/>
          <a:ext cx="8848725" cy="6289674"/>
        </p:xfrm>
        <a:graphic>
          <a:graphicData uri="http://schemas.openxmlformats.org/drawingml/2006/table">
            <a:tbl>
              <a:tblPr firstRow="1" bandRow="1">
                <a:tableStyleId>{5C22544A-7EE6-4342-B048-85BDC9FD1C3A}</a:tableStyleId>
              </a:tblPr>
              <a:tblGrid>
                <a:gridCol w="720332"/>
                <a:gridCol w="1432282"/>
                <a:gridCol w="2293281"/>
                <a:gridCol w="1642784"/>
                <a:gridCol w="1128658"/>
                <a:gridCol w="1631388"/>
              </a:tblGrid>
              <a:tr h="402713">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rPr>
                        <a:t>步骤</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m/n</a:t>
                      </a: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n=qn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n</a:t>
                      </a:r>
                      <a:endParaRPr lang="zh-CN" altLang="en-US" sz="2200" dirty="0">
                        <a:solidFill>
                          <a:srgbClr val="FF0000"/>
                        </a:solidFill>
                        <a:latin typeface="Times New Roman" pitchFamily="18" charset="0"/>
                        <a:cs typeface="Times New Roman" pitchFamily="18" charset="0"/>
                      </a:endParaRPr>
                    </a:p>
                  </a:txBody>
                  <a:tcPr marL="91431" marR="91431" marT="45723" marB="457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indent="0" algn="ctr">
                        <a:lnSpc>
                          <a:spcPts val="2200"/>
                        </a:lnSpc>
                      </a:pPr>
                      <a:r>
                        <a:rPr lang="en-US" altLang="zh-CN" sz="2200" dirty="0" smtClean="0">
                          <a:solidFill>
                            <a:srgbClr val="FF0000"/>
                          </a:solidFill>
                          <a:latin typeface="Times New Roman" pitchFamily="18" charset="0"/>
                          <a:cs typeface="Times New Roman" pitchFamily="18" charset="0"/>
                        </a:rPr>
                        <a:t>r </a:t>
                      </a:r>
                      <a:r>
                        <a:rPr lang="en-US" altLang="zh-CN" sz="2200" dirty="0" smtClean="0">
                          <a:solidFill>
                            <a:srgbClr val="FF0000"/>
                          </a:solidFill>
                          <a:latin typeface="Times New Roman" pitchFamily="18" charset="0"/>
                          <a:cs typeface="Times New Roman" pitchFamily="18" charset="0"/>
                          <a:sym typeface="Symbol"/>
                        </a:rPr>
                        <a:t></a:t>
                      </a:r>
                      <a:r>
                        <a:rPr lang="en-US" altLang="zh-CN" sz="2200" dirty="0" err="1" smtClean="0">
                          <a:solidFill>
                            <a:srgbClr val="FF0000"/>
                          </a:solidFill>
                          <a:latin typeface="Times New Roman" pitchFamily="18" charset="0"/>
                          <a:cs typeface="Times New Roman" pitchFamily="18" charset="0"/>
                          <a:sym typeface="Symbol"/>
                        </a:rPr>
                        <a:t>mqn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0271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119</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544</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algn="ctr">
                        <a:lnSpc>
                          <a:spcPts val="2200"/>
                        </a:lnSpc>
                      </a:pPr>
                      <a:endParaRPr lang="zh-CN" altLang="en-US" sz="2200" dirty="0">
                        <a:solidFill>
                          <a:srgbClr val="FF0000"/>
                        </a:solidFill>
                        <a:latin typeface="Times New Roman" pitchFamily="18" charset="0"/>
                        <a:cs typeface="Times New Roman"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i="1" dirty="0" smtClean="0"/>
                        <a:t>r</a:t>
                      </a:r>
                      <a:r>
                        <a:rPr lang="en-US" altLang="zh-CN" sz="2400" dirty="0" smtClean="0"/>
                        <a:t> ≠ 0 </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476</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ts val="1300"/>
                        </a:lnSpc>
                      </a:pPr>
                      <a:r>
                        <a:rPr lang="en-US" altLang="zh-CN" sz="2400" dirty="0" smtClean="0">
                          <a:latin typeface="Times New Roman" pitchFamily="18" charset="0"/>
                          <a:cs typeface="Times New Roman" pitchFamily="18" charset="0"/>
                        </a:rPr>
                        <a:t>(119 , 544) </a:t>
                      </a:r>
                      <a:r>
                        <a:rPr lang="en-US" altLang="zh-CN" sz="2400" dirty="0" smtClean="0">
                          <a:latin typeface="Times New Roman" pitchFamily="18" charset="0"/>
                          <a:cs typeface="Times New Roman" pitchFamily="18" charset="0"/>
                          <a:sym typeface="Symbol"/>
                        </a:rPr>
                        <a:t> </a:t>
                      </a: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ts val="1700"/>
                        </a:lnSpc>
                      </a:pPr>
                      <a:endParaRPr lang="zh-CN" altLang="en-US" sz="2200" dirty="0">
                        <a:latin typeface="Times New Roman" pitchFamily="18" charset="0"/>
                        <a:cs typeface="Times New Roman" pitchFamily="18" charset="0"/>
                      </a:endParaRPr>
                    </a:p>
                  </a:txBody>
                  <a:tcPr anchor="b"/>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矩形 1"/>
          <p:cNvSpPr/>
          <p:nvPr/>
        </p:nvSpPr>
        <p:spPr>
          <a:xfrm>
            <a:off x="0" y="2060848"/>
            <a:ext cx="9144000" cy="439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267744" y="3717032"/>
            <a:ext cx="6336704" cy="1569660"/>
          </a:xfrm>
          <a:prstGeom prst="rect">
            <a:avLst/>
          </a:prstGeom>
        </p:spPr>
        <p:txBody>
          <a:bodyPr wrap="square">
            <a:spAutoFit/>
          </a:bodyPr>
          <a:lstStyle/>
          <a:p>
            <a:pPr>
              <a:buFont typeface="Wingdings" pitchFamily="2" charset="2"/>
              <a:buNone/>
            </a:pPr>
            <a:r>
              <a:rPr lang="en-US" altLang="zh-CN" sz="2400" b="1" dirty="0"/>
              <a:t>E1.</a:t>
            </a:r>
            <a:r>
              <a:rPr lang="en-US" altLang="zh-CN" sz="2400" dirty="0"/>
              <a:t> [</a:t>
            </a:r>
            <a:r>
              <a:rPr lang="zh-CN" altLang="zh-CN" sz="2400" dirty="0"/>
              <a:t>求余数</a:t>
            </a:r>
            <a:r>
              <a:rPr lang="en-US" altLang="zh-CN" sz="2400" dirty="0"/>
              <a:t>] </a:t>
            </a:r>
            <a:r>
              <a:rPr lang="en-US" altLang="zh-CN" sz="2400" i="1" dirty="0"/>
              <a:t> r </a:t>
            </a:r>
            <a:r>
              <a:rPr lang="en-US" altLang="zh-CN" sz="2400" dirty="0">
                <a:sym typeface="Symbol" pitchFamily="18" charset="2"/>
              </a:rPr>
              <a:t></a:t>
            </a:r>
            <a:r>
              <a:rPr lang="en-US" altLang="zh-CN" sz="2400" dirty="0"/>
              <a:t> </a:t>
            </a:r>
            <a:r>
              <a:rPr lang="en-US" altLang="zh-CN" sz="2400" i="1" dirty="0"/>
              <a:t>m </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m</a:t>
            </a:r>
            <a:r>
              <a:rPr lang="en-US" altLang="zh-CN" sz="2400" dirty="0"/>
              <a:t>/</a:t>
            </a:r>
            <a:r>
              <a:rPr lang="en-US" altLang="zh-CN" sz="2400" i="1" dirty="0"/>
              <a:t>n</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n</a:t>
            </a:r>
            <a:r>
              <a:rPr lang="en-US" altLang="zh-CN" sz="2400" dirty="0"/>
              <a:t> </a:t>
            </a:r>
            <a:r>
              <a:rPr lang="en-US" altLang="zh-CN" sz="2400" b="1" dirty="0"/>
              <a:t>.  </a:t>
            </a:r>
            <a:r>
              <a:rPr lang="en-US" altLang="zh-CN" sz="2400" dirty="0"/>
              <a:t>// </a:t>
            </a:r>
            <a:r>
              <a:rPr lang="zh-CN" altLang="zh-CN" sz="2400" dirty="0"/>
              <a:t>有</a:t>
            </a:r>
            <a:r>
              <a:rPr lang="en-US" altLang="zh-CN" sz="2400" dirty="0"/>
              <a:t>0 </a:t>
            </a:r>
            <a:r>
              <a:rPr lang="en-US" altLang="zh-CN" sz="2400" dirty="0">
                <a:sym typeface="Symbol" pitchFamily="18" charset="2"/>
              </a:rPr>
              <a:t></a:t>
            </a:r>
            <a:r>
              <a:rPr lang="en-US" altLang="zh-CN" sz="2400" dirty="0"/>
              <a:t> </a:t>
            </a:r>
            <a:r>
              <a:rPr lang="en-US" altLang="zh-CN" sz="2400" i="1" dirty="0"/>
              <a:t>r </a:t>
            </a:r>
            <a:r>
              <a:rPr lang="en-US" altLang="zh-CN" sz="2400" dirty="0">
                <a:sym typeface="Symbol" pitchFamily="18" charset="2"/>
              </a:rPr>
              <a:t></a:t>
            </a:r>
            <a:r>
              <a:rPr lang="en-US" altLang="zh-CN" sz="2400" dirty="0"/>
              <a:t> </a:t>
            </a:r>
            <a:r>
              <a:rPr lang="en-US" altLang="zh-CN" sz="2400" i="1" dirty="0"/>
              <a:t>n</a:t>
            </a:r>
            <a:endParaRPr lang="zh-CN" altLang="zh-CN" sz="2400" dirty="0"/>
          </a:p>
          <a:p>
            <a:pPr>
              <a:buFont typeface="Wingdings" pitchFamily="2" charset="2"/>
              <a:buNone/>
            </a:pPr>
            <a:r>
              <a:rPr lang="en-US" altLang="zh-CN" sz="2400" b="1" dirty="0"/>
              <a:t>E2.</a:t>
            </a:r>
            <a:r>
              <a:rPr lang="en-US" altLang="zh-CN" sz="2400" dirty="0"/>
              <a:t> [</a:t>
            </a:r>
            <a:r>
              <a:rPr lang="zh-CN" altLang="zh-CN" sz="2400" dirty="0"/>
              <a:t>余数为零？</a:t>
            </a:r>
            <a:r>
              <a:rPr lang="en-US" altLang="zh-CN" sz="2400" dirty="0"/>
              <a:t>] </a:t>
            </a:r>
            <a:r>
              <a:rPr lang="en-US" altLang="zh-CN" sz="2400" b="1" dirty="0"/>
              <a:t>IF</a:t>
            </a:r>
            <a:r>
              <a:rPr lang="en-US" altLang="zh-CN" sz="2400" dirty="0"/>
              <a:t> </a:t>
            </a:r>
            <a:r>
              <a:rPr lang="en-US" altLang="zh-CN" sz="2400" i="1" dirty="0"/>
              <a:t>r</a:t>
            </a:r>
            <a:r>
              <a:rPr lang="en-US" altLang="zh-CN" sz="2400" dirty="0"/>
              <a:t> </a:t>
            </a:r>
            <a:r>
              <a:rPr lang="en-US" altLang="zh-CN" sz="2400" dirty="0">
                <a:sym typeface="Symbol" pitchFamily="18" charset="2"/>
              </a:rPr>
              <a:t></a:t>
            </a:r>
            <a:r>
              <a:rPr lang="en-US" altLang="zh-CN" sz="2400" dirty="0"/>
              <a:t> 0 </a:t>
            </a:r>
            <a:r>
              <a:rPr lang="en-US" altLang="zh-CN" sz="2400" b="1" dirty="0"/>
              <a:t>THEN</a:t>
            </a:r>
            <a:r>
              <a:rPr lang="en-US" altLang="zh-CN" sz="2400" dirty="0"/>
              <a:t> </a:t>
            </a:r>
            <a:r>
              <a:rPr lang="en-US" altLang="zh-CN" sz="2400" b="1" dirty="0"/>
              <a:t>RETURN</a:t>
            </a:r>
            <a:r>
              <a:rPr lang="en-US" altLang="zh-CN" sz="2400" i="1" dirty="0"/>
              <a:t> n</a:t>
            </a:r>
            <a:r>
              <a:rPr lang="en-US" altLang="zh-CN" sz="2400" b="1" dirty="0"/>
              <a:t>.  </a:t>
            </a:r>
            <a:r>
              <a:rPr lang="en-US" altLang="zh-CN" sz="2400" dirty="0"/>
              <a:t>// </a:t>
            </a:r>
            <a:r>
              <a:rPr lang="zh-CN" altLang="zh-CN" sz="2400" dirty="0"/>
              <a:t>若余数为</a:t>
            </a:r>
            <a:r>
              <a:rPr lang="en-US" altLang="zh-CN" sz="2400" dirty="0"/>
              <a:t> 0</a:t>
            </a:r>
            <a:r>
              <a:rPr lang="zh-CN" altLang="zh-CN" sz="2400" dirty="0"/>
              <a:t>，</a:t>
            </a:r>
            <a:r>
              <a:rPr lang="en-US" altLang="zh-CN" sz="2400" i="1" dirty="0"/>
              <a:t>n</a:t>
            </a:r>
            <a:r>
              <a:rPr lang="zh-CN" altLang="zh-CN" sz="2400" dirty="0"/>
              <a:t>即为答案</a:t>
            </a:r>
          </a:p>
          <a:p>
            <a:pPr>
              <a:buFont typeface="Wingdings" pitchFamily="2" charset="2"/>
              <a:buNone/>
            </a:pPr>
            <a:r>
              <a:rPr lang="en-US" altLang="zh-CN" sz="2400" b="1" dirty="0"/>
              <a:t>E3.</a:t>
            </a:r>
            <a:r>
              <a:rPr lang="en-US" altLang="zh-CN" sz="2400" dirty="0"/>
              <a:t> [</a:t>
            </a:r>
            <a:r>
              <a:rPr lang="zh-CN" altLang="zh-CN" sz="2400" dirty="0"/>
              <a:t>减少</a:t>
            </a:r>
            <a:r>
              <a:rPr lang="en-US" altLang="zh-CN" sz="2400" dirty="0"/>
              <a:t>] </a:t>
            </a:r>
            <a:r>
              <a:rPr lang="en-US" altLang="zh-CN" sz="2400" i="1" dirty="0"/>
              <a:t>m</a:t>
            </a:r>
            <a:r>
              <a:rPr lang="en-US" altLang="zh-CN" sz="2400" dirty="0">
                <a:sym typeface="Symbol" pitchFamily="18" charset="2"/>
              </a:rPr>
              <a:t></a:t>
            </a:r>
            <a:r>
              <a:rPr lang="en-US" altLang="zh-CN" sz="2400" i="1" dirty="0"/>
              <a:t> n</a:t>
            </a:r>
            <a:r>
              <a:rPr lang="en-US" altLang="zh-CN" sz="2400" b="1" dirty="0"/>
              <a:t>.</a:t>
            </a:r>
            <a:r>
              <a:rPr lang="en-US" altLang="zh-CN" sz="2400" dirty="0"/>
              <a:t>  </a:t>
            </a:r>
            <a:r>
              <a:rPr lang="en-US" altLang="zh-CN" sz="2400" i="1" dirty="0" err="1"/>
              <a:t>n</a:t>
            </a:r>
            <a:r>
              <a:rPr lang="en-US" altLang="zh-CN" sz="2400" dirty="0" err="1">
                <a:sym typeface="Symbol" pitchFamily="18" charset="2"/>
              </a:rPr>
              <a:t></a:t>
            </a:r>
            <a:r>
              <a:rPr lang="en-US" altLang="zh-CN" sz="2400" i="1" dirty="0" err="1"/>
              <a:t>r</a:t>
            </a:r>
            <a:r>
              <a:rPr lang="en-US" altLang="zh-CN" sz="2400" b="1" dirty="0"/>
              <a:t>.</a:t>
            </a:r>
            <a:r>
              <a:rPr lang="en-US" altLang="zh-CN" sz="2400" dirty="0"/>
              <a:t>  </a:t>
            </a:r>
            <a:r>
              <a:rPr lang="en-US" altLang="zh-CN" sz="2400" b="1" dirty="0"/>
              <a:t>GOTO</a:t>
            </a:r>
            <a:r>
              <a:rPr lang="en-US" altLang="zh-CN" sz="2400" dirty="0"/>
              <a:t> E1</a:t>
            </a:r>
            <a:r>
              <a:rPr lang="en-US" altLang="zh-CN" sz="2400" b="1" dirty="0"/>
              <a:t>.</a:t>
            </a:r>
            <a:r>
              <a:rPr lang="en-US" altLang="zh-CN" sz="2400" dirty="0"/>
              <a:t>▐</a:t>
            </a:r>
            <a:endParaRPr lang="zh-CN" altLang="zh-CN" sz="2400" dirty="0"/>
          </a:p>
        </p:txBody>
      </p:sp>
    </p:spTree>
    <p:extLst>
      <p:ext uri="{BB962C8B-B14F-4D97-AF65-F5344CB8AC3E}">
        <p14:creationId xmlns:p14="http://schemas.microsoft.com/office/powerpoint/2010/main" val="785512737"/>
      </p:ext>
    </p:extLst>
  </p:cSld>
  <p:clrMapOvr>
    <a:masterClrMapping/>
  </p:clrMapOvr>
  <p:transition spd="slow">
    <p:randomBar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21D422A1-2E63-4CDB-BF79-E12A2D40468A}" type="slidenum">
              <a:rPr lang="zh-CN" altLang="en-US" sz="1500"/>
              <a:pPr algn="ctr">
                <a:lnSpc>
                  <a:spcPts val="1300"/>
                </a:lnSpc>
                <a:defRPr/>
              </a:pPr>
              <a:t>65</a:t>
            </a:fld>
            <a:endParaRPr lang="en-US" altLang="zh-CN" sz="1500" dirty="0"/>
          </a:p>
        </p:txBody>
      </p:sp>
      <p:graphicFrame>
        <p:nvGraphicFramePr>
          <p:cNvPr id="4" name="表格 3"/>
          <p:cNvGraphicFramePr>
            <a:graphicFrameLocks noGrp="1"/>
          </p:cNvGraphicFramePr>
          <p:nvPr>
            <p:extLst>
              <p:ext uri="{D42A27DB-BD31-4B8C-83A1-F6EECF244321}">
                <p14:modId xmlns:p14="http://schemas.microsoft.com/office/powerpoint/2010/main" val="3055980927"/>
              </p:ext>
            </p:extLst>
          </p:nvPr>
        </p:nvGraphicFramePr>
        <p:xfrm>
          <a:off x="215900" y="92075"/>
          <a:ext cx="8848725" cy="6289674"/>
        </p:xfrm>
        <a:graphic>
          <a:graphicData uri="http://schemas.openxmlformats.org/drawingml/2006/table">
            <a:tbl>
              <a:tblPr firstRow="1" bandRow="1">
                <a:tableStyleId>{5C22544A-7EE6-4342-B048-85BDC9FD1C3A}</a:tableStyleId>
              </a:tblPr>
              <a:tblGrid>
                <a:gridCol w="720332"/>
                <a:gridCol w="1432282"/>
                <a:gridCol w="2293281"/>
                <a:gridCol w="1642784"/>
                <a:gridCol w="1128658"/>
                <a:gridCol w="1631388"/>
              </a:tblGrid>
              <a:tr h="402713">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rPr>
                        <a:t>步骤</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m/n</a:t>
                      </a: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n=qn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n</a:t>
                      </a:r>
                      <a:endParaRPr lang="zh-CN" altLang="en-US" sz="2200" dirty="0">
                        <a:solidFill>
                          <a:srgbClr val="FF0000"/>
                        </a:solidFill>
                        <a:latin typeface="Times New Roman" pitchFamily="18" charset="0"/>
                        <a:cs typeface="Times New Roman" pitchFamily="18" charset="0"/>
                      </a:endParaRPr>
                    </a:p>
                  </a:txBody>
                  <a:tcPr marL="91431" marR="91431" marT="45723" marB="457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indent="0" algn="ctr">
                        <a:lnSpc>
                          <a:spcPts val="2200"/>
                        </a:lnSpc>
                      </a:pPr>
                      <a:r>
                        <a:rPr lang="en-US" altLang="zh-CN" sz="2200" dirty="0" smtClean="0">
                          <a:solidFill>
                            <a:srgbClr val="FF0000"/>
                          </a:solidFill>
                          <a:latin typeface="Times New Roman" pitchFamily="18" charset="0"/>
                          <a:cs typeface="Times New Roman" pitchFamily="18" charset="0"/>
                        </a:rPr>
                        <a:t>r </a:t>
                      </a:r>
                      <a:r>
                        <a:rPr lang="en-US" altLang="zh-CN" sz="2200" dirty="0" smtClean="0">
                          <a:solidFill>
                            <a:srgbClr val="FF0000"/>
                          </a:solidFill>
                          <a:latin typeface="Times New Roman" pitchFamily="18" charset="0"/>
                          <a:cs typeface="Times New Roman" pitchFamily="18" charset="0"/>
                          <a:sym typeface="Symbol"/>
                        </a:rPr>
                        <a:t></a:t>
                      </a:r>
                      <a:r>
                        <a:rPr lang="en-US" altLang="zh-CN" sz="2200" dirty="0" err="1" smtClean="0">
                          <a:solidFill>
                            <a:srgbClr val="FF0000"/>
                          </a:solidFill>
                          <a:latin typeface="Times New Roman" pitchFamily="18" charset="0"/>
                          <a:cs typeface="Times New Roman" pitchFamily="18" charset="0"/>
                          <a:sym typeface="Symbol"/>
                        </a:rPr>
                        <a:t>mqn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0271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119</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544</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algn="ctr">
                        <a:lnSpc>
                          <a:spcPts val="2200"/>
                        </a:lnSpc>
                      </a:pPr>
                      <a:endParaRPr lang="zh-CN" altLang="en-US" sz="2200" dirty="0">
                        <a:solidFill>
                          <a:srgbClr val="FF0000"/>
                        </a:solidFill>
                        <a:latin typeface="Times New Roman" pitchFamily="18" charset="0"/>
                        <a:cs typeface="Times New Roman"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i="1" dirty="0" smtClean="0"/>
                        <a:t>r</a:t>
                      </a:r>
                      <a:r>
                        <a:rPr lang="en-US" altLang="zh-CN" sz="2400" dirty="0" smtClean="0"/>
                        <a:t> ≠ 0 </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476</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endParaRPr lang="zh-CN" altLang="en-US" sz="2400" dirty="0" smtClean="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ts val="1300"/>
                        </a:lnSpc>
                      </a:pPr>
                      <a:r>
                        <a:rPr lang="en-US" altLang="zh-CN" sz="2400" dirty="0" smtClean="0">
                          <a:latin typeface="Times New Roman" pitchFamily="18" charset="0"/>
                          <a:cs typeface="Times New Roman" pitchFamily="18" charset="0"/>
                        </a:rPr>
                        <a:t>(119 , 544) </a:t>
                      </a:r>
                      <a:r>
                        <a:rPr lang="en-US" altLang="zh-CN" sz="2400" dirty="0" smtClean="0">
                          <a:latin typeface="Times New Roman" pitchFamily="18" charset="0"/>
                          <a:cs typeface="Times New Roman" pitchFamily="18" charset="0"/>
                          <a:sym typeface="Symbol"/>
                        </a:rPr>
                        <a:t> </a:t>
                      </a: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ts val="1700"/>
                        </a:lnSpc>
                      </a:pPr>
                      <a:endParaRPr lang="zh-CN" altLang="en-US" sz="2200" dirty="0">
                        <a:latin typeface="Times New Roman" pitchFamily="18" charset="0"/>
                        <a:cs typeface="Times New Roman" pitchFamily="18" charset="0"/>
                      </a:endParaRPr>
                    </a:p>
                  </a:txBody>
                  <a:tcPr anchor="b"/>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矩形 1"/>
          <p:cNvSpPr/>
          <p:nvPr/>
        </p:nvSpPr>
        <p:spPr>
          <a:xfrm>
            <a:off x="0" y="3235569"/>
            <a:ext cx="9144000" cy="3217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267744" y="3717032"/>
            <a:ext cx="6336704" cy="1569660"/>
          </a:xfrm>
          <a:prstGeom prst="rect">
            <a:avLst/>
          </a:prstGeom>
        </p:spPr>
        <p:txBody>
          <a:bodyPr wrap="square">
            <a:spAutoFit/>
          </a:bodyPr>
          <a:lstStyle/>
          <a:p>
            <a:pPr>
              <a:buFont typeface="Wingdings" pitchFamily="2" charset="2"/>
              <a:buNone/>
            </a:pPr>
            <a:r>
              <a:rPr lang="en-US" altLang="zh-CN" sz="2400" b="1" dirty="0"/>
              <a:t>E1.</a:t>
            </a:r>
            <a:r>
              <a:rPr lang="en-US" altLang="zh-CN" sz="2400" dirty="0"/>
              <a:t> [</a:t>
            </a:r>
            <a:r>
              <a:rPr lang="zh-CN" altLang="zh-CN" sz="2400" dirty="0"/>
              <a:t>求余数</a:t>
            </a:r>
            <a:r>
              <a:rPr lang="en-US" altLang="zh-CN" sz="2400" dirty="0"/>
              <a:t>] </a:t>
            </a:r>
            <a:r>
              <a:rPr lang="en-US" altLang="zh-CN" sz="2400" i="1" dirty="0"/>
              <a:t> r </a:t>
            </a:r>
            <a:r>
              <a:rPr lang="en-US" altLang="zh-CN" sz="2400" dirty="0">
                <a:sym typeface="Symbol" pitchFamily="18" charset="2"/>
              </a:rPr>
              <a:t></a:t>
            </a:r>
            <a:r>
              <a:rPr lang="en-US" altLang="zh-CN" sz="2400" dirty="0"/>
              <a:t> </a:t>
            </a:r>
            <a:r>
              <a:rPr lang="en-US" altLang="zh-CN" sz="2400" i="1" dirty="0"/>
              <a:t>m </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m</a:t>
            </a:r>
            <a:r>
              <a:rPr lang="en-US" altLang="zh-CN" sz="2400" dirty="0"/>
              <a:t>/</a:t>
            </a:r>
            <a:r>
              <a:rPr lang="en-US" altLang="zh-CN" sz="2400" i="1" dirty="0"/>
              <a:t>n</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n</a:t>
            </a:r>
            <a:r>
              <a:rPr lang="en-US" altLang="zh-CN" sz="2400" dirty="0"/>
              <a:t> </a:t>
            </a:r>
            <a:r>
              <a:rPr lang="en-US" altLang="zh-CN" sz="2400" b="1" dirty="0"/>
              <a:t>.  </a:t>
            </a:r>
            <a:r>
              <a:rPr lang="en-US" altLang="zh-CN" sz="2400" dirty="0"/>
              <a:t>// </a:t>
            </a:r>
            <a:r>
              <a:rPr lang="zh-CN" altLang="zh-CN" sz="2400" dirty="0"/>
              <a:t>有</a:t>
            </a:r>
            <a:r>
              <a:rPr lang="en-US" altLang="zh-CN" sz="2400" dirty="0"/>
              <a:t>0 </a:t>
            </a:r>
            <a:r>
              <a:rPr lang="en-US" altLang="zh-CN" sz="2400" dirty="0">
                <a:sym typeface="Symbol" pitchFamily="18" charset="2"/>
              </a:rPr>
              <a:t></a:t>
            </a:r>
            <a:r>
              <a:rPr lang="en-US" altLang="zh-CN" sz="2400" dirty="0"/>
              <a:t> </a:t>
            </a:r>
            <a:r>
              <a:rPr lang="en-US" altLang="zh-CN" sz="2400" i="1" dirty="0"/>
              <a:t>r </a:t>
            </a:r>
            <a:r>
              <a:rPr lang="en-US" altLang="zh-CN" sz="2400" dirty="0">
                <a:sym typeface="Symbol" pitchFamily="18" charset="2"/>
              </a:rPr>
              <a:t></a:t>
            </a:r>
            <a:r>
              <a:rPr lang="en-US" altLang="zh-CN" sz="2400" dirty="0"/>
              <a:t> </a:t>
            </a:r>
            <a:r>
              <a:rPr lang="en-US" altLang="zh-CN" sz="2400" i="1" dirty="0"/>
              <a:t>n</a:t>
            </a:r>
            <a:endParaRPr lang="zh-CN" altLang="zh-CN" sz="2400" dirty="0"/>
          </a:p>
          <a:p>
            <a:pPr>
              <a:buFont typeface="Wingdings" pitchFamily="2" charset="2"/>
              <a:buNone/>
            </a:pPr>
            <a:r>
              <a:rPr lang="en-US" altLang="zh-CN" sz="2400" b="1" dirty="0"/>
              <a:t>E2.</a:t>
            </a:r>
            <a:r>
              <a:rPr lang="en-US" altLang="zh-CN" sz="2400" dirty="0"/>
              <a:t> [</a:t>
            </a:r>
            <a:r>
              <a:rPr lang="zh-CN" altLang="zh-CN" sz="2400" dirty="0"/>
              <a:t>余数为零？</a:t>
            </a:r>
            <a:r>
              <a:rPr lang="en-US" altLang="zh-CN" sz="2400" dirty="0"/>
              <a:t>] </a:t>
            </a:r>
            <a:r>
              <a:rPr lang="en-US" altLang="zh-CN" sz="2400" b="1" dirty="0"/>
              <a:t>IF</a:t>
            </a:r>
            <a:r>
              <a:rPr lang="en-US" altLang="zh-CN" sz="2400" dirty="0"/>
              <a:t> </a:t>
            </a:r>
            <a:r>
              <a:rPr lang="en-US" altLang="zh-CN" sz="2400" i="1" dirty="0"/>
              <a:t>r</a:t>
            </a:r>
            <a:r>
              <a:rPr lang="en-US" altLang="zh-CN" sz="2400" dirty="0"/>
              <a:t> </a:t>
            </a:r>
            <a:r>
              <a:rPr lang="en-US" altLang="zh-CN" sz="2400" dirty="0">
                <a:sym typeface="Symbol" pitchFamily="18" charset="2"/>
              </a:rPr>
              <a:t></a:t>
            </a:r>
            <a:r>
              <a:rPr lang="en-US" altLang="zh-CN" sz="2400" dirty="0"/>
              <a:t> 0 </a:t>
            </a:r>
            <a:r>
              <a:rPr lang="en-US" altLang="zh-CN" sz="2400" b="1" dirty="0"/>
              <a:t>THEN</a:t>
            </a:r>
            <a:r>
              <a:rPr lang="en-US" altLang="zh-CN" sz="2400" dirty="0"/>
              <a:t> </a:t>
            </a:r>
            <a:r>
              <a:rPr lang="en-US" altLang="zh-CN" sz="2400" b="1" dirty="0"/>
              <a:t>RETURN</a:t>
            </a:r>
            <a:r>
              <a:rPr lang="en-US" altLang="zh-CN" sz="2400" i="1" dirty="0"/>
              <a:t> n</a:t>
            </a:r>
            <a:r>
              <a:rPr lang="en-US" altLang="zh-CN" sz="2400" b="1" dirty="0"/>
              <a:t>.  </a:t>
            </a:r>
            <a:r>
              <a:rPr lang="en-US" altLang="zh-CN" sz="2400" dirty="0"/>
              <a:t>// </a:t>
            </a:r>
            <a:r>
              <a:rPr lang="zh-CN" altLang="zh-CN" sz="2400" dirty="0"/>
              <a:t>若余数为</a:t>
            </a:r>
            <a:r>
              <a:rPr lang="en-US" altLang="zh-CN" sz="2400" dirty="0"/>
              <a:t> 0</a:t>
            </a:r>
            <a:r>
              <a:rPr lang="zh-CN" altLang="zh-CN" sz="2400" dirty="0"/>
              <a:t>，</a:t>
            </a:r>
            <a:r>
              <a:rPr lang="en-US" altLang="zh-CN" sz="2400" i="1" dirty="0"/>
              <a:t>n</a:t>
            </a:r>
            <a:r>
              <a:rPr lang="zh-CN" altLang="zh-CN" sz="2400" dirty="0"/>
              <a:t>即为答案</a:t>
            </a:r>
          </a:p>
          <a:p>
            <a:pPr>
              <a:buFont typeface="Wingdings" pitchFamily="2" charset="2"/>
              <a:buNone/>
            </a:pPr>
            <a:r>
              <a:rPr lang="en-US" altLang="zh-CN" sz="2400" b="1" dirty="0"/>
              <a:t>E3.</a:t>
            </a:r>
            <a:r>
              <a:rPr lang="en-US" altLang="zh-CN" sz="2400" dirty="0"/>
              <a:t> [</a:t>
            </a:r>
            <a:r>
              <a:rPr lang="zh-CN" altLang="zh-CN" sz="2400" dirty="0"/>
              <a:t>减少</a:t>
            </a:r>
            <a:r>
              <a:rPr lang="en-US" altLang="zh-CN" sz="2400" dirty="0"/>
              <a:t>] </a:t>
            </a:r>
            <a:r>
              <a:rPr lang="en-US" altLang="zh-CN" sz="2400" i="1" dirty="0"/>
              <a:t>m</a:t>
            </a:r>
            <a:r>
              <a:rPr lang="en-US" altLang="zh-CN" sz="2400" dirty="0">
                <a:sym typeface="Symbol" pitchFamily="18" charset="2"/>
              </a:rPr>
              <a:t></a:t>
            </a:r>
            <a:r>
              <a:rPr lang="en-US" altLang="zh-CN" sz="2400" i="1" dirty="0"/>
              <a:t> n</a:t>
            </a:r>
            <a:r>
              <a:rPr lang="en-US" altLang="zh-CN" sz="2400" b="1" dirty="0"/>
              <a:t>.</a:t>
            </a:r>
            <a:r>
              <a:rPr lang="en-US" altLang="zh-CN" sz="2400" dirty="0"/>
              <a:t>  </a:t>
            </a:r>
            <a:r>
              <a:rPr lang="en-US" altLang="zh-CN" sz="2400" i="1" dirty="0" err="1"/>
              <a:t>n</a:t>
            </a:r>
            <a:r>
              <a:rPr lang="en-US" altLang="zh-CN" sz="2400" dirty="0" err="1">
                <a:sym typeface="Symbol" pitchFamily="18" charset="2"/>
              </a:rPr>
              <a:t></a:t>
            </a:r>
            <a:r>
              <a:rPr lang="en-US" altLang="zh-CN" sz="2400" i="1" dirty="0" err="1"/>
              <a:t>r</a:t>
            </a:r>
            <a:r>
              <a:rPr lang="en-US" altLang="zh-CN" sz="2400" b="1" dirty="0"/>
              <a:t>.</a:t>
            </a:r>
            <a:r>
              <a:rPr lang="en-US" altLang="zh-CN" sz="2400" dirty="0"/>
              <a:t>  </a:t>
            </a:r>
            <a:r>
              <a:rPr lang="en-US" altLang="zh-CN" sz="2400" b="1" dirty="0"/>
              <a:t>GOTO</a:t>
            </a:r>
            <a:r>
              <a:rPr lang="en-US" altLang="zh-CN" sz="2400" dirty="0"/>
              <a:t> E1</a:t>
            </a:r>
            <a:r>
              <a:rPr lang="en-US" altLang="zh-CN" sz="2400" b="1" dirty="0"/>
              <a:t>.</a:t>
            </a:r>
            <a:r>
              <a:rPr lang="en-US" altLang="zh-CN" sz="2400" dirty="0"/>
              <a:t>▐</a:t>
            </a:r>
            <a:endParaRPr lang="zh-CN" altLang="zh-CN" sz="2400" dirty="0"/>
          </a:p>
        </p:txBody>
      </p:sp>
    </p:spTree>
    <p:extLst>
      <p:ext uri="{BB962C8B-B14F-4D97-AF65-F5344CB8AC3E}">
        <p14:creationId xmlns:p14="http://schemas.microsoft.com/office/powerpoint/2010/main" val="1885484234"/>
      </p:ext>
    </p:extLst>
  </p:cSld>
  <p:clrMapOvr>
    <a:masterClrMapping/>
  </p:clrMapOvr>
  <p:transition spd="slow">
    <p:randomBar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21D422A1-2E63-4CDB-BF79-E12A2D40468A}" type="slidenum">
              <a:rPr lang="zh-CN" altLang="en-US" sz="1500"/>
              <a:pPr algn="ctr">
                <a:lnSpc>
                  <a:spcPts val="1300"/>
                </a:lnSpc>
                <a:defRPr/>
              </a:pPr>
              <a:t>66</a:t>
            </a:fld>
            <a:endParaRPr lang="en-US" altLang="zh-CN" sz="1500" dirty="0"/>
          </a:p>
        </p:txBody>
      </p:sp>
      <p:graphicFrame>
        <p:nvGraphicFramePr>
          <p:cNvPr id="4" name="表格 3"/>
          <p:cNvGraphicFramePr>
            <a:graphicFrameLocks noGrp="1"/>
          </p:cNvGraphicFramePr>
          <p:nvPr>
            <p:extLst>
              <p:ext uri="{D42A27DB-BD31-4B8C-83A1-F6EECF244321}">
                <p14:modId xmlns:p14="http://schemas.microsoft.com/office/powerpoint/2010/main" val="1924281433"/>
              </p:ext>
            </p:extLst>
          </p:nvPr>
        </p:nvGraphicFramePr>
        <p:xfrm>
          <a:off x="215900" y="92075"/>
          <a:ext cx="8848725" cy="6289674"/>
        </p:xfrm>
        <a:graphic>
          <a:graphicData uri="http://schemas.openxmlformats.org/drawingml/2006/table">
            <a:tbl>
              <a:tblPr firstRow="1" bandRow="1">
                <a:tableStyleId>{5C22544A-7EE6-4342-B048-85BDC9FD1C3A}</a:tableStyleId>
              </a:tblPr>
              <a:tblGrid>
                <a:gridCol w="720332"/>
                <a:gridCol w="1432282"/>
                <a:gridCol w="2293281"/>
                <a:gridCol w="1642784"/>
                <a:gridCol w="1128658"/>
                <a:gridCol w="1631388"/>
              </a:tblGrid>
              <a:tr h="402713">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rPr>
                        <a:t>步骤</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m/n</a:t>
                      </a: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n=qn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n</a:t>
                      </a:r>
                      <a:endParaRPr lang="zh-CN" altLang="en-US" sz="2200" dirty="0">
                        <a:solidFill>
                          <a:srgbClr val="FF0000"/>
                        </a:solidFill>
                        <a:latin typeface="Times New Roman" pitchFamily="18" charset="0"/>
                        <a:cs typeface="Times New Roman" pitchFamily="18" charset="0"/>
                      </a:endParaRPr>
                    </a:p>
                  </a:txBody>
                  <a:tcPr marL="91431" marR="91431" marT="45723" marB="457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indent="0" algn="ctr">
                        <a:lnSpc>
                          <a:spcPts val="2200"/>
                        </a:lnSpc>
                      </a:pPr>
                      <a:r>
                        <a:rPr lang="en-US" altLang="zh-CN" sz="2200" dirty="0" smtClean="0">
                          <a:solidFill>
                            <a:srgbClr val="FF0000"/>
                          </a:solidFill>
                          <a:latin typeface="Times New Roman" pitchFamily="18" charset="0"/>
                          <a:cs typeface="Times New Roman" pitchFamily="18" charset="0"/>
                        </a:rPr>
                        <a:t>r </a:t>
                      </a:r>
                      <a:r>
                        <a:rPr lang="en-US" altLang="zh-CN" sz="2200" dirty="0" smtClean="0">
                          <a:solidFill>
                            <a:srgbClr val="FF0000"/>
                          </a:solidFill>
                          <a:latin typeface="Times New Roman" pitchFamily="18" charset="0"/>
                          <a:cs typeface="Times New Roman" pitchFamily="18" charset="0"/>
                          <a:sym typeface="Symbol"/>
                        </a:rPr>
                        <a:t></a:t>
                      </a:r>
                      <a:r>
                        <a:rPr lang="en-US" altLang="zh-CN" sz="2200" dirty="0" err="1" smtClean="0">
                          <a:solidFill>
                            <a:srgbClr val="FF0000"/>
                          </a:solidFill>
                          <a:latin typeface="Times New Roman" pitchFamily="18" charset="0"/>
                          <a:cs typeface="Times New Roman" pitchFamily="18" charset="0"/>
                          <a:sym typeface="Symbol"/>
                        </a:rPr>
                        <a:t>mqn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0271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119</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544</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algn="ctr">
                        <a:lnSpc>
                          <a:spcPts val="2200"/>
                        </a:lnSpc>
                      </a:pPr>
                      <a:endParaRPr lang="zh-CN" altLang="en-US" sz="2200" dirty="0">
                        <a:solidFill>
                          <a:srgbClr val="FF0000"/>
                        </a:solidFill>
                        <a:latin typeface="Times New Roman" pitchFamily="18" charset="0"/>
                        <a:cs typeface="Times New Roman"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i="1" dirty="0" smtClean="0"/>
                        <a:t>r</a:t>
                      </a:r>
                      <a:r>
                        <a:rPr lang="en-US" altLang="zh-CN" sz="2400" dirty="0" smtClean="0"/>
                        <a:t> ≠ 0 </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476</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endParaRPr lang="zh-CN" altLang="en-US" sz="2400" dirty="0" smtClean="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endParaRPr lang="zh-CN" altLang="en-US" sz="2400" dirty="0" smtClean="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ts val="1300"/>
                        </a:lnSpc>
                      </a:pPr>
                      <a:r>
                        <a:rPr lang="en-US" altLang="zh-CN" sz="2400" dirty="0" smtClean="0">
                          <a:latin typeface="Times New Roman" pitchFamily="18" charset="0"/>
                          <a:cs typeface="Times New Roman" pitchFamily="18" charset="0"/>
                        </a:rPr>
                        <a:t>(119 , 544) </a:t>
                      </a:r>
                      <a:r>
                        <a:rPr lang="en-US" altLang="zh-CN" sz="2400" dirty="0" smtClean="0">
                          <a:latin typeface="Times New Roman" pitchFamily="18" charset="0"/>
                          <a:cs typeface="Times New Roman" pitchFamily="18" charset="0"/>
                          <a:sym typeface="Symbol"/>
                        </a:rPr>
                        <a:t> </a:t>
                      </a: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ts val="1700"/>
                        </a:lnSpc>
                      </a:pPr>
                      <a:endParaRPr lang="zh-CN" altLang="en-US" sz="2200" dirty="0">
                        <a:latin typeface="Times New Roman" pitchFamily="18" charset="0"/>
                        <a:cs typeface="Times New Roman" pitchFamily="18" charset="0"/>
                      </a:endParaRPr>
                    </a:p>
                  </a:txBody>
                  <a:tcPr anchor="b"/>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矩形 1"/>
          <p:cNvSpPr/>
          <p:nvPr/>
        </p:nvSpPr>
        <p:spPr>
          <a:xfrm>
            <a:off x="0" y="4437112"/>
            <a:ext cx="9144000" cy="201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267744" y="5157192"/>
            <a:ext cx="6336704" cy="1569660"/>
          </a:xfrm>
          <a:prstGeom prst="rect">
            <a:avLst/>
          </a:prstGeom>
        </p:spPr>
        <p:txBody>
          <a:bodyPr wrap="square">
            <a:spAutoFit/>
          </a:bodyPr>
          <a:lstStyle/>
          <a:p>
            <a:pPr>
              <a:buFont typeface="Wingdings" pitchFamily="2" charset="2"/>
              <a:buNone/>
            </a:pPr>
            <a:r>
              <a:rPr lang="en-US" altLang="zh-CN" sz="2400" b="1" dirty="0"/>
              <a:t>E1.</a:t>
            </a:r>
            <a:r>
              <a:rPr lang="en-US" altLang="zh-CN" sz="2400" dirty="0"/>
              <a:t> [</a:t>
            </a:r>
            <a:r>
              <a:rPr lang="zh-CN" altLang="zh-CN" sz="2400" dirty="0"/>
              <a:t>求余数</a:t>
            </a:r>
            <a:r>
              <a:rPr lang="en-US" altLang="zh-CN" sz="2400" dirty="0"/>
              <a:t>] </a:t>
            </a:r>
            <a:r>
              <a:rPr lang="en-US" altLang="zh-CN" sz="2400" i="1" dirty="0"/>
              <a:t> r </a:t>
            </a:r>
            <a:r>
              <a:rPr lang="en-US" altLang="zh-CN" sz="2400" dirty="0">
                <a:sym typeface="Symbol" pitchFamily="18" charset="2"/>
              </a:rPr>
              <a:t></a:t>
            </a:r>
            <a:r>
              <a:rPr lang="en-US" altLang="zh-CN" sz="2400" dirty="0"/>
              <a:t> </a:t>
            </a:r>
            <a:r>
              <a:rPr lang="en-US" altLang="zh-CN" sz="2400" i="1" dirty="0"/>
              <a:t>m </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m</a:t>
            </a:r>
            <a:r>
              <a:rPr lang="en-US" altLang="zh-CN" sz="2400" dirty="0"/>
              <a:t>/</a:t>
            </a:r>
            <a:r>
              <a:rPr lang="en-US" altLang="zh-CN" sz="2400" i="1" dirty="0"/>
              <a:t>n</a:t>
            </a:r>
            <a:r>
              <a:rPr lang="en-US" altLang="zh-CN" sz="2400" dirty="0">
                <a:sym typeface="Symbol" pitchFamily="18" charset="2"/>
              </a:rPr>
              <a:t></a:t>
            </a:r>
            <a:r>
              <a:rPr lang="en-US" altLang="zh-CN" sz="2400" dirty="0"/>
              <a:t> </a:t>
            </a:r>
            <a:r>
              <a:rPr lang="en-US" altLang="zh-CN" sz="2400" dirty="0">
                <a:sym typeface="Symbol" pitchFamily="18" charset="2"/>
              </a:rPr>
              <a:t></a:t>
            </a:r>
            <a:r>
              <a:rPr lang="en-US" altLang="zh-CN" sz="2400" i="1" dirty="0"/>
              <a:t>n</a:t>
            </a:r>
            <a:r>
              <a:rPr lang="en-US" altLang="zh-CN" sz="2400" dirty="0"/>
              <a:t> </a:t>
            </a:r>
            <a:r>
              <a:rPr lang="en-US" altLang="zh-CN" sz="2400" b="1" dirty="0"/>
              <a:t>.  </a:t>
            </a:r>
            <a:r>
              <a:rPr lang="en-US" altLang="zh-CN" sz="2400" dirty="0"/>
              <a:t>// </a:t>
            </a:r>
            <a:r>
              <a:rPr lang="zh-CN" altLang="zh-CN" sz="2400" dirty="0"/>
              <a:t>有</a:t>
            </a:r>
            <a:r>
              <a:rPr lang="en-US" altLang="zh-CN" sz="2400" dirty="0"/>
              <a:t>0 </a:t>
            </a:r>
            <a:r>
              <a:rPr lang="en-US" altLang="zh-CN" sz="2400" dirty="0">
                <a:sym typeface="Symbol" pitchFamily="18" charset="2"/>
              </a:rPr>
              <a:t></a:t>
            </a:r>
            <a:r>
              <a:rPr lang="en-US" altLang="zh-CN" sz="2400" dirty="0"/>
              <a:t> </a:t>
            </a:r>
            <a:r>
              <a:rPr lang="en-US" altLang="zh-CN" sz="2400" i="1" dirty="0"/>
              <a:t>r </a:t>
            </a:r>
            <a:r>
              <a:rPr lang="en-US" altLang="zh-CN" sz="2400" dirty="0">
                <a:sym typeface="Symbol" pitchFamily="18" charset="2"/>
              </a:rPr>
              <a:t></a:t>
            </a:r>
            <a:r>
              <a:rPr lang="en-US" altLang="zh-CN" sz="2400" dirty="0"/>
              <a:t> </a:t>
            </a:r>
            <a:r>
              <a:rPr lang="en-US" altLang="zh-CN" sz="2400" i="1" dirty="0"/>
              <a:t>n</a:t>
            </a:r>
            <a:endParaRPr lang="zh-CN" altLang="zh-CN" sz="2400" dirty="0"/>
          </a:p>
          <a:p>
            <a:pPr>
              <a:buFont typeface="Wingdings" pitchFamily="2" charset="2"/>
              <a:buNone/>
            </a:pPr>
            <a:r>
              <a:rPr lang="en-US" altLang="zh-CN" sz="2400" b="1" dirty="0"/>
              <a:t>E2.</a:t>
            </a:r>
            <a:r>
              <a:rPr lang="en-US" altLang="zh-CN" sz="2400" dirty="0"/>
              <a:t> [</a:t>
            </a:r>
            <a:r>
              <a:rPr lang="zh-CN" altLang="zh-CN" sz="2400" dirty="0"/>
              <a:t>余数为零？</a:t>
            </a:r>
            <a:r>
              <a:rPr lang="en-US" altLang="zh-CN" sz="2400" dirty="0"/>
              <a:t>] </a:t>
            </a:r>
            <a:r>
              <a:rPr lang="en-US" altLang="zh-CN" sz="2400" b="1" dirty="0"/>
              <a:t>IF</a:t>
            </a:r>
            <a:r>
              <a:rPr lang="en-US" altLang="zh-CN" sz="2400" dirty="0"/>
              <a:t> </a:t>
            </a:r>
            <a:r>
              <a:rPr lang="en-US" altLang="zh-CN" sz="2400" i="1" dirty="0"/>
              <a:t>r</a:t>
            </a:r>
            <a:r>
              <a:rPr lang="en-US" altLang="zh-CN" sz="2400" dirty="0"/>
              <a:t> </a:t>
            </a:r>
            <a:r>
              <a:rPr lang="en-US" altLang="zh-CN" sz="2400" dirty="0">
                <a:sym typeface="Symbol" pitchFamily="18" charset="2"/>
              </a:rPr>
              <a:t></a:t>
            </a:r>
            <a:r>
              <a:rPr lang="en-US" altLang="zh-CN" sz="2400" dirty="0"/>
              <a:t> 0 </a:t>
            </a:r>
            <a:r>
              <a:rPr lang="en-US" altLang="zh-CN" sz="2400" b="1" dirty="0"/>
              <a:t>THEN</a:t>
            </a:r>
            <a:r>
              <a:rPr lang="en-US" altLang="zh-CN" sz="2400" dirty="0"/>
              <a:t> </a:t>
            </a:r>
            <a:r>
              <a:rPr lang="en-US" altLang="zh-CN" sz="2400" b="1" dirty="0"/>
              <a:t>RETURN</a:t>
            </a:r>
            <a:r>
              <a:rPr lang="en-US" altLang="zh-CN" sz="2400" i="1" dirty="0"/>
              <a:t> n</a:t>
            </a:r>
            <a:r>
              <a:rPr lang="en-US" altLang="zh-CN" sz="2400" b="1" dirty="0"/>
              <a:t>.  </a:t>
            </a:r>
            <a:r>
              <a:rPr lang="en-US" altLang="zh-CN" sz="2400" dirty="0"/>
              <a:t>// </a:t>
            </a:r>
            <a:r>
              <a:rPr lang="zh-CN" altLang="zh-CN" sz="2400" dirty="0"/>
              <a:t>若余数为</a:t>
            </a:r>
            <a:r>
              <a:rPr lang="en-US" altLang="zh-CN" sz="2400" dirty="0"/>
              <a:t> 0</a:t>
            </a:r>
            <a:r>
              <a:rPr lang="zh-CN" altLang="zh-CN" sz="2400" dirty="0"/>
              <a:t>，</a:t>
            </a:r>
            <a:r>
              <a:rPr lang="en-US" altLang="zh-CN" sz="2400" i="1" dirty="0"/>
              <a:t>n</a:t>
            </a:r>
            <a:r>
              <a:rPr lang="zh-CN" altLang="zh-CN" sz="2400" dirty="0"/>
              <a:t>即为答案</a:t>
            </a:r>
          </a:p>
          <a:p>
            <a:pPr>
              <a:buFont typeface="Wingdings" pitchFamily="2" charset="2"/>
              <a:buNone/>
            </a:pPr>
            <a:r>
              <a:rPr lang="en-US" altLang="zh-CN" sz="2400" b="1" dirty="0"/>
              <a:t>E3.</a:t>
            </a:r>
            <a:r>
              <a:rPr lang="en-US" altLang="zh-CN" sz="2400" dirty="0"/>
              <a:t> [</a:t>
            </a:r>
            <a:r>
              <a:rPr lang="zh-CN" altLang="zh-CN" sz="2400" dirty="0"/>
              <a:t>减少</a:t>
            </a:r>
            <a:r>
              <a:rPr lang="en-US" altLang="zh-CN" sz="2400" dirty="0"/>
              <a:t>] </a:t>
            </a:r>
            <a:r>
              <a:rPr lang="en-US" altLang="zh-CN" sz="2400" i="1" dirty="0"/>
              <a:t>m</a:t>
            </a:r>
            <a:r>
              <a:rPr lang="en-US" altLang="zh-CN" sz="2400" dirty="0">
                <a:sym typeface="Symbol" pitchFamily="18" charset="2"/>
              </a:rPr>
              <a:t></a:t>
            </a:r>
            <a:r>
              <a:rPr lang="en-US" altLang="zh-CN" sz="2400" i="1" dirty="0"/>
              <a:t> n</a:t>
            </a:r>
            <a:r>
              <a:rPr lang="en-US" altLang="zh-CN" sz="2400" b="1" dirty="0"/>
              <a:t>.</a:t>
            </a:r>
            <a:r>
              <a:rPr lang="en-US" altLang="zh-CN" sz="2400" dirty="0"/>
              <a:t>  </a:t>
            </a:r>
            <a:r>
              <a:rPr lang="en-US" altLang="zh-CN" sz="2400" i="1" dirty="0" err="1"/>
              <a:t>n</a:t>
            </a:r>
            <a:r>
              <a:rPr lang="en-US" altLang="zh-CN" sz="2400" dirty="0" err="1">
                <a:sym typeface="Symbol" pitchFamily="18" charset="2"/>
              </a:rPr>
              <a:t></a:t>
            </a:r>
            <a:r>
              <a:rPr lang="en-US" altLang="zh-CN" sz="2400" i="1" dirty="0" err="1"/>
              <a:t>r</a:t>
            </a:r>
            <a:r>
              <a:rPr lang="en-US" altLang="zh-CN" sz="2400" b="1" dirty="0"/>
              <a:t>.</a:t>
            </a:r>
            <a:r>
              <a:rPr lang="en-US" altLang="zh-CN" sz="2400" dirty="0"/>
              <a:t>  </a:t>
            </a:r>
            <a:r>
              <a:rPr lang="en-US" altLang="zh-CN" sz="2400" b="1" dirty="0"/>
              <a:t>GOTO</a:t>
            </a:r>
            <a:r>
              <a:rPr lang="en-US" altLang="zh-CN" sz="2400" dirty="0"/>
              <a:t> E1</a:t>
            </a:r>
            <a:r>
              <a:rPr lang="en-US" altLang="zh-CN" sz="2400" b="1" dirty="0"/>
              <a:t>.</a:t>
            </a:r>
            <a:r>
              <a:rPr lang="en-US" altLang="zh-CN" sz="2400" dirty="0"/>
              <a:t>▐</a:t>
            </a:r>
            <a:endParaRPr lang="zh-CN" altLang="zh-CN" sz="2400" dirty="0"/>
          </a:p>
        </p:txBody>
      </p:sp>
    </p:spTree>
    <p:extLst>
      <p:ext uri="{BB962C8B-B14F-4D97-AF65-F5344CB8AC3E}">
        <p14:creationId xmlns:p14="http://schemas.microsoft.com/office/powerpoint/2010/main" val="2456299700"/>
      </p:ext>
    </p:extLst>
  </p:cSld>
  <p:clrMapOvr>
    <a:masterClrMapping/>
  </p:clrMapOvr>
  <p:transition spd="slow">
    <p:randomBar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21D422A1-2E63-4CDB-BF79-E12A2D40468A}" type="slidenum">
              <a:rPr lang="zh-CN" altLang="en-US" sz="1500"/>
              <a:pPr algn="ctr">
                <a:lnSpc>
                  <a:spcPts val="1300"/>
                </a:lnSpc>
                <a:defRPr/>
              </a:pPr>
              <a:t>67</a:t>
            </a:fld>
            <a:endParaRPr lang="en-US" altLang="zh-CN" sz="1500" dirty="0"/>
          </a:p>
        </p:txBody>
      </p:sp>
      <p:graphicFrame>
        <p:nvGraphicFramePr>
          <p:cNvPr id="4" name="表格 3"/>
          <p:cNvGraphicFramePr>
            <a:graphicFrameLocks noGrp="1"/>
          </p:cNvGraphicFramePr>
          <p:nvPr>
            <p:extLst>
              <p:ext uri="{D42A27DB-BD31-4B8C-83A1-F6EECF244321}">
                <p14:modId xmlns:p14="http://schemas.microsoft.com/office/powerpoint/2010/main" val="3755981820"/>
              </p:ext>
            </p:extLst>
          </p:nvPr>
        </p:nvGraphicFramePr>
        <p:xfrm>
          <a:off x="215900" y="92075"/>
          <a:ext cx="8848725" cy="6289674"/>
        </p:xfrm>
        <a:graphic>
          <a:graphicData uri="http://schemas.openxmlformats.org/drawingml/2006/table">
            <a:tbl>
              <a:tblPr firstRow="1" bandRow="1">
                <a:tableStyleId>{5C22544A-7EE6-4342-B048-85BDC9FD1C3A}</a:tableStyleId>
              </a:tblPr>
              <a:tblGrid>
                <a:gridCol w="720332"/>
                <a:gridCol w="1432282"/>
                <a:gridCol w="2293281"/>
                <a:gridCol w="1642784"/>
                <a:gridCol w="1128658"/>
                <a:gridCol w="1631388"/>
              </a:tblGrid>
              <a:tr h="402713">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rPr>
                        <a:t>步骤</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m/n</a:t>
                      </a: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n=qn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n</a:t>
                      </a:r>
                      <a:endParaRPr lang="zh-CN" altLang="en-US" sz="2200" dirty="0">
                        <a:solidFill>
                          <a:srgbClr val="FF0000"/>
                        </a:solidFill>
                        <a:latin typeface="Times New Roman" pitchFamily="18" charset="0"/>
                        <a:cs typeface="Times New Roman" pitchFamily="18" charset="0"/>
                      </a:endParaRPr>
                    </a:p>
                  </a:txBody>
                  <a:tcPr marL="91431" marR="91431" marT="45723" marB="457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indent="0" algn="ctr">
                        <a:lnSpc>
                          <a:spcPts val="2200"/>
                        </a:lnSpc>
                      </a:pPr>
                      <a:r>
                        <a:rPr lang="en-US" altLang="zh-CN" sz="2200" dirty="0" smtClean="0">
                          <a:solidFill>
                            <a:srgbClr val="FF0000"/>
                          </a:solidFill>
                          <a:latin typeface="Times New Roman" pitchFamily="18" charset="0"/>
                          <a:cs typeface="Times New Roman" pitchFamily="18" charset="0"/>
                        </a:rPr>
                        <a:t>r </a:t>
                      </a:r>
                      <a:r>
                        <a:rPr lang="en-US" altLang="zh-CN" sz="2200" dirty="0" smtClean="0">
                          <a:solidFill>
                            <a:srgbClr val="FF0000"/>
                          </a:solidFill>
                          <a:latin typeface="Times New Roman" pitchFamily="18" charset="0"/>
                          <a:cs typeface="Times New Roman" pitchFamily="18" charset="0"/>
                          <a:sym typeface="Symbol"/>
                        </a:rPr>
                        <a:t></a:t>
                      </a:r>
                      <a:r>
                        <a:rPr lang="en-US" altLang="zh-CN" sz="2200" dirty="0" err="1" smtClean="0">
                          <a:solidFill>
                            <a:srgbClr val="FF0000"/>
                          </a:solidFill>
                          <a:latin typeface="Times New Roman" pitchFamily="18" charset="0"/>
                          <a:cs typeface="Times New Roman" pitchFamily="18" charset="0"/>
                          <a:sym typeface="Symbol"/>
                        </a:rPr>
                        <a:t>mqn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0271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119</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544</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algn="ctr">
                        <a:lnSpc>
                          <a:spcPts val="2200"/>
                        </a:lnSpc>
                      </a:pPr>
                      <a:endParaRPr lang="zh-CN" altLang="en-US" sz="2200" dirty="0">
                        <a:solidFill>
                          <a:srgbClr val="FF0000"/>
                        </a:solidFill>
                        <a:latin typeface="Times New Roman" pitchFamily="18" charset="0"/>
                        <a:cs typeface="Times New Roman"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i="1" dirty="0" smtClean="0"/>
                        <a:t>r</a:t>
                      </a:r>
                      <a:r>
                        <a:rPr lang="en-US" altLang="zh-CN" sz="2400" dirty="0" smtClean="0"/>
                        <a:t> ≠ 0 </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476</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endParaRPr lang="zh-CN" altLang="en-US" sz="2400" dirty="0" smtClean="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endParaRPr lang="zh-CN" altLang="en-US" sz="2400" dirty="0" smtClean="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ts val="1300"/>
                        </a:lnSpc>
                      </a:pPr>
                      <a:r>
                        <a:rPr lang="en-US" altLang="zh-CN" sz="2400" dirty="0" smtClean="0">
                          <a:latin typeface="Times New Roman" pitchFamily="18" charset="0"/>
                          <a:cs typeface="Times New Roman" pitchFamily="18" charset="0"/>
                        </a:rPr>
                        <a:t>(119 , 544) </a:t>
                      </a:r>
                      <a:r>
                        <a:rPr lang="en-US" altLang="zh-CN" sz="2400" dirty="0" smtClean="0">
                          <a:latin typeface="Times New Roman" pitchFamily="18" charset="0"/>
                          <a:cs typeface="Times New Roman" pitchFamily="18" charset="0"/>
                          <a:sym typeface="Symbol"/>
                        </a:rPr>
                        <a:t> </a:t>
                      </a: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ts val="1700"/>
                        </a:lnSpc>
                      </a:pPr>
                      <a:endParaRPr lang="zh-CN" altLang="en-US" sz="2200" dirty="0">
                        <a:latin typeface="Times New Roman" pitchFamily="18" charset="0"/>
                        <a:cs typeface="Times New Roman" pitchFamily="18" charset="0"/>
                      </a:endParaRPr>
                    </a:p>
                  </a:txBody>
                  <a:tcPr anchor="b"/>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矩形 1"/>
          <p:cNvSpPr/>
          <p:nvPr/>
        </p:nvSpPr>
        <p:spPr>
          <a:xfrm>
            <a:off x="0" y="5589240"/>
            <a:ext cx="914400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09841040"/>
      </p:ext>
    </p:extLst>
  </p:cSld>
  <p:clrMapOvr>
    <a:masterClrMapping/>
  </p:clrMapOvr>
  <p:transition spd="slow">
    <p:randomBar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21D422A1-2E63-4CDB-BF79-E12A2D40468A}" type="slidenum">
              <a:rPr lang="zh-CN" altLang="en-US" sz="1500"/>
              <a:pPr algn="ctr">
                <a:lnSpc>
                  <a:spcPts val="1300"/>
                </a:lnSpc>
                <a:defRPr/>
              </a:pPr>
              <a:t>68</a:t>
            </a:fld>
            <a:endParaRPr lang="en-US" altLang="zh-CN" sz="1500" dirty="0"/>
          </a:p>
        </p:txBody>
      </p:sp>
      <p:graphicFrame>
        <p:nvGraphicFramePr>
          <p:cNvPr id="4" name="表格 3"/>
          <p:cNvGraphicFramePr>
            <a:graphicFrameLocks noGrp="1"/>
          </p:cNvGraphicFramePr>
          <p:nvPr>
            <p:extLst>
              <p:ext uri="{D42A27DB-BD31-4B8C-83A1-F6EECF244321}">
                <p14:modId xmlns:p14="http://schemas.microsoft.com/office/powerpoint/2010/main" val="3105843197"/>
              </p:ext>
            </p:extLst>
          </p:nvPr>
        </p:nvGraphicFramePr>
        <p:xfrm>
          <a:off x="215900" y="92075"/>
          <a:ext cx="8848725" cy="6289674"/>
        </p:xfrm>
        <a:graphic>
          <a:graphicData uri="http://schemas.openxmlformats.org/drawingml/2006/table">
            <a:tbl>
              <a:tblPr firstRow="1" bandRow="1">
                <a:tableStyleId>{5C22544A-7EE6-4342-B048-85BDC9FD1C3A}</a:tableStyleId>
              </a:tblPr>
              <a:tblGrid>
                <a:gridCol w="720332"/>
                <a:gridCol w="1432282"/>
                <a:gridCol w="2293281"/>
                <a:gridCol w="1642784"/>
                <a:gridCol w="1128658"/>
                <a:gridCol w="1631388"/>
              </a:tblGrid>
              <a:tr h="402713">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rPr>
                        <a:t>步骤</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lnSpc>
                          <a:spcPts val="2200"/>
                        </a:lnSpc>
                      </a:pP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m/n</a:t>
                      </a:r>
                      <a:r>
                        <a:rPr lang="zh-CN" altLang="en-US" sz="2200" dirty="0" smtClean="0">
                          <a:solidFill>
                            <a:srgbClr val="FF0000"/>
                          </a:solidFill>
                          <a:latin typeface="Times New Roman" pitchFamily="18" charset="0"/>
                          <a:cs typeface="Times New Roman" pitchFamily="18" charset="0"/>
                          <a:sym typeface="Symbol"/>
                        </a:rPr>
                        <a:t></a:t>
                      </a:r>
                      <a:r>
                        <a:rPr lang="en-US" altLang="zh-CN" sz="2200" dirty="0" smtClean="0">
                          <a:solidFill>
                            <a:srgbClr val="FF0000"/>
                          </a:solidFill>
                          <a:latin typeface="Times New Roman" pitchFamily="18" charset="0"/>
                          <a:cs typeface="Times New Roman" pitchFamily="18" charset="0"/>
                          <a:sym typeface="Symbol"/>
                        </a:rPr>
                        <a:t>n=qn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m</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n</a:t>
                      </a:r>
                      <a:endParaRPr lang="zh-CN" altLang="en-US" sz="2200" dirty="0">
                        <a:solidFill>
                          <a:srgbClr val="FF0000"/>
                        </a:solidFill>
                        <a:latin typeface="Times New Roman" pitchFamily="18" charset="0"/>
                        <a:cs typeface="Times New Roman" pitchFamily="18" charset="0"/>
                      </a:endParaRPr>
                    </a:p>
                  </a:txBody>
                  <a:tcPr marL="91431" marR="91431" marT="45723" marB="457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marL="0" indent="0" algn="ctr">
                        <a:lnSpc>
                          <a:spcPts val="2200"/>
                        </a:lnSpc>
                      </a:pPr>
                      <a:r>
                        <a:rPr lang="en-US" altLang="zh-CN" sz="2200" dirty="0" smtClean="0">
                          <a:solidFill>
                            <a:srgbClr val="FF0000"/>
                          </a:solidFill>
                          <a:latin typeface="Times New Roman" pitchFamily="18" charset="0"/>
                          <a:cs typeface="Times New Roman" pitchFamily="18" charset="0"/>
                        </a:rPr>
                        <a:t>r </a:t>
                      </a:r>
                      <a:r>
                        <a:rPr lang="en-US" altLang="zh-CN" sz="2200" dirty="0" smtClean="0">
                          <a:solidFill>
                            <a:srgbClr val="FF0000"/>
                          </a:solidFill>
                          <a:latin typeface="Times New Roman" pitchFamily="18" charset="0"/>
                          <a:cs typeface="Times New Roman" pitchFamily="18" charset="0"/>
                          <a:sym typeface="Symbol"/>
                        </a:rPr>
                        <a:t></a:t>
                      </a:r>
                      <a:r>
                        <a:rPr lang="en-US" altLang="zh-CN" sz="2200" dirty="0" err="1" smtClean="0">
                          <a:solidFill>
                            <a:srgbClr val="FF0000"/>
                          </a:solidFill>
                          <a:latin typeface="Times New Roman" pitchFamily="18" charset="0"/>
                          <a:cs typeface="Times New Roman" pitchFamily="18" charset="0"/>
                          <a:sym typeface="Symbol"/>
                        </a:rPr>
                        <a:t>mqn</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40271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119</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200"/>
                        </a:lnSpc>
                      </a:pPr>
                      <a:r>
                        <a:rPr lang="en-US" altLang="zh-CN" sz="2200" dirty="0" smtClean="0">
                          <a:solidFill>
                            <a:srgbClr val="FF0000"/>
                          </a:solidFill>
                          <a:latin typeface="Times New Roman" pitchFamily="18" charset="0"/>
                          <a:cs typeface="Times New Roman" pitchFamily="18" charset="0"/>
                        </a:rPr>
                        <a:t>544</a:t>
                      </a:r>
                      <a:endParaRPr lang="zh-CN" altLang="en-US" sz="2200" dirty="0">
                        <a:solidFill>
                          <a:srgbClr val="FF0000"/>
                        </a:solidFill>
                        <a:latin typeface="Times New Roman" pitchFamily="18" charset="0"/>
                        <a:cs typeface="Times New Roman" pitchFamily="18" charset="0"/>
                      </a:endParaRPr>
                    </a:p>
                  </a:txBody>
                  <a:tcPr marL="91431" marR="91431" marT="45723" marB="4572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vMerge="1">
                  <a:txBody>
                    <a:bodyPr/>
                    <a:lstStyle/>
                    <a:p>
                      <a:pPr algn="ctr">
                        <a:lnSpc>
                          <a:spcPts val="2200"/>
                        </a:lnSpc>
                      </a:pPr>
                      <a:endParaRPr lang="zh-CN" altLang="en-US" sz="2200" dirty="0">
                        <a:solidFill>
                          <a:srgbClr val="FF0000"/>
                        </a:solidFill>
                        <a:latin typeface="Times New Roman" pitchFamily="18" charset="0"/>
                        <a:cs typeface="Times New Roman"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i="1" dirty="0" smtClean="0"/>
                        <a:t>r</a:t>
                      </a:r>
                      <a:r>
                        <a:rPr lang="en-US" altLang="zh-CN" sz="2400" dirty="0" smtClean="0"/>
                        <a:t> ≠ 0 </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544/119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476</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endParaRPr lang="zh-CN" altLang="en-US" sz="2400" dirty="0" smtClean="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119/68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E3</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endParaRPr lang="zh-CN" altLang="en-US" sz="2400" dirty="0" smtClean="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E1</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68/51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E2</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b="1" dirty="0" smtClean="0">
                          <a:solidFill>
                            <a:srgbClr val="FF0000"/>
                          </a:solidFill>
                          <a:latin typeface="Times New Roman" pitchFamily="18" charset="0"/>
                          <a:cs typeface="Times New Roman" pitchFamily="18" charset="0"/>
                        </a:rPr>
                        <a:t>E3</a:t>
                      </a:r>
                      <a:endParaRPr lang="zh-CN" altLang="en-US" sz="2400" b="1" dirty="0">
                        <a:solidFill>
                          <a:srgbClr val="FF0000"/>
                        </a:solidFill>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r>
                        <a:rPr lang="en-US" altLang="zh-CN" sz="2400" dirty="0" smtClean="0">
                          <a:latin typeface="Times New Roman" pitchFamily="18" charset="0"/>
                          <a:cs typeface="Times New Roman" pitchFamily="18" charset="0"/>
                        </a:rPr>
                        <a:t>51</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300"/>
                        </a:lnSpc>
                        <a:spcBef>
                          <a:spcPts val="0"/>
                        </a:spcBef>
                        <a:spcAft>
                          <a:spcPts val="0"/>
                        </a:spcAft>
                        <a:buClrTx/>
                        <a:buSzTx/>
                        <a:buFontTx/>
                        <a:buNone/>
                        <a:tabLst/>
                        <a:defRPr/>
                      </a:pPr>
                      <a:r>
                        <a:rPr lang="en-US" altLang="zh-CN" sz="2400" i="1" dirty="0" smtClean="0"/>
                        <a:t>r</a:t>
                      </a:r>
                      <a:r>
                        <a:rPr lang="en-US" altLang="zh-CN" sz="2400" dirty="0" smtClean="0"/>
                        <a:t> = 0</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91732">
                <a:tc>
                  <a:txBody>
                    <a:bodyPr/>
                    <a:lstStyle/>
                    <a:p>
                      <a:pPr algn="ctr">
                        <a:lnSpc>
                          <a:spcPts val="1300"/>
                        </a:lnSpc>
                      </a:pPr>
                      <a:r>
                        <a:rPr lang="en-US" altLang="zh-CN" sz="2400" dirty="0" smtClean="0">
                          <a:latin typeface="Times New Roman" pitchFamily="18" charset="0"/>
                          <a:cs typeface="Times New Roman" pitchFamily="18" charset="0"/>
                        </a:rPr>
                        <a:t>E2</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ts val="1300"/>
                        </a:lnSpc>
                      </a:pPr>
                      <a:r>
                        <a:rPr lang="en-US" altLang="zh-CN" sz="2400" dirty="0" smtClean="0">
                          <a:latin typeface="Times New Roman" pitchFamily="18" charset="0"/>
                          <a:cs typeface="Times New Roman" pitchFamily="18" charset="0"/>
                        </a:rPr>
                        <a:t>(119 , 544) </a:t>
                      </a:r>
                      <a:r>
                        <a:rPr lang="en-US" altLang="zh-CN" sz="2400" dirty="0" smtClean="0">
                          <a:latin typeface="Times New Roman" pitchFamily="18" charset="0"/>
                          <a:cs typeface="Times New Roman" pitchFamily="18" charset="0"/>
                          <a:sym typeface="Symbol"/>
                        </a:rPr>
                        <a:t> </a:t>
                      </a:r>
                      <a:r>
                        <a:rPr lang="en-US" altLang="zh-CN" sz="2400" dirty="0" smtClean="0">
                          <a:latin typeface="Times New Roman" pitchFamily="18" charset="0"/>
                          <a:cs typeface="Times New Roman" pitchFamily="18" charset="0"/>
                        </a:rPr>
                        <a:t>17</a:t>
                      </a: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ts val="1700"/>
                        </a:lnSpc>
                      </a:pPr>
                      <a:endParaRPr lang="zh-CN" altLang="en-US" sz="2200" dirty="0">
                        <a:latin typeface="Times New Roman" pitchFamily="18" charset="0"/>
                        <a:cs typeface="Times New Roman" pitchFamily="18" charset="0"/>
                      </a:endParaRPr>
                    </a:p>
                  </a:txBody>
                  <a:tcPr anchor="b"/>
                </a:tc>
                <a:tc>
                  <a:txBody>
                    <a:bodyPr/>
                    <a:lstStyle/>
                    <a:p>
                      <a:pPr algn="ctr">
                        <a:lnSpc>
                          <a:spcPts val="1300"/>
                        </a:lnSpc>
                      </a:pPr>
                      <a:endParaRPr lang="zh-CN" altLang="en-US" sz="2400" dirty="0">
                        <a:latin typeface="Times New Roman" pitchFamily="18" charset="0"/>
                        <a:cs typeface="Times New Roman" pitchFamily="18" charset="0"/>
                      </a:endParaRPr>
                    </a:p>
                  </a:txBody>
                  <a:tcPr marL="91431" marR="91431" marT="45723" marB="45723" anchor="b">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矩形 4"/>
          <p:cNvSpPr/>
          <p:nvPr/>
        </p:nvSpPr>
        <p:spPr>
          <a:xfrm>
            <a:off x="3932059" y="6300609"/>
            <a:ext cx="3376245" cy="584775"/>
          </a:xfrm>
          <a:prstGeom prst="rect">
            <a:avLst/>
          </a:prstGeom>
        </p:spPr>
        <p:txBody>
          <a:bodyPr wrap="none">
            <a:spAutoFit/>
          </a:bodyPr>
          <a:lstStyle/>
          <a:p>
            <a:pPr>
              <a:buFont typeface="Wingdings" pitchFamily="2" charset="2"/>
              <a:buNone/>
            </a:pPr>
            <a:r>
              <a:rPr lang="zh-CN" altLang="zh-CN" b="1" dirty="0"/>
              <a:t>算法</a:t>
            </a:r>
            <a:r>
              <a:rPr lang="en-US" altLang="zh-CN" b="1" dirty="0"/>
              <a:t>E ( </a:t>
            </a:r>
            <a:r>
              <a:rPr lang="en-US" altLang="zh-CN" i="1" dirty="0"/>
              <a:t>m</a:t>
            </a:r>
            <a:r>
              <a:rPr lang="en-US" altLang="zh-CN" b="1" dirty="0"/>
              <a:t> , </a:t>
            </a:r>
            <a:r>
              <a:rPr lang="en-US" altLang="zh-CN" i="1" dirty="0"/>
              <a:t>n</a:t>
            </a:r>
            <a:r>
              <a:rPr lang="en-US" altLang="zh-CN" b="1" dirty="0"/>
              <a:t> . </a:t>
            </a:r>
            <a:r>
              <a:rPr lang="en-US" altLang="zh-CN" i="1" dirty="0"/>
              <a:t>n</a:t>
            </a:r>
            <a:r>
              <a:rPr lang="en-US" altLang="zh-CN" b="1" dirty="0"/>
              <a:t> )</a:t>
            </a:r>
            <a:endParaRPr lang="zh-CN" altLang="zh-CN" dirty="0"/>
          </a:p>
        </p:txBody>
      </p:sp>
    </p:spTree>
    <p:extLst>
      <p:ext uri="{BB962C8B-B14F-4D97-AF65-F5344CB8AC3E}">
        <p14:creationId xmlns:p14="http://schemas.microsoft.com/office/powerpoint/2010/main" val="386293012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468313" y="260350"/>
            <a:ext cx="8351837" cy="621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eaLnBrk="0" hangingPunct="0">
              <a:defRPr sz="3200">
                <a:solidFill>
                  <a:schemeClr val="tx1"/>
                </a:solidFill>
                <a:latin typeface="Arial" charset="0"/>
                <a:ea typeface="宋体" pitchFamily="2" charset="-122"/>
              </a:defRPr>
            </a:lvl2pPr>
            <a:lvl3pPr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4000" b="1">
                <a:solidFill>
                  <a:srgbClr val="990000"/>
                </a:solidFill>
                <a:latin typeface="隶书" pitchFamily="49" charset="-122"/>
                <a:ea typeface="隶书" pitchFamily="49" charset="-122"/>
              </a:rPr>
              <a:t>2.</a:t>
            </a:r>
            <a:r>
              <a:rPr lang="zh-CN" altLang="en-US" sz="4000" b="1">
                <a:solidFill>
                  <a:srgbClr val="990000"/>
                </a:solidFill>
                <a:latin typeface="隶书" pitchFamily="49" charset="-122"/>
                <a:ea typeface="隶书" pitchFamily="49" charset="-122"/>
              </a:rPr>
              <a:t>算法描述语言 </a:t>
            </a:r>
            <a:r>
              <a:rPr lang="en-US" altLang="zh-CN" sz="4000" b="1">
                <a:solidFill>
                  <a:srgbClr val="990000"/>
                </a:solidFill>
                <a:ea typeface="隶书" pitchFamily="49" charset="-122"/>
              </a:rPr>
              <a:t>——</a:t>
            </a:r>
            <a:r>
              <a:rPr lang="en-US" altLang="zh-CN" sz="4000" b="1">
                <a:solidFill>
                  <a:srgbClr val="990000"/>
                </a:solidFill>
                <a:latin typeface="隶书" pitchFamily="49" charset="-122"/>
                <a:ea typeface="隶书" pitchFamily="49" charset="-122"/>
              </a:rPr>
              <a:t> </a:t>
            </a:r>
            <a:r>
              <a:rPr lang="en-US" altLang="zh-CN" sz="4000" b="1">
                <a:solidFill>
                  <a:srgbClr val="990000"/>
                </a:solidFill>
                <a:latin typeface="Times New Roman" pitchFamily="18" charset="0"/>
                <a:ea typeface="隶书" pitchFamily="49" charset="-122"/>
              </a:rPr>
              <a:t>ADL</a:t>
            </a:r>
          </a:p>
          <a:p>
            <a:pPr eaLnBrk="1" hangingPunct="1"/>
            <a:endParaRPr lang="en-US" altLang="zh-CN" sz="2000" b="1">
              <a:solidFill>
                <a:srgbClr val="990000"/>
              </a:solidFill>
              <a:latin typeface="Times New Roman" pitchFamily="18" charset="0"/>
              <a:ea typeface="隶书" pitchFamily="49" charset="-122"/>
            </a:endParaRPr>
          </a:p>
          <a:p>
            <a:pPr eaLnBrk="1" hangingPunct="1">
              <a:lnSpc>
                <a:spcPct val="130000"/>
              </a:lnSpc>
            </a:pPr>
            <a:r>
              <a:rPr lang="en-US" altLang="zh-CN" sz="2800" b="1">
                <a:latin typeface="幼圆" pitchFamily="49" charset="-122"/>
                <a:ea typeface="幼圆" pitchFamily="49" charset="-122"/>
              </a:rPr>
              <a:t>① </a:t>
            </a:r>
            <a:r>
              <a:rPr lang="en-US" altLang="zh-CN" sz="2800" b="1">
                <a:latin typeface="Times New Roman" pitchFamily="18" charset="0"/>
                <a:ea typeface="幼圆" pitchFamily="49" charset="-122"/>
              </a:rPr>
              <a:t>ADL </a:t>
            </a:r>
            <a:r>
              <a:rPr lang="zh-CN" altLang="en-US" sz="2800" b="1">
                <a:latin typeface="幼圆" pitchFamily="49" charset="-122"/>
                <a:ea typeface="幼圆" pitchFamily="49" charset="-122"/>
              </a:rPr>
              <a:t>的格式</a:t>
            </a:r>
          </a:p>
          <a:p>
            <a:pPr eaLnBrk="1" hangingPunct="1">
              <a:lnSpc>
                <a:spcPct val="130000"/>
              </a:lnSpc>
            </a:pPr>
            <a:r>
              <a:rPr lang="zh-CN" altLang="en-US" sz="2800" b="1">
                <a:latin typeface="幼圆" pitchFamily="49" charset="-122"/>
                <a:ea typeface="幼圆" pitchFamily="49" charset="-122"/>
              </a:rPr>
              <a:t>　</a:t>
            </a:r>
            <a:r>
              <a:rPr lang="zh-CN" altLang="en-US" sz="2800" b="1">
                <a:solidFill>
                  <a:srgbClr val="000099"/>
                </a:solidFill>
                <a:latin typeface="幼圆" pitchFamily="49" charset="-122"/>
                <a:ea typeface="幼圆" pitchFamily="49" charset="-122"/>
              </a:rPr>
              <a:t>算法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算法名</a:t>
            </a:r>
            <a:r>
              <a:rPr lang="en-US" altLang="zh-CN" sz="2800" b="1">
                <a:solidFill>
                  <a:srgbClr val="000000"/>
                </a:solidFill>
                <a:latin typeface="幼圆" pitchFamily="49" charset="-122"/>
                <a:ea typeface="幼圆" pitchFamily="49" charset="-122"/>
              </a:rPr>
              <a:t>&gt;</a:t>
            </a:r>
            <a:r>
              <a:rPr lang="zh-CN" altLang="en-US" sz="28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m </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n</a:t>
            </a:r>
            <a:r>
              <a:rPr lang="zh-CN" altLang="en-US" sz="2800" b="1">
                <a:solidFill>
                  <a:srgbClr val="000000"/>
                </a:solidFill>
                <a:latin typeface="幼圆" pitchFamily="49" charset="-122"/>
                <a:ea typeface="幼圆" pitchFamily="49" charset="-122"/>
              </a:rPr>
              <a:t>）</a:t>
            </a:r>
          </a:p>
          <a:p>
            <a:pPr eaLnBrk="1" hangingPunct="1">
              <a:lnSpc>
                <a:spcPct val="130000"/>
              </a:lnSpc>
            </a:pPr>
            <a:r>
              <a:rPr lang="zh-CN" altLang="en-US" sz="2800" b="1">
                <a:solidFill>
                  <a:srgbClr val="000000"/>
                </a:solidFill>
                <a:latin typeface="幼圆" pitchFamily="49" charset="-122"/>
                <a:ea typeface="幼圆" pitchFamily="49" charset="-122"/>
              </a:rPr>
              <a:t>　</a:t>
            </a:r>
            <a:r>
              <a:rPr lang="en-US" altLang="zh-CN" sz="2800"/>
              <a:t>// &lt;</a:t>
            </a:r>
            <a:r>
              <a:rPr lang="zh-CN" altLang="zh-CN" sz="2800"/>
              <a:t>算法的概括说明</a:t>
            </a:r>
            <a:r>
              <a:rPr lang="en-US" altLang="zh-CN" sz="2800"/>
              <a:t>&gt; </a:t>
            </a:r>
            <a:r>
              <a:rPr lang="zh-CN" altLang="zh-CN" sz="2800" b="1"/>
              <a:t>或者</a:t>
            </a:r>
            <a:r>
              <a:rPr lang="en-US" altLang="zh-CN" sz="2800"/>
              <a:t> /* &lt;</a:t>
            </a:r>
            <a:r>
              <a:rPr lang="zh-CN" altLang="zh-CN" sz="2800"/>
              <a:t>算法的概括说明</a:t>
            </a:r>
            <a:r>
              <a:rPr lang="en-US" altLang="zh-CN" sz="2800"/>
              <a:t>&gt; */</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1&gt; </a:t>
            </a:r>
          </a:p>
          <a:p>
            <a:pPr eaLnBrk="1" hangingPunct="1">
              <a:lnSpc>
                <a:spcPct val="130000"/>
              </a:lnSpc>
            </a:pPr>
            <a:r>
              <a:rPr lang="en-US" altLang="zh-CN" sz="2800" b="1">
                <a:solidFill>
                  <a:srgbClr val="000000"/>
                </a:solidFill>
                <a:latin typeface="幼圆" pitchFamily="49" charset="-122"/>
                <a:ea typeface="幼圆" pitchFamily="49" charset="-122"/>
              </a:rPr>
              <a:t>		…</a:t>
            </a:r>
          </a:p>
          <a:p>
            <a:pPr lvl="2" eaLnBrk="1" hangingPunct="1">
              <a:lnSpc>
                <a:spcPct val="130000"/>
              </a:lnSpc>
            </a:pP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J&gt;</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 … </a:t>
            </a:r>
            <a:r>
              <a:rPr lang="en-US" altLang="zh-CN" sz="2800"/>
              <a:t>▐</a:t>
            </a:r>
            <a:endParaRPr lang="en-US" altLang="zh-CN" sz="2800">
              <a:latin typeface="幼圆" pitchFamily="49" charset="-122"/>
              <a:ea typeface="幼圆" pitchFamily="49" charset="-122"/>
            </a:endParaRPr>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kumimoji="1" lang="zh-CN" altLang="en-US" b="1" smtClean="0">
                <a:solidFill>
                  <a:srgbClr val="3333CC"/>
                </a:solidFill>
              </a:rPr>
              <a:t>为什么要学习数据结构</a:t>
            </a:r>
            <a:endParaRPr kumimoji="1" lang="en-US" altLang="zh-CN" b="1" smtClean="0">
              <a:solidFill>
                <a:srgbClr val="3333CC"/>
              </a:solidFill>
            </a:endParaRPr>
          </a:p>
        </p:txBody>
      </p:sp>
      <p:sp>
        <p:nvSpPr>
          <p:cNvPr id="81923" name="Rectangle 3"/>
          <p:cNvSpPr>
            <a:spLocks noGrp="1" noChangeArrowheads="1"/>
          </p:cNvSpPr>
          <p:nvPr>
            <p:ph type="body" idx="1"/>
          </p:nvPr>
        </p:nvSpPr>
        <p:spPr/>
        <p:txBody>
          <a:bodyPr/>
          <a:lstStyle/>
          <a:p>
            <a:pPr eaLnBrk="1" hangingPunct="1">
              <a:defRPr/>
            </a:pPr>
            <a:r>
              <a:rPr kumimoji="1" lang="zh-CN" altLang="en-US" b="1" dirty="0" smtClean="0">
                <a:solidFill>
                  <a:srgbClr val="000000"/>
                </a:solidFill>
              </a:rPr>
              <a:t>在计算机科学中是一门综合性的</a:t>
            </a:r>
            <a:r>
              <a:rPr kumimoji="1" lang="zh-CN" altLang="en-US" b="1" u="wavyHeavy" dirty="0" smtClean="0">
                <a:solidFill>
                  <a:srgbClr val="000000"/>
                </a:solidFill>
                <a:latin typeface="黑体" pitchFamily="49" charset="-122"/>
                <a:ea typeface="黑体" pitchFamily="49" charset="-122"/>
              </a:rPr>
              <a:t>专业基础课</a:t>
            </a:r>
            <a:r>
              <a:rPr kumimoji="1" lang="zh-CN" altLang="en-US" b="1" dirty="0" smtClean="0">
                <a:solidFill>
                  <a:srgbClr val="000000"/>
                </a:solidFill>
              </a:rPr>
              <a:t>。</a:t>
            </a:r>
          </a:p>
          <a:p>
            <a:pPr eaLnBrk="1" hangingPunct="1">
              <a:defRPr/>
            </a:pPr>
            <a:r>
              <a:rPr kumimoji="1" lang="zh-CN" altLang="en-US" b="1" dirty="0" smtClean="0">
                <a:solidFill>
                  <a:srgbClr val="000000"/>
                </a:solidFill>
              </a:rPr>
              <a:t>不仅是一般程序设计的基础，而且是编译原理、操作系统、数据库系统及其他专业课的重要基础</a:t>
            </a:r>
            <a:endParaRPr kumimoji="1" lang="en-US" altLang="zh-CN" b="1" dirty="0" smtClean="0">
              <a:solidFill>
                <a:srgbClr val="000000"/>
              </a:solidFill>
            </a:endParaRPr>
          </a:p>
        </p:txBody>
      </p:sp>
      <p:sp>
        <p:nvSpPr>
          <p:cNvPr id="3" name="矩形标注 2"/>
          <p:cNvSpPr/>
          <p:nvPr/>
        </p:nvSpPr>
        <p:spPr>
          <a:xfrm>
            <a:off x="1763713" y="3500438"/>
            <a:ext cx="7200900" cy="3168650"/>
          </a:xfrm>
          <a:prstGeom prst="wedgeRectCallout">
            <a:avLst>
              <a:gd name="adj1" fmla="val -55207"/>
              <a:gd name="adj2" fmla="val -5975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r>
              <a:rPr lang="zh-CN" altLang="en-US" b="1" dirty="0"/>
              <a:t>学习</a:t>
            </a:r>
            <a:r>
              <a:rPr lang="zh-CN" altLang="en-US" b="1" dirty="0">
                <a:solidFill>
                  <a:srgbClr val="3333FF"/>
                </a:solidFill>
                <a:latin typeface="黑体" pitchFamily="49" charset="-122"/>
                <a:ea typeface="黑体" pitchFamily="49" charset="-122"/>
              </a:rPr>
              <a:t>计算机网络</a:t>
            </a:r>
            <a:r>
              <a:rPr lang="zh-CN" altLang="en-US" b="1" dirty="0"/>
              <a:t>的基础（</a:t>
            </a:r>
            <a:r>
              <a:rPr lang="en-US" altLang="zh-CN" b="1" dirty="0" err="1">
                <a:solidFill>
                  <a:srgbClr val="00FF00"/>
                </a:solidFill>
              </a:rPr>
              <a:t>Dijkstra</a:t>
            </a:r>
            <a:r>
              <a:rPr lang="zh-CN" altLang="en-US" b="1" dirty="0">
                <a:solidFill>
                  <a:srgbClr val="00FF00"/>
                </a:solidFill>
              </a:rPr>
              <a:t>算法</a:t>
            </a:r>
            <a:r>
              <a:rPr lang="zh-CN" altLang="en-US" b="1" dirty="0"/>
              <a:t>）</a:t>
            </a:r>
          </a:p>
          <a:p>
            <a:pPr>
              <a:lnSpc>
                <a:spcPct val="150000"/>
              </a:lnSpc>
              <a:defRPr/>
            </a:pPr>
            <a:r>
              <a:rPr lang="zh-CN" altLang="en-US" b="1" dirty="0"/>
              <a:t>学习</a:t>
            </a:r>
            <a:r>
              <a:rPr lang="zh-CN" altLang="en-US" b="1" dirty="0">
                <a:solidFill>
                  <a:srgbClr val="3333FF"/>
                </a:solidFill>
                <a:latin typeface="黑体" pitchFamily="49" charset="-122"/>
                <a:ea typeface="黑体" pitchFamily="49" charset="-122"/>
              </a:rPr>
              <a:t>数据库系统</a:t>
            </a:r>
            <a:r>
              <a:rPr lang="zh-CN" altLang="en-US" b="1" dirty="0"/>
              <a:t>的基础（</a:t>
            </a:r>
            <a:r>
              <a:rPr lang="zh-CN" altLang="en-US" b="1" dirty="0">
                <a:solidFill>
                  <a:srgbClr val="00FF00"/>
                </a:solidFill>
              </a:rPr>
              <a:t>线性表</a:t>
            </a:r>
            <a:r>
              <a:rPr lang="zh-CN" altLang="en-US" b="1" dirty="0"/>
              <a:t>、</a:t>
            </a:r>
            <a:r>
              <a:rPr lang="zh-CN" altLang="en-US" b="1" dirty="0">
                <a:solidFill>
                  <a:srgbClr val="00FF00"/>
                </a:solidFill>
              </a:rPr>
              <a:t>多链表和索引树</a:t>
            </a:r>
            <a:r>
              <a:rPr lang="zh-CN" altLang="en-US" b="1" dirty="0"/>
              <a:t>）</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79388" y="692150"/>
            <a:ext cx="8785225"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eaLnBrk="0" hangingPunct="0">
              <a:defRPr sz="3200">
                <a:solidFill>
                  <a:schemeClr val="tx1"/>
                </a:solidFill>
                <a:latin typeface="Arial" charset="0"/>
                <a:ea typeface="宋体" pitchFamily="2" charset="-122"/>
              </a:defRPr>
            </a:lvl2pPr>
            <a:lvl3pPr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4000" b="1">
                <a:solidFill>
                  <a:srgbClr val="990000"/>
                </a:solidFill>
                <a:latin typeface="隶书" pitchFamily="49" charset="-122"/>
                <a:ea typeface="隶书" pitchFamily="49" charset="-122"/>
              </a:rPr>
              <a:t>2.</a:t>
            </a:r>
            <a:r>
              <a:rPr lang="zh-CN" altLang="en-US" sz="4000" b="1">
                <a:solidFill>
                  <a:srgbClr val="990000"/>
                </a:solidFill>
                <a:latin typeface="隶书" pitchFamily="49" charset="-122"/>
                <a:ea typeface="隶书" pitchFamily="49" charset="-122"/>
              </a:rPr>
              <a:t>算法描述语言 </a:t>
            </a:r>
            <a:r>
              <a:rPr lang="en-US" altLang="zh-CN" sz="4000" b="1">
                <a:solidFill>
                  <a:srgbClr val="990000"/>
                </a:solidFill>
                <a:ea typeface="隶书" pitchFamily="49" charset="-122"/>
              </a:rPr>
              <a:t>——</a:t>
            </a:r>
            <a:r>
              <a:rPr lang="en-US" altLang="zh-CN" sz="4000" b="1">
                <a:solidFill>
                  <a:srgbClr val="990000"/>
                </a:solidFill>
                <a:latin typeface="隶书" pitchFamily="49" charset="-122"/>
                <a:ea typeface="隶书" pitchFamily="49" charset="-122"/>
              </a:rPr>
              <a:t> </a:t>
            </a:r>
            <a:r>
              <a:rPr lang="en-US" altLang="zh-CN" sz="4000" b="1">
                <a:solidFill>
                  <a:srgbClr val="990000"/>
                </a:solidFill>
                <a:latin typeface="Times New Roman" pitchFamily="18" charset="0"/>
                <a:ea typeface="隶书" pitchFamily="49" charset="-122"/>
              </a:rPr>
              <a:t>ADL</a:t>
            </a:r>
          </a:p>
          <a:p>
            <a:pPr eaLnBrk="1" hangingPunct="1"/>
            <a:endParaRPr lang="en-US" altLang="zh-CN" sz="2000" b="1">
              <a:solidFill>
                <a:srgbClr val="990000"/>
              </a:solidFill>
              <a:latin typeface="Times New Roman" pitchFamily="18" charset="0"/>
              <a:ea typeface="隶书" pitchFamily="49" charset="-122"/>
            </a:endParaRPr>
          </a:p>
          <a:p>
            <a:pPr eaLnBrk="1" hangingPunct="1">
              <a:lnSpc>
                <a:spcPct val="130000"/>
              </a:lnSpc>
            </a:pPr>
            <a:r>
              <a:rPr lang="en-US" altLang="zh-CN" sz="2800" b="1">
                <a:latin typeface="幼圆" pitchFamily="49" charset="-122"/>
                <a:ea typeface="幼圆" pitchFamily="49" charset="-122"/>
              </a:rPr>
              <a:t>① </a:t>
            </a:r>
            <a:r>
              <a:rPr lang="en-US" altLang="zh-CN" sz="2800" b="1">
                <a:latin typeface="Times New Roman" pitchFamily="18" charset="0"/>
                <a:ea typeface="幼圆" pitchFamily="49" charset="-122"/>
              </a:rPr>
              <a:t>ADL </a:t>
            </a:r>
            <a:r>
              <a:rPr lang="zh-CN" altLang="en-US" sz="2800" b="1">
                <a:latin typeface="幼圆" pitchFamily="49" charset="-122"/>
                <a:ea typeface="幼圆" pitchFamily="49" charset="-122"/>
              </a:rPr>
              <a:t>的格式</a:t>
            </a:r>
          </a:p>
          <a:p>
            <a:pPr eaLnBrk="1" hangingPunct="1">
              <a:lnSpc>
                <a:spcPct val="130000"/>
              </a:lnSpc>
            </a:pPr>
            <a:r>
              <a:rPr lang="zh-CN" altLang="en-US" sz="2800" b="1">
                <a:latin typeface="幼圆" pitchFamily="49" charset="-122"/>
                <a:ea typeface="幼圆" pitchFamily="49" charset="-122"/>
              </a:rPr>
              <a:t>　</a:t>
            </a:r>
            <a:r>
              <a:rPr lang="zh-CN" altLang="en-US" sz="2800" b="1">
                <a:solidFill>
                  <a:srgbClr val="000099"/>
                </a:solidFill>
                <a:latin typeface="幼圆" pitchFamily="49" charset="-122"/>
                <a:ea typeface="幼圆" pitchFamily="49" charset="-122"/>
              </a:rPr>
              <a:t>算法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算法名</a:t>
            </a:r>
            <a:r>
              <a:rPr lang="en-US" altLang="zh-CN" sz="2800" b="1">
                <a:solidFill>
                  <a:srgbClr val="000000"/>
                </a:solidFill>
                <a:latin typeface="幼圆" pitchFamily="49" charset="-122"/>
                <a:ea typeface="幼圆" pitchFamily="49" charset="-122"/>
              </a:rPr>
              <a:t>&gt;</a:t>
            </a:r>
            <a:r>
              <a:rPr lang="zh-CN" altLang="en-US" sz="28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m</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n</a:t>
            </a:r>
            <a:r>
              <a:rPr lang="zh-CN" altLang="en-US" sz="2800" b="1">
                <a:solidFill>
                  <a:srgbClr val="000000"/>
                </a:solidFill>
                <a:latin typeface="幼圆" pitchFamily="49" charset="-122"/>
                <a:ea typeface="幼圆" pitchFamily="49" charset="-122"/>
              </a:rPr>
              <a:t>）</a:t>
            </a:r>
          </a:p>
          <a:p>
            <a:pPr eaLnBrk="1" hangingPunct="1">
              <a:lnSpc>
                <a:spcPct val="130000"/>
              </a:lnSpc>
            </a:pPr>
            <a:r>
              <a:rPr lang="zh-CN" altLang="en-US" sz="2800" b="1">
                <a:solidFill>
                  <a:srgbClr val="000000"/>
                </a:solidFill>
                <a:latin typeface="幼圆" pitchFamily="49" charset="-122"/>
                <a:ea typeface="幼圆" pitchFamily="49" charset="-122"/>
              </a:rPr>
              <a:t>　</a:t>
            </a:r>
            <a:r>
              <a:rPr lang="en-US" altLang="zh-CN" sz="2800"/>
              <a:t>// &lt;</a:t>
            </a:r>
            <a:r>
              <a:rPr lang="zh-CN" altLang="zh-CN" sz="2800"/>
              <a:t>算法的概括说明</a:t>
            </a:r>
            <a:r>
              <a:rPr lang="en-US" altLang="zh-CN" sz="2800"/>
              <a:t>&gt; </a:t>
            </a:r>
            <a:r>
              <a:rPr lang="zh-CN" altLang="zh-CN" sz="2800" b="1"/>
              <a:t>或者</a:t>
            </a:r>
            <a:r>
              <a:rPr lang="en-US" altLang="zh-CN" sz="2800"/>
              <a:t> /* &lt;</a:t>
            </a:r>
            <a:r>
              <a:rPr lang="zh-CN" altLang="zh-CN" sz="2800"/>
              <a:t>算法的概括说明</a:t>
            </a:r>
            <a:r>
              <a:rPr lang="en-US" altLang="zh-CN" sz="2800"/>
              <a:t>&gt; */</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&gt;&lt;</a:t>
            </a:r>
            <a:r>
              <a:rPr lang="zh-CN" altLang="en-US" sz="2800" b="1">
                <a:solidFill>
                  <a:srgbClr val="000099"/>
                </a:solidFill>
                <a:latin typeface="幼圆" pitchFamily="49" charset="-122"/>
                <a:ea typeface="幼圆" pitchFamily="49" charset="-122"/>
              </a:rPr>
              <a:t>步骤号</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1&gt; </a:t>
            </a:r>
          </a:p>
          <a:p>
            <a:pPr eaLnBrk="1" hangingPunct="1">
              <a:lnSpc>
                <a:spcPct val="130000"/>
              </a:lnSpc>
            </a:pPr>
            <a:r>
              <a:rPr lang="en-US" altLang="zh-CN" sz="2800" b="1">
                <a:solidFill>
                  <a:srgbClr val="000000"/>
                </a:solidFill>
                <a:latin typeface="幼圆" pitchFamily="49" charset="-122"/>
                <a:ea typeface="幼圆" pitchFamily="49" charset="-122"/>
              </a:rPr>
              <a:t>		…</a:t>
            </a:r>
          </a:p>
          <a:p>
            <a:pPr lvl="2" eaLnBrk="1" hangingPunct="1">
              <a:lnSpc>
                <a:spcPct val="130000"/>
              </a:lnSpc>
            </a:pP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J&gt;</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&gt;&lt;</a:t>
            </a:r>
            <a:r>
              <a:rPr lang="zh-CN" altLang="en-US" sz="2800" b="1">
                <a:solidFill>
                  <a:srgbClr val="000099"/>
                </a:solidFill>
                <a:latin typeface="幼圆" pitchFamily="49" charset="-122"/>
                <a:ea typeface="幼圆" pitchFamily="49" charset="-122"/>
              </a:rPr>
              <a:t>步骤号</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 … </a:t>
            </a:r>
            <a:r>
              <a:rPr lang="en-US" altLang="zh-CN" sz="2800">
                <a:latin typeface="幼圆" pitchFamily="49" charset="-122"/>
                <a:ea typeface="幼圆" pitchFamily="49" charset="-122"/>
              </a:rPr>
              <a:t> </a:t>
            </a:r>
            <a:r>
              <a:rPr lang="en-US" altLang="zh-CN" sz="2800"/>
              <a:t>▐</a:t>
            </a:r>
            <a:endParaRPr lang="en-US" altLang="zh-CN" sz="2800">
              <a:latin typeface="幼圆" pitchFamily="49" charset="-122"/>
              <a:ea typeface="幼圆" pitchFamily="49" charset="-122"/>
            </a:endParaRPr>
          </a:p>
        </p:txBody>
      </p:sp>
      <p:sp>
        <p:nvSpPr>
          <p:cNvPr id="4" name="圆角矩形标注 3"/>
          <p:cNvSpPr/>
          <p:nvPr/>
        </p:nvSpPr>
        <p:spPr>
          <a:xfrm>
            <a:off x="142875" y="4071938"/>
            <a:ext cx="5357813" cy="2571750"/>
          </a:xfrm>
          <a:prstGeom prst="wedgeRoundRectCallout">
            <a:avLst>
              <a:gd name="adj1" fmla="val -19057"/>
              <a:gd name="adj2" fmla="val -1031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b="1" dirty="0">
                <a:sym typeface="Symbol"/>
              </a:rPr>
              <a:t></a:t>
            </a:r>
            <a:r>
              <a:rPr lang="zh-CN" altLang="zh-CN" b="1" dirty="0"/>
              <a:t>算法名</a:t>
            </a:r>
            <a:r>
              <a:rPr lang="en-US" altLang="zh-CN" b="1" dirty="0">
                <a:sym typeface="Symbol"/>
              </a:rPr>
              <a:t></a:t>
            </a:r>
            <a:r>
              <a:rPr lang="zh-CN" altLang="zh-CN" b="1" dirty="0"/>
              <a:t>是由字母和数字组成的有限字符串，且串中第一个符号必须是字母；</a:t>
            </a:r>
            <a:endParaRPr lang="zh-CN" altLang="en-US" b="1" dirty="0"/>
          </a:p>
        </p:txBody>
      </p:sp>
      <p:sp>
        <p:nvSpPr>
          <p:cNvPr id="5" name="圆角矩形标注 4"/>
          <p:cNvSpPr/>
          <p:nvPr/>
        </p:nvSpPr>
        <p:spPr>
          <a:xfrm>
            <a:off x="3143250" y="3071813"/>
            <a:ext cx="5357813" cy="3143250"/>
          </a:xfrm>
          <a:prstGeom prst="wedgeRoundRectCallout">
            <a:avLst>
              <a:gd name="adj1" fmla="val 1872"/>
              <a:gd name="adj2" fmla="val -614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zh-CN" b="1" dirty="0"/>
              <a:t>在变量表中，变量 </a:t>
            </a:r>
            <a:r>
              <a:rPr lang="en-US" altLang="zh-CN" b="1" i="1" dirty="0" err="1"/>
              <a:t>i</a:t>
            </a:r>
            <a:r>
              <a:rPr lang="en-US" altLang="zh-CN" b="1" i="1" baseline="-25000" dirty="0" err="1"/>
              <a:t>k</a:t>
            </a:r>
            <a:r>
              <a:rPr lang="en-US" altLang="zh-CN" b="1" i="1" baseline="-25000" dirty="0"/>
              <a:t> </a:t>
            </a:r>
            <a:r>
              <a:rPr lang="zh-CN" altLang="zh-CN" b="1" dirty="0"/>
              <a:t>为输入变量，</a:t>
            </a:r>
            <a:r>
              <a:rPr lang="en-US" altLang="zh-CN" b="1" dirty="0"/>
              <a:t>1</a:t>
            </a:r>
            <a:r>
              <a:rPr lang="en-US" altLang="zh-CN" b="1" i="1" dirty="0"/>
              <a:t> </a:t>
            </a:r>
            <a:r>
              <a:rPr lang="en-US" altLang="zh-CN" b="1" dirty="0">
                <a:sym typeface="Symbol"/>
              </a:rPr>
              <a:t></a:t>
            </a:r>
            <a:r>
              <a:rPr lang="en-US" altLang="zh-CN" b="1" dirty="0"/>
              <a:t> </a:t>
            </a:r>
            <a:r>
              <a:rPr lang="en-US" altLang="zh-CN" b="1" i="1" dirty="0"/>
              <a:t>k </a:t>
            </a:r>
            <a:r>
              <a:rPr lang="en-US" altLang="zh-CN" b="1" dirty="0">
                <a:sym typeface="Symbol"/>
              </a:rPr>
              <a:t></a:t>
            </a:r>
            <a:r>
              <a:rPr lang="en-US" altLang="zh-CN" b="1" i="1" dirty="0"/>
              <a:t>m</a:t>
            </a:r>
            <a:r>
              <a:rPr lang="en-US" altLang="zh-CN" b="1" dirty="0"/>
              <a:t>, m </a:t>
            </a:r>
            <a:r>
              <a:rPr lang="en-US" altLang="zh-CN" b="1" dirty="0">
                <a:sym typeface="Symbol"/>
              </a:rPr>
              <a:t></a:t>
            </a:r>
            <a:r>
              <a:rPr lang="en-US" altLang="zh-CN" b="1" dirty="0"/>
              <a:t> 0</a:t>
            </a:r>
            <a:r>
              <a:rPr lang="zh-CN" altLang="zh-CN" b="1" dirty="0"/>
              <a:t>，当</a:t>
            </a:r>
            <a:r>
              <a:rPr lang="en-US" altLang="zh-CN" b="1" i="1" dirty="0"/>
              <a:t>m </a:t>
            </a:r>
            <a:r>
              <a:rPr lang="en-US" altLang="zh-CN" b="1" dirty="0"/>
              <a:t>= 0</a:t>
            </a:r>
            <a:r>
              <a:rPr lang="zh-CN" altLang="zh-CN" b="1" dirty="0"/>
              <a:t>时，表示无输入变量；变量 </a:t>
            </a:r>
            <a:r>
              <a:rPr lang="en-US" altLang="zh-CN" b="1" i="1" dirty="0" err="1"/>
              <a:t>j</a:t>
            </a:r>
            <a:r>
              <a:rPr lang="en-US" altLang="zh-CN" b="1" i="1" baseline="-25000" dirty="0" err="1"/>
              <a:t>k</a:t>
            </a:r>
            <a:r>
              <a:rPr lang="en-US" altLang="zh-CN" b="1" i="1" baseline="-25000" dirty="0"/>
              <a:t> </a:t>
            </a:r>
            <a:r>
              <a:rPr lang="zh-CN" altLang="zh-CN" b="1" dirty="0"/>
              <a:t>为输出变量，</a:t>
            </a:r>
            <a:r>
              <a:rPr lang="en-US" altLang="zh-CN" b="1" dirty="0"/>
              <a:t>1</a:t>
            </a:r>
            <a:r>
              <a:rPr lang="en-US" altLang="zh-CN" b="1" i="1" dirty="0"/>
              <a:t> </a:t>
            </a:r>
            <a:r>
              <a:rPr lang="en-US" altLang="zh-CN" b="1" dirty="0">
                <a:sym typeface="Symbol"/>
              </a:rPr>
              <a:t></a:t>
            </a:r>
            <a:r>
              <a:rPr lang="en-US" altLang="zh-CN" b="1" dirty="0"/>
              <a:t> </a:t>
            </a:r>
            <a:r>
              <a:rPr lang="en-US" altLang="zh-CN" b="1" i="1" dirty="0"/>
              <a:t>k </a:t>
            </a:r>
            <a:r>
              <a:rPr lang="en-US" altLang="zh-CN" b="1" dirty="0">
                <a:sym typeface="Symbol"/>
              </a:rPr>
              <a:t></a:t>
            </a:r>
            <a:r>
              <a:rPr lang="en-US" altLang="zh-CN" b="1" dirty="0"/>
              <a:t> </a:t>
            </a:r>
            <a:r>
              <a:rPr lang="en-US" altLang="zh-CN" b="1" i="1" dirty="0"/>
              <a:t>n</a:t>
            </a:r>
            <a:r>
              <a:rPr lang="zh-CN" altLang="zh-CN" b="1" dirty="0"/>
              <a:t>，</a:t>
            </a:r>
            <a:r>
              <a:rPr lang="en-US" altLang="zh-CN" b="1" i="1" dirty="0"/>
              <a:t>n</a:t>
            </a:r>
            <a:r>
              <a:rPr lang="en-US" altLang="zh-CN" b="1" dirty="0"/>
              <a:t> </a:t>
            </a:r>
            <a:r>
              <a:rPr lang="en-US" altLang="zh-CN" b="1" dirty="0">
                <a:sym typeface="Symbol"/>
              </a:rPr>
              <a:t></a:t>
            </a:r>
            <a:r>
              <a:rPr lang="en-US" altLang="zh-CN" b="1" dirty="0"/>
              <a:t> 1 . </a:t>
            </a:r>
            <a:endParaRPr lang="zh-CN" altLang="en-US" b="1"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79388" y="692150"/>
            <a:ext cx="8785225"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eaLnBrk="0" hangingPunct="0">
              <a:defRPr sz="3200">
                <a:solidFill>
                  <a:schemeClr val="tx1"/>
                </a:solidFill>
                <a:latin typeface="Arial" charset="0"/>
                <a:ea typeface="宋体" pitchFamily="2" charset="-122"/>
              </a:defRPr>
            </a:lvl2pPr>
            <a:lvl3pPr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4000" b="1">
                <a:solidFill>
                  <a:srgbClr val="990000"/>
                </a:solidFill>
                <a:latin typeface="隶书" pitchFamily="49" charset="-122"/>
                <a:ea typeface="隶书" pitchFamily="49" charset="-122"/>
              </a:rPr>
              <a:t>2.</a:t>
            </a:r>
            <a:r>
              <a:rPr lang="zh-CN" altLang="en-US" sz="4000" b="1">
                <a:solidFill>
                  <a:srgbClr val="990000"/>
                </a:solidFill>
                <a:latin typeface="隶书" pitchFamily="49" charset="-122"/>
                <a:ea typeface="隶书" pitchFamily="49" charset="-122"/>
              </a:rPr>
              <a:t>算法描述语言 </a:t>
            </a:r>
            <a:r>
              <a:rPr lang="en-US" altLang="zh-CN" sz="4000" b="1">
                <a:solidFill>
                  <a:srgbClr val="990000"/>
                </a:solidFill>
                <a:ea typeface="隶书" pitchFamily="49" charset="-122"/>
              </a:rPr>
              <a:t>——</a:t>
            </a:r>
            <a:r>
              <a:rPr lang="en-US" altLang="zh-CN" sz="4000" b="1">
                <a:solidFill>
                  <a:srgbClr val="990000"/>
                </a:solidFill>
                <a:latin typeface="隶书" pitchFamily="49" charset="-122"/>
                <a:ea typeface="隶书" pitchFamily="49" charset="-122"/>
              </a:rPr>
              <a:t> </a:t>
            </a:r>
            <a:r>
              <a:rPr lang="en-US" altLang="zh-CN" sz="4000" b="1">
                <a:solidFill>
                  <a:srgbClr val="990000"/>
                </a:solidFill>
                <a:latin typeface="Times New Roman" pitchFamily="18" charset="0"/>
                <a:ea typeface="隶书" pitchFamily="49" charset="-122"/>
              </a:rPr>
              <a:t>ADL</a:t>
            </a:r>
          </a:p>
          <a:p>
            <a:pPr eaLnBrk="1" hangingPunct="1"/>
            <a:endParaRPr lang="en-US" altLang="zh-CN" sz="2000" b="1">
              <a:solidFill>
                <a:srgbClr val="990000"/>
              </a:solidFill>
              <a:latin typeface="Times New Roman" pitchFamily="18" charset="0"/>
              <a:ea typeface="隶书" pitchFamily="49" charset="-122"/>
            </a:endParaRPr>
          </a:p>
          <a:p>
            <a:pPr eaLnBrk="1" hangingPunct="1">
              <a:lnSpc>
                <a:spcPct val="130000"/>
              </a:lnSpc>
            </a:pPr>
            <a:r>
              <a:rPr lang="en-US" altLang="zh-CN" sz="2800" b="1">
                <a:latin typeface="幼圆" pitchFamily="49" charset="-122"/>
                <a:ea typeface="幼圆" pitchFamily="49" charset="-122"/>
              </a:rPr>
              <a:t>① </a:t>
            </a:r>
            <a:r>
              <a:rPr lang="en-US" altLang="zh-CN" sz="2800" b="1">
                <a:latin typeface="Times New Roman" pitchFamily="18" charset="0"/>
                <a:ea typeface="幼圆" pitchFamily="49" charset="-122"/>
              </a:rPr>
              <a:t>ADL </a:t>
            </a:r>
            <a:r>
              <a:rPr lang="zh-CN" altLang="en-US" sz="2800" b="1">
                <a:latin typeface="幼圆" pitchFamily="49" charset="-122"/>
                <a:ea typeface="幼圆" pitchFamily="49" charset="-122"/>
              </a:rPr>
              <a:t>的格式</a:t>
            </a:r>
          </a:p>
          <a:p>
            <a:pPr eaLnBrk="1" hangingPunct="1">
              <a:lnSpc>
                <a:spcPct val="130000"/>
              </a:lnSpc>
            </a:pPr>
            <a:r>
              <a:rPr lang="zh-CN" altLang="en-US" sz="2800" b="1">
                <a:latin typeface="幼圆" pitchFamily="49" charset="-122"/>
                <a:ea typeface="幼圆" pitchFamily="49" charset="-122"/>
              </a:rPr>
              <a:t>　</a:t>
            </a:r>
            <a:r>
              <a:rPr lang="zh-CN" altLang="en-US" sz="2800" b="1">
                <a:solidFill>
                  <a:srgbClr val="000099"/>
                </a:solidFill>
                <a:latin typeface="幼圆" pitchFamily="49" charset="-122"/>
                <a:ea typeface="幼圆" pitchFamily="49" charset="-122"/>
              </a:rPr>
              <a:t>算法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算法名</a:t>
            </a:r>
            <a:r>
              <a:rPr lang="en-US" altLang="zh-CN" sz="2800" b="1">
                <a:solidFill>
                  <a:srgbClr val="000000"/>
                </a:solidFill>
                <a:latin typeface="幼圆" pitchFamily="49" charset="-122"/>
                <a:ea typeface="幼圆" pitchFamily="49" charset="-122"/>
              </a:rPr>
              <a:t>&gt;</a:t>
            </a:r>
            <a:r>
              <a:rPr lang="zh-CN" altLang="en-US" sz="28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m</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n</a:t>
            </a:r>
            <a:r>
              <a:rPr lang="zh-CN" altLang="en-US" sz="2800" b="1">
                <a:solidFill>
                  <a:srgbClr val="000000"/>
                </a:solidFill>
                <a:latin typeface="幼圆" pitchFamily="49" charset="-122"/>
                <a:ea typeface="幼圆" pitchFamily="49" charset="-122"/>
              </a:rPr>
              <a:t>）</a:t>
            </a:r>
          </a:p>
          <a:p>
            <a:pPr eaLnBrk="1" hangingPunct="1">
              <a:lnSpc>
                <a:spcPct val="130000"/>
              </a:lnSpc>
            </a:pPr>
            <a:r>
              <a:rPr lang="zh-CN" altLang="en-US" sz="2800" b="1">
                <a:solidFill>
                  <a:srgbClr val="000000"/>
                </a:solidFill>
                <a:latin typeface="幼圆" pitchFamily="49" charset="-122"/>
                <a:ea typeface="幼圆" pitchFamily="49" charset="-122"/>
              </a:rPr>
              <a:t>　</a:t>
            </a:r>
            <a:r>
              <a:rPr lang="en-US" altLang="zh-CN" sz="2800"/>
              <a:t>// &lt;</a:t>
            </a:r>
            <a:r>
              <a:rPr lang="zh-CN" altLang="zh-CN" sz="2800"/>
              <a:t>算法的概括说明</a:t>
            </a:r>
            <a:r>
              <a:rPr lang="en-US" altLang="zh-CN" sz="2800"/>
              <a:t>&gt; </a:t>
            </a:r>
            <a:r>
              <a:rPr lang="zh-CN" altLang="zh-CN" sz="2800" b="1"/>
              <a:t>或者</a:t>
            </a:r>
            <a:r>
              <a:rPr lang="en-US" altLang="zh-CN" sz="2800"/>
              <a:t> /* &lt;</a:t>
            </a:r>
            <a:r>
              <a:rPr lang="zh-CN" altLang="zh-CN" sz="2800"/>
              <a:t>算法的概括说明</a:t>
            </a:r>
            <a:r>
              <a:rPr lang="en-US" altLang="zh-CN" sz="2800"/>
              <a:t>&gt; */</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&gt;&lt;</a:t>
            </a:r>
            <a:r>
              <a:rPr lang="zh-CN" altLang="en-US" sz="2800" b="1">
                <a:solidFill>
                  <a:srgbClr val="000099"/>
                </a:solidFill>
                <a:latin typeface="幼圆" pitchFamily="49" charset="-122"/>
                <a:ea typeface="幼圆" pitchFamily="49" charset="-122"/>
              </a:rPr>
              <a:t>步骤号</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1&gt; </a:t>
            </a:r>
          </a:p>
          <a:p>
            <a:pPr eaLnBrk="1" hangingPunct="1">
              <a:lnSpc>
                <a:spcPct val="130000"/>
              </a:lnSpc>
            </a:pPr>
            <a:r>
              <a:rPr lang="en-US" altLang="zh-CN" sz="2800" b="1">
                <a:solidFill>
                  <a:srgbClr val="000000"/>
                </a:solidFill>
                <a:latin typeface="幼圆" pitchFamily="49" charset="-122"/>
                <a:ea typeface="幼圆" pitchFamily="49" charset="-122"/>
              </a:rPr>
              <a:t>		…</a:t>
            </a:r>
          </a:p>
          <a:p>
            <a:pPr lvl="2" eaLnBrk="1" hangingPunct="1">
              <a:lnSpc>
                <a:spcPct val="130000"/>
              </a:lnSpc>
            </a:pP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J&gt;</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&gt;&lt;</a:t>
            </a:r>
            <a:r>
              <a:rPr lang="zh-CN" altLang="en-US" sz="2800" b="1">
                <a:solidFill>
                  <a:srgbClr val="000099"/>
                </a:solidFill>
                <a:latin typeface="幼圆" pitchFamily="49" charset="-122"/>
                <a:ea typeface="幼圆" pitchFamily="49" charset="-122"/>
              </a:rPr>
              <a:t>步骤号</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 … </a:t>
            </a:r>
            <a:r>
              <a:rPr lang="en-US" altLang="zh-CN" sz="2800">
                <a:latin typeface="幼圆" pitchFamily="49" charset="-122"/>
                <a:ea typeface="幼圆" pitchFamily="49" charset="-122"/>
              </a:rPr>
              <a:t> </a:t>
            </a:r>
            <a:r>
              <a:rPr lang="en-US" altLang="zh-CN" sz="2800"/>
              <a:t>▐</a:t>
            </a:r>
            <a:endParaRPr lang="en-US" altLang="zh-CN" sz="2800">
              <a:latin typeface="幼圆" pitchFamily="49" charset="-122"/>
              <a:ea typeface="幼圆" pitchFamily="49" charset="-122"/>
            </a:endParaRPr>
          </a:p>
        </p:txBody>
      </p:sp>
      <p:sp>
        <p:nvSpPr>
          <p:cNvPr id="3" name="圆角矩形标注 2"/>
          <p:cNvSpPr/>
          <p:nvPr/>
        </p:nvSpPr>
        <p:spPr>
          <a:xfrm>
            <a:off x="1143000" y="3571875"/>
            <a:ext cx="5357813" cy="3143250"/>
          </a:xfrm>
          <a:prstGeom prst="wedgeRoundRectCallout">
            <a:avLst>
              <a:gd name="adj1" fmla="val 1872"/>
              <a:gd name="adj2" fmla="val -614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zh-CN" dirty="0"/>
              <a:t>对整个算法进行概括说明，应包含算法的主要思想、参变量和功能等的解释</a:t>
            </a:r>
            <a:r>
              <a:rPr lang="en-US" altLang="zh-CN" b="1" dirty="0"/>
              <a:t>.</a:t>
            </a:r>
            <a:endParaRPr lang="zh-CN" altLang="en-US" b="1" dirty="0"/>
          </a:p>
        </p:txBody>
      </p:sp>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79388" y="692150"/>
            <a:ext cx="8785225" cy="621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eaLnBrk="0" hangingPunct="0">
              <a:defRPr sz="3200">
                <a:solidFill>
                  <a:schemeClr val="tx1"/>
                </a:solidFill>
                <a:latin typeface="Arial" charset="0"/>
                <a:ea typeface="宋体" pitchFamily="2" charset="-122"/>
              </a:defRPr>
            </a:lvl2pPr>
            <a:lvl3pPr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4000" b="1">
                <a:solidFill>
                  <a:srgbClr val="990000"/>
                </a:solidFill>
                <a:latin typeface="隶书" pitchFamily="49" charset="-122"/>
                <a:ea typeface="隶书" pitchFamily="49" charset="-122"/>
              </a:rPr>
              <a:t>2.</a:t>
            </a:r>
            <a:r>
              <a:rPr lang="zh-CN" altLang="en-US" sz="4000" b="1">
                <a:solidFill>
                  <a:srgbClr val="990000"/>
                </a:solidFill>
                <a:latin typeface="隶书" pitchFamily="49" charset="-122"/>
                <a:ea typeface="隶书" pitchFamily="49" charset="-122"/>
              </a:rPr>
              <a:t>算法描述语言 </a:t>
            </a:r>
            <a:r>
              <a:rPr lang="en-US" altLang="zh-CN" sz="4000" b="1">
                <a:solidFill>
                  <a:srgbClr val="990000"/>
                </a:solidFill>
                <a:ea typeface="隶书" pitchFamily="49" charset="-122"/>
              </a:rPr>
              <a:t>——</a:t>
            </a:r>
            <a:r>
              <a:rPr lang="en-US" altLang="zh-CN" sz="4000" b="1">
                <a:solidFill>
                  <a:srgbClr val="990000"/>
                </a:solidFill>
                <a:latin typeface="隶书" pitchFamily="49" charset="-122"/>
                <a:ea typeface="隶书" pitchFamily="49" charset="-122"/>
              </a:rPr>
              <a:t> </a:t>
            </a:r>
            <a:r>
              <a:rPr lang="en-US" altLang="zh-CN" sz="4000" b="1">
                <a:solidFill>
                  <a:srgbClr val="990000"/>
                </a:solidFill>
                <a:latin typeface="Times New Roman" pitchFamily="18" charset="0"/>
                <a:ea typeface="隶书" pitchFamily="49" charset="-122"/>
              </a:rPr>
              <a:t>ADL</a:t>
            </a:r>
          </a:p>
          <a:p>
            <a:pPr eaLnBrk="1" hangingPunct="1"/>
            <a:endParaRPr lang="en-US" altLang="zh-CN" sz="2000" b="1">
              <a:solidFill>
                <a:srgbClr val="990000"/>
              </a:solidFill>
              <a:latin typeface="Times New Roman" pitchFamily="18" charset="0"/>
              <a:ea typeface="隶书" pitchFamily="49" charset="-122"/>
            </a:endParaRPr>
          </a:p>
          <a:p>
            <a:pPr eaLnBrk="1" hangingPunct="1">
              <a:lnSpc>
                <a:spcPct val="130000"/>
              </a:lnSpc>
            </a:pPr>
            <a:r>
              <a:rPr lang="en-US" altLang="zh-CN" sz="2800" b="1">
                <a:latin typeface="幼圆" pitchFamily="49" charset="-122"/>
                <a:ea typeface="幼圆" pitchFamily="49" charset="-122"/>
              </a:rPr>
              <a:t>① </a:t>
            </a:r>
            <a:r>
              <a:rPr lang="en-US" altLang="zh-CN" sz="2800" b="1">
                <a:latin typeface="Times New Roman" pitchFamily="18" charset="0"/>
                <a:ea typeface="幼圆" pitchFamily="49" charset="-122"/>
              </a:rPr>
              <a:t>ADL </a:t>
            </a:r>
            <a:r>
              <a:rPr lang="zh-CN" altLang="en-US" sz="2800" b="1">
                <a:latin typeface="幼圆" pitchFamily="49" charset="-122"/>
                <a:ea typeface="幼圆" pitchFamily="49" charset="-122"/>
              </a:rPr>
              <a:t>的格式</a:t>
            </a:r>
          </a:p>
          <a:p>
            <a:pPr eaLnBrk="1" hangingPunct="1">
              <a:lnSpc>
                <a:spcPct val="130000"/>
              </a:lnSpc>
            </a:pPr>
            <a:r>
              <a:rPr lang="zh-CN" altLang="en-US" sz="2800" b="1">
                <a:latin typeface="幼圆" pitchFamily="49" charset="-122"/>
                <a:ea typeface="幼圆" pitchFamily="49" charset="-122"/>
              </a:rPr>
              <a:t>　</a:t>
            </a:r>
            <a:r>
              <a:rPr lang="zh-CN" altLang="en-US" sz="2800" b="1">
                <a:solidFill>
                  <a:srgbClr val="000099"/>
                </a:solidFill>
                <a:latin typeface="幼圆" pitchFamily="49" charset="-122"/>
                <a:ea typeface="幼圆" pitchFamily="49" charset="-122"/>
              </a:rPr>
              <a:t>算法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算法名</a:t>
            </a:r>
            <a:r>
              <a:rPr lang="en-US" altLang="zh-CN" sz="2800" b="1">
                <a:solidFill>
                  <a:srgbClr val="000000"/>
                </a:solidFill>
                <a:latin typeface="幼圆" pitchFamily="49" charset="-122"/>
                <a:ea typeface="幼圆" pitchFamily="49" charset="-122"/>
              </a:rPr>
              <a:t>&gt;</a:t>
            </a:r>
            <a:r>
              <a:rPr lang="zh-CN" altLang="en-US" sz="28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m</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n</a:t>
            </a:r>
            <a:r>
              <a:rPr lang="zh-CN" altLang="en-US" sz="2800" b="1">
                <a:solidFill>
                  <a:srgbClr val="000000"/>
                </a:solidFill>
                <a:latin typeface="幼圆" pitchFamily="49" charset="-122"/>
                <a:ea typeface="幼圆" pitchFamily="49" charset="-122"/>
              </a:rPr>
              <a:t>）</a:t>
            </a:r>
          </a:p>
          <a:p>
            <a:pPr eaLnBrk="1" hangingPunct="1">
              <a:lnSpc>
                <a:spcPct val="130000"/>
              </a:lnSpc>
            </a:pPr>
            <a:r>
              <a:rPr lang="zh-CN" altLang="en-US" sz="2800" b="1">
                <a:solidFill>
                  <a:srgbClr val="000000"/>
                </a:solidFill>
                <a:latin typeface="幼圆" pitchFamily="49" charset="-122"/>
                <a:ea typeface="幼圆" pitchFamily="49" charset="-122"/>
              </a:rPr>
              <a:t>　</a:t>
            </a:r>
            <a:r>
              <a:rPr lang="en-US" altLang="zh-CN" sz="2800"/>
              <a:t>// &lt;</a:t>
            </a:r>
            <a:r>
              <a:rPr lang="zh-CN" altLang="zh-CN" sz="2800"/>
              <a:t>算法的概括说明</a:t>
            </a:r>
            <a:r>
              <a:rPr lang="en-US" altLang="zh-CN" sz="2800"/>
              <a:t>&gt; </a:t>
            </a:r>
            <a:r>
              <a:rPr lang="zh-CN" altLang="zh-CN" sz="2800" b="1"/>
              <a:t>或者</a:t>
            </a:r>
            <a:r>
              <a:rPr lang="en-US" altLang="zh-CN" sz="2800"/>
              <a:t> /* &lt;</a:t>
            </a:r>
            <a:r>
              <a:rPr lang="zh-CN" altLang="zh-CN" sz="2800"/>
              <a:t>算法的概括说明</a:t>
            </a:r>
            <a:r>
              <a:rPr lang="en-US" altLang="zh-CN" sz="2800"/>
              <a:t>&gt; */</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&gt;&lt;</a:t>
            </a:r>
            <a:r>
              <a:rPr lang="zh-CN" altLang="en-US" sz="2800" b="1">
                <a:solidFill>
                  <a:srgbClr val="000099"/>
                </a:solidFill>
                <a:latin typeface="幼圆" pitchFamily="49" charset="-122"/>
                <a:ea typeface="幼圆" pitchFamily="49" charset="-122"/>
              </a:rPr>
              <a:t>步骤号</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1&gt; </a:t>
            </a:r>
          </a:p>
          <a:p>
            <a:pPr eaLnBrk="1" hangingPunct="1">
              <a:lnSpc>
                <a:spcPct val="130000"/>
              </a:lnSpc>
            </a:pPr>
            <a:r>
              <a:rPr lang="en-US" altLang="zh-CN" sz="2800" b="1">
                <a:solidFill>
                  <a:srgbClr val="000000"/>
                </a:solidFill>
                <a:latin typeface="幼圆" pitchFamily="49" charset="-122"/>
                <a:ea typeface="幼圆" pitchFamily="49" charset="-122"/>
              </a:rPr>
              <a:t>		…</a:t>
            </a:r>
          </a:p>
          <a:p>
            <a:pPr lvl="2" eaLnBrk="1" hangingPunct="1">
              <a:lnSpc>
                <a:spcPct val="130000"/>
              </a:lnSpc>
            </a:pP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J&gt;</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&gt;&lt;</a:t>
            </a:r>
            <a:r>
              <a:rPr lang="zh-CN" altLang="en-US" sz="2800" b="1">
                <a:solidFill>
                  <a:srgbClr val="000099"/>
                </a:solidFill>
                <a:latin typeface="幼圆" pitchFamily="49" charset="-122"/>
                <a:ea typeface="幼圆" pitchFamily="49" charset="-122"/>
              </a:rPr>
              <a:t>步骤号</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 … </a:t>
            </a:r>
            <a:r>
              <a:rPr lang="en-US" altLang="zh-CN" sz="2800">
                <a:latin typeface="幼圆" pitchFamily="49" charset="-122"/>
                <a:ea typeface="幼圆" pitchFamily="49" charset="-122"/>
              </a:rPr>
              <a:t> </a:t>
            </a:r>
            <a:r>
              <a:rPr lang="en-US" altLang="zh-CN" sz="2800"/>
              <a:t>▐</a:t>
            </a:r>
            <a:endParaRPr lang="en-US" altLang="zh-CN" sz="2800">
              <a:latin typeface="幼圆" pitchFamily="49" charset="-122"/>
              <a:ea typeface="幼圆" pitchFamily="49" charset="-122"/>
            </a:endParaRPr>
          </a:p>
        </p:txBody>
      </p:sp>
      <p:sp>
        <p:nvSpPr>
          <p:cNvPr id="3" name="圆角矩形标注 2"/>
          <p:cNvSpPr/>
          <p:nvPr/>
        </p:nvSpPr>
        <p:spPr>
          <a:xfrm>
            <a:off x="428625" y="0"/>
            <a:ext cx="5357813" cy="3143250"/>
          </a:xfrm>
          <a:prstGeom prst="wedgeRoundRectCallout">
            <a:avLst>
              <a:gd name="adj1" fmla="val -15543"/>
              <a:gd name="adj2" fmla="val 587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zh-CN" dirty="0"/>
              <a:t>算法的每一步骤都要有名</a:t>
            </a:r>
            <a:r>
              <a:rPr lang="zh-CN" altLang="en-US" dirty="0"/>
              <a:t>称</a:t>
            </a:r>
            <a:r>
              <a:rPr lang="zh-CN" altLang="zh-CN" dirty="0"/>
              <a:t>，名</a:t>
            </a:r>
            <a:r>
              <a:rPr lang="zh-CN" altLang="en-US" dirty="0"/>
              <a:t>称</a:t>
            </a:r>
            <a:r>
              <a:rPr lang="zh-CN" altLang="zh-CN" dirty="0"/>
              <a:t>由</a:t>
            </a:r>
            <a:r>
              <a:rPr lang="en-US" altLang="zh-CN" dirty="0">
                <a:sym typeface="Symbol"/>
              </a:rPr>
              <a:t></a:t>
            </a:r>
            <a:r>
              <a:rPr lang="zh-CN" altLang="en-US" dirty="0">
                <a:sym typeface="Symbol"/>
              </a:rPr>
              <a:t>步骤名：</a:t>
            </a:r>
            <a:r>
              <a:rPr lang="zh-CN" altLang="zh-CN" dirty="0"/>
              <a:t>算法名或算法名缩写</a:t>
            </a:r>
            <a:r>
              <a:rPr lang="en-US" altLang="zh-CN" dirty="0">
                <a:sym typeface="Symbol"/>
              </a:rPr>
              <a:t></a:t>
            </a:r>
            <a:r>
              <a:rPr lang="zh-CN" altLang="zh-CN" dirty="0"/>
              <a:t>数字</a:t>
            </a:r>
            <a:r>
              <a:rPr lang="en-US" altLang="zh-CN" dirty="0">
                <a:sym typeface="Symbol"/>
              </a:rPr>
              <a:t></a:t>
            </a:r>
            <a:r>
              <a:rPr lang="en-US" altLang="zh-CN" b="1" dirty="0"/>
              <a:t>.</a:t>
            </a:r>
            <a:r>
              <a:rPr lang="en-US" altLang="zh-CN" dirty="0">
                <a:sym typeface="Symbol"/>
              </a:rPr>
              <a:t></a:t>
            </a:r>
            <a:r>
              <a:rPr lang="zh-CN" altLang="zh-CN" dirty="0"/>
              <a:t>组成；</a:t>
            </a:r>
            <a:endParaRPr lang="zh-CN" altLang="en-US" b="1" dirty="0"/>
          </a:p>
        </p:txBody>
      </p:sp>
      <p:sp>
        <p:nvSpPr>
          <p:cNvPr id="5" name="圆角矩形标注 4"/>
          <p:cNvSpPr/>
          <p:nvPr/>
        </p:nvSpPr>
        <p:spPr>
          <a:xfrm>
            <a:off x="1785938" y="4071938"/>
            <a:ext cx="5357812" cy="2571750"/>
          </a:xfrm>
          <a:prstGeom prst="wedgeRoundRectCallout">
            <a:avLst>
              <a:gd name="adj1" fmla="val 17023"/>
              <a:gd name="adj2" fmla="val -60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zh-CN" dirty="0"/>
              <a:t>步骤名后紧接（不计空格）一对方括号，该方括号内是该步骤所执行操作的高度概括；</a:t>
            </a:r>
            <a:endParaRPr lang="zh-CN" altLang="en-US" b="1"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9388" y="692150"/>
            <a:ext cx="8785225" cy="621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eaLnBrk="0" hangingPunct="0">
              <a:defRPr sz="3200">
                <a:solidFill>
                  <a:schemeClr val="tx1"/>
                </a:solidFill>
                <a:latin typeface="Arial" charset="0"/>
                <a:ea typeface="宋体" pitchFamily="2" charset="-122"/>
              </a:defRPr>
            </a:lvl2pPr>
            <a:lvl3pPr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4000" b="1">
                <a:solidFill>
                  <a:srgbClr val="990000"/>
                </a:solidFill>
                <a:latin typeface="隶书" pitchFamily="49" charset="-122"/>
                <a:ea typeface="隶书" pitchFamily="49" charset="-122"/>
              </a:rPr>
              <a:t>2.</a:t>
            </a:r>
            <a:r>
              <a:rPr lang="zh-CN" altLang="en-US" sz="4000" b="1">
                <a:solidFill>
                  <a:srgbClr val="990000"/>
                </a:solidFill>
                <a:latin typeface="隶书" pitchFamily="49" charset="-122"/>
                <a:ea typeface="隶书" pitchFamily="49" charset="-122"/>
              </a:rPr>
              <a:t>算法描述语言 </a:t>
            </a:r>
            <a:r>
              <a:rPr lang="en-US" altLang="zh-CN" sz="4000" b="1">
                <a:solidFill>
                  <a:srgbClr val="990000"/>
                </a:solidFill>
                <a:ea typeface="隶书" pitchFamily="49" charset="-122"/>
              </a:rPr>
              <a:t>——</a:t>
            </a:r>
            <a:r>
              <a:rPr lang="en-US" altLang="zh-CN" sz="4000" b="1">
                <a:solidFill>
                  <a:srgbClr val="990000"/>
                </a:solidFill>
                <a:latin typeface="隶书" pitchFamily="49" charset="-122"/>
                <a:ea typeface="隶书" pitchFamily="49" charset="-122"/>
              </a:rPr>
              <a:t> </a:t>
            </a:r>
            <a:r>
              <a:rPr lang="en-US" altLang="zh-CN" sz="4000" b="1">
                <a:solidFill>
                  <a:srgbClr val="990000"/>
                </a:solidFill>
                <a:latin typeface="Times New Roman" pitchFamily="18" charset="0"/>
                <a:ea typeface="隶书" pitchFamily="49" charset="-122"/>
              </a:rPr>
              <a:t>ADL</a:t>
            </a:r>
          </a:p>
          <a:p>
            <a:pPr eaLnBrk="1" hangingPunct="1"/>
            <a:endParaRPr lang="en-US" altLang="zh-CN" sz="2000" b="1">
              <a:solidFill>
                <a:srgbClr val="990000"/>
              </a:solidFill>
              <a:latin typeface="Times New Roman" pitchFamily="18" charset="0"/>
              <a:ea typeface="隶书" pitchFamily="49" charset="-122"/>
            </a:endParaRPr>
          </a:p>
          <a:p>
            <a:pPr eaLnBrk="1" hangingPunct="1">
              <a:lnSpc>
                <a:spcPct val="130000"/>
              </a:lnSpc>
            </a:pPr>
            <a:r>
              <a:rPr lang="en-US" altLang="zh-CN" sz="2800" b="1">
                <a:latin typeface="幼圆" pitchFamily="49" charset="-122"/>
                <a:ea typeface="幼圆" pitchFamily="49" charset="-122"/>
              </a:rPr>
              <a:t>① </a:t>
            </a:r>
            <a:r>
              <a:rPr lang="en-US" altLang="zh-CN" sz="2800" b="1">
                <a:latin typeface="Times New Roman" pitchFamily="18" charset="0"/>
                <a:ea typeface="幼圆" pitchFamily="49" charset="-122"/>
              </a:rPr>
              <a:t>ADL </a:t>
            </a:r>
            <a:r>
              <a:rPr lang="zh-CN" altLang="en-US" sz="2800" b="1">
                <a:latin typeface="幼圆" pitchFamily="49" charset="-122"/>
                <a:ea typeface="幼圆" pitchFamily="49" charset="-122"/>
              </a:rPr>
              <a:t>的格式</a:t>
            </a:r>
          </a:p>
          <a:p>
            <a:pPr eaLnBrk="1" hangingPunct="1">
              <a:lnSpc>
                <a:spcPct val="130000"/>
              </a:lnSpc>
            </a:pPr>
            <a:r>
              <a:rPr lang="zh-CN" altLang="en-US" sz="2800" b="1">
                <a:latin typeface="幼圆" pitchFamily="49" charset="-122"/>
                <a:ea typeface="幼圆" pitchFamily="49" charset="-122"/>
              </a:rPr>
              <a:t>　</a:t>
            </a:r>
            <a:r>
              <a:rPr lang="zh-CN" altLang="en-US" sz="2800" b="1">
                <a:solidFill>
                  <a:srgbClr val="000099"/>
                </a:solidFill>
                <a:latin typeface="幼圆" pitchFamily="49" charset="-122"/>
                <a:ea typeface="幼圆" pitchFamily="49" charset="-122"/>
              </a:rPr>
              <a:t>算法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算法名</a:t>
            </a:r>
            <a:r>
              <a:rPr lang="en-US" altLang="zh-CN" sz="2800" b="1">
                <a:solidFill>
                  <a:srgbClr val="000000"/>
                </a:solidFill>
                <a:latin typeface="幼圆" pitchFamily="49" charset="-122"/>
                <a:ea typeface="幼圆" pitchFamily="49" charset="-122"/>
              </a:rPr>
              <a:t>&gt;</a:t>
            </a:r>
            <a:r>
              <a:rPr lang="zh-CN" altLang="en-US" sz="28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i</a:t>
            </a:r>
            <a:r>
              <a:rPr lang="en-US" altLang="zh-CN" sz="2400" b="1" baseline="-25000">
                <a:solidFill>
                  <a:srgbClr val="000000"/>
                </a:solidFill>
                <a:latin typeface="幼圆" pitchFamily="49" charset="-122"/>
                <a:ea typeface="幼圆" pitchFamily="49" charset="-122"/>
              </a:rPr>
              <a:t>m</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1</a:t>
            </a:r>
            <a:r>
              <a:rPr lang="en-US" altLang="zh-CN" sz="2400" b="1">
                <a:solidFill>
                  <a:srgbClr val="000000"/>
                </a:solidFill>
                <a:latin typeface="幼圆" pitchFamily="49" charset="-122"/>
                <a:ea typeface="幼圆" pitchFamily="49" charset="-122"/>
              </a:rPr>
              <a:t>,</a:t>
            </a:r>
            <a:r>
              <a:rPr lang="en-US" altLang="zh-CN" sz="2400" b="1">
                <a:solidFill>
                  <a:srgbClr val="000000"/>
                </a:solidFill>
                <a:ea typeface="幼圆" pitchFamily="49" charset="-122"/>
              </a:rPr>
              <a:t>…</a:t>
            </a:r>
            <a:r>
              <a:rPr lang="en-US" altLang="zh-CN" sz="2400" b="1">
                <a:solidFill>
                  <a:srgbClr val="000000"/>
                </a:solidFill>
                <a:latin typeface="幼圆" pitchFamily="49" charset="-122"/>
                <a:ea typeface="幼圆" pitchFamily="49" charset="-122"/>
              </a:rPr>
              <a:t>,</a:t>
            </a:r>
            <a:r>
              <a:rPr lang="zh-CN" altLang="en-US" sz="2400" b="1">
                <a:solidFill>
                  <a:srgbClr val="000000"/>
                </a:solidFill>
                <a:latin typeface="幼圆" pitchFamily="49" charset="-122"/>
                <a:ea typeface="幼圆" pitchFamily="49" charset="-122"/>
              </a:rPr>
              <a:t>变量</a:t>
            </a:r>
            <a:r>
              <a:rPr lang="en-US" altLang="zh-CN" sz="2400" b="1">
                <a:solidFill>
                  <a:srgbClr val="000000"/>
                </a:solidFill>
                <a:latin typeface="幼圆" pitchFamily="49" charset="-122"/>
                <a:ea typeface="幼圆" pitchFamily="49" charset="-122"/>
              </a:rPr>
              <a:t>j</a:t>
            </a:r>
            <a:r>
              <a:rPr lang="en-US" altLang="zh-CN" sz="2400" b="1" baseline="-25000">
                <a:solidFill>
                  <a:srgbClr val="000000"/>
                </a:solidFill>
                <a:latin typeface="幼圆" pitchFamily="49" charset="-122"/>
                <a:ea typeface="幼圆" pitchFamily="49" charset="-122"/>
              </a:rPr>
              <a:t>n</a:t>
            </a:r>
            <a:r>
              <a:rPr lang="zh-CN" altLang="en-US" sz="2800" b="1">
                <a:solidFill>
                  <a:srgbClr val="000000"/>
                </a:solidFill>
                <a:latin typeface="幼圆" pitchFamily="49" charset="-122"/>
                <a:ea typeface="幼圆" pitchFamily="49" charset="-122"/>
              </a:rPr>
              <a:t>）</a:t>
            </a:r>
          </a:p>
          <a:p>
            <a:pPr eaLnBrk="1" hangingPunct="1">
              <a:lnSpc>
                <a:spcPct val="130000"/>
              </a:lnSpc>
            </a:pPr>
            <a:r>
              <a:rPr lang="zh-CN" altLang="en-US" sz="2800" b="1">
                <a:solidFill>
                  <a:srgbClr val="000000"/>
                </a:solidFill>
                <a:latin typeface="幼圆" pitchFamily="49" charset="-122"/>
                <a:ea typeface="幼圆" pitchFamily="49" charset="-122"/>
              </a:rPr>
              <a:t>　</a:t>
            </a:r>
            <a:r>
              <a:rPr lang="en-US" altLang="zh-CN" sz="2800"/>
              <a:t>// &lt;</a:t>
            </a:r>
            <a:r>
              <a:rPr lang="zh-CN" altLang="zh-CN" sz="2800"/>
              <a:t>算法的概括说明</a:t>
            </a:r>
            <a:r>
              <a:rPr lang="en-US" altLang="zh-CN" sz="2800"/>
              <a:t>&gt; </a:t>
            </a:r>
            <a:r>
              <a:rPr lang="zh-CN" altLang="zh-CN" sz="2800" b="1"/>
              <a:t>或者</a:t>
            </a:r>
            <a:r>
              <a:rPr lang="en-US" altLang="zh-CN" sz="2800"/>
              <a:t> /* &lt;</a:t>
            </a:r>
            <a:r>
              <a:rPr lang="zh-CN" altLang="zh-CN" sz="2800"/>
              <a:t>算法的概括说明</a:t>
            </a:r>
            <a:r>
              <a:rPr lang="en-US" altLang="zh-CN" sz="2800"/>
              <a:t>&gt; */</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&gt;&lt;</a:t>
            </a:r>
            <a:r>
              <a:rPr lang="zh-CN" altLang="en-US" sz="2800" b="1">
                <a:solidFill>
                  <a:srgbClr val="000099"/>
                </a:solidFill>
                <a:latin typeface="幼圆" pitchFamily="49" charset="-122"/>
                <a:ea typeface="幼圆" pitchFamily="49" charset="-122"/>
              </a:rPr>
              <a:t>步骤号</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1&gt; </a:t>
            </a:r>
          </a:p>
          <a:p>
            <a:pPr eaLnBrk="1" hangingPunct="1">
              <a:lnSpc>
                <a:spcPct val="130000"/>
              </a:lnSpc>
            </a:pPr>
            <a:r>
              <a:rPr lang="en-US" altLang="zh-CN" sz="2800" b="1">
                <a:solidFill>
                  <a:srgbClr val="000000"/>
                </a:solidFill>
                <a:latin typeface="幼圆" pitchFamily="49" charset="-122"/>
                <a:ea typeface="幼圆" pitchFamily="49" charset="-122"/>
              </a:rPr>
              <a:t>		…</a:t>
            </a:r>
          </a:p>
          <a:p>
            <a:pPr lvl="2" eaLnBrk="1" hangingPunct="1">
              <a:lnSpc>
                <a:spcPct val="130000"/>
              </a:lnSpc>
            </a:pP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操作</a:t>
            </a:r>
            <a:r>
              <a:rPr lang="en-US" altLang="zh-CN" sz="2800" b="1">
                <a:solidFill>
                  <a:srgbClr val="000000"/>
                </a:solidFill>
                <a:latin typeface="幼圆" pitchFamily="49" charset="-122"/>
                <a:ea typeface="幼圆" pitchFamily="49" charset="-122"/>
              </a:rPr>
              <a:t>J&gt;</a:t>
            </a:r>
          </a:p>
          <a:p>
            <a:pPr lvl="1" eaLnBrk="1" hangingPunct="1">
              <a:lnSpc>
                <a:spcPct val="130000"/>
              </a:lnSpc>
            </a:pPr>
            <a:r>
              <a:rPr lang="en-US" altLang="zh-CN" sz="2800" b="1">
                <a:solidFill>
                  <a:srgbClr val="000099"/>
                </a:solidFill>
                <a:latin typeface="幼圆" pitchFamily="49" charset="-122"/>
                <a:ea typeface="幼圆" pitchFamily="49" charset="-122"/>
              </a:rPr>
              <a:t>&lt;</a:t>
            </a:r>
            <a:r>
              <a:rPr lang="zh-CN" altLang="en-US" sz="2800" b="1">
                <a:solidFill>
                  <a:srgbClr val="000099"/>
                </a:solidFill>
                <a:latin typeface="幼圆" pitchFamily="49" charset="-122"/>
                <a:ea typeface="幼圆" pitchFamily="49" charset="-122"/>
              </a:rPr>
              <a:t>步骤名</a:t>
            </a:r>
            <a:r>
              <a:rPr lang="en-US" altLang="zh-CN" sz="2800" b="1">
                <a:solidFill>
                  <a:srgbClr val="000099"/>
                </a:solidFill>
                <a:latin typeface="幼圆" pitchFamily="49" charset="-122"/>
                <a:ea typeface="幼圆" pitchFamily="49" charset="-122"/>
              </a:rPr>
              <a:t>&gt;&lt;</a:t>
            </a:r>
            <a:r>
              <a:rPr lang="zh-CN" altLang="en-US" sz="2800" b="1">
                <a:solidFill>
                  <a:srgbClr val="000099"/>
                </a:solidFill>
                <a:latin typeface="幼圆" pitchFamily="49" charset="-122"/>
                <a:ea typeface="幼圆" pitchFamily="49" charset="-122"/>
              </a:rPr>
              <a:t>步骤号</a:t>
            </a:r>
            <a:r>
              <a:rPr lang="en-US" altLang="zh-CN" sz="2800" b="1">
                <a:solidFill>
                  <a:srgbClr val="000099"/>
                </a:solidFill>
                <a:latin typeface="幼圆" pitchFamily="49" charset="-122"/>
                <a:ea typeface="幼圆" pitchFamily="49" charset="-122"/>
              </a:rPr>
              <a:t>&gt;. </a:t>
            </a:r>
            <a:r>
              <a:rPr lang="en-US" altLang="zh-CN" sz="2800" b="1">
                <a:solidFill>
                  <a:srgbClr val="000000"/>
                </a:solidFill>
                <a:latin typeface="幼圆" pitchFamily="49" charset="-122"/>
                <a:ea typeface="幼圆" pitchFamily="49" charset="-122"/>
              </a:rPr>
              <a:t>[&lt;</a:t>
            </a:r>
            <a:r>
              <a:rPr lang="zh-CN" altLang="en-US" sz="2800" b="1">
                <a:solidFill>
                  <a:srgbClr val="000000"/>
                </a:solidFill>
                <a:latin typeface="幼圆" pitchFamily="49" charset="-122"/>
                <a:ea typeface="幼圆" pitchFamily="49" charset="-122"/>
              </a:rPr>
              <a:t>本步骤的概括说明</a:t>
            </a:r>
            <a:r>
              <a:rPr lang="en-US" altLang="zh-CN" sz="2800" b="1">
                <a:solidFill>
                  <a:srgbClr val="000000"/>
                </a:solidFill>
                <a:latin typeface="幼圆" pitchFamily="49" charset="-122"/>
                <a:ea typeface="幼圆" pitchFamily="49" charset="-122"/>
              </a:rPr>
              <a:t>&gt;]</a:t>
            </a:r>
          </a:p>
          <a:p>
            <a:pPr lvl="1" eaLnBrk="1" hangingPunct="1">
              <a:lnSpc>
                <a:spcPct val="130000"/>
              </a:lnSpc>
            </a:pPr>
            <a:r>
              <a:rPr lang="en-US" altLang="zh-CN" sz="2800" b="1">
                <a:solidFill>
                  <a:srgbClr val="000000"/>
                </a:solidFill>
                <a:latin typeface="幼圆" pitchFamily="49" charset="-122"/>
                <a:ea typeface="幼圆" pitchFamily="49" charset="-122"/>
              </a:rPr>
              <a:t>	… … </a:t>
            </a:r>
            <a:r>
              <a:rPr lang="en-US" altLang="zh-CN" sz="2800">
                <a:latin typeface="幼圆" pitchFamily="49" charset="-122"/>
                <a:ea typeface="幼圆" pitchFamily="49" charset="-122"/>
              </a:rPr>
              <a:t> </a:t>
            </a:r>
            <a:r>
              <a:rPr lang="en-US" altLang="zh-CN" sz="2800"/>
              <a:t>▐</a:t>
            </a:r>
            <a:endParaRPr lang="en-US" altLang="zh-CN" sz="2800">
              <a:latin typeface="幼圆" pitchFamily="49" charset="-122"/>
              <a:ea typeface="幼圆" pitchFamily="49" charset="-122"/>
            </a:endParaRPr>
          </a:p>
        </p:txBody>
      </p:sp>
      <p:sp>
        <p:nvSpPr>
          <p:cNvPr id="3" name="圆角矩形标注 2"/>
          <p:cNvSpPr/>
          <p:nvPr/>
        </p:nvSpPr>
        <p:spPr>
          <a:xfrm>
            <a:off x="3357563" y="500063"/>
            <a:ext cx="5357812" cy="2571750"/>
          </a:xfrm>
          <a:prstGeom prst="wedgeRoundRectCallout">
            <a:avLst>
              <a:gd name="adj1" fmla="val -65001"/>
              <a:gd name="adj2" fmla="val 947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zh-CN" dirty="0"/>
              <a:t>本步骤的一系列操作，每个操作由</a:t>
            </a:r>
            <a:r>
              <a:rPr lang="en-US" altLang="zh-CN" dirty="0"/>
              <a:t>ADL</a:t>
            </a:r>
            <a:r>
              <a:rPr lang="zh-CN" altLang="zh-CN" dirty="0"/>
              <a:t>语句给出，若某操作难于理解则需在其后对其做出解释</a:t>
            </a:r>
            <a:r>
              <a:rPr lang="en-US" altLang="zh-CN" b="1" dirty="0"/>
              <a:t>.</a:t>
            </a:r>
            <a:endParaRPr lang="zh-CN" altLang="en-US" b="1" dirty="0"/>
          </a:p>
        </p:txBody>
      </p:sp>
      <p:sp>
        <p:nvSpPr>
          <p:cNvPr id="4" name="圆角矩形标注 3"/>
          <p:cNvSpPr/>
          <p:nvPr/>
        </p:nvSpPr>
        <p:spPr>
          <a:xfrm>
            <a:off x="4143375" y="3500438"/>
            <a:ext cx="4786313" cy="2571750"/>
          </a:xfrm>
          <a:prstGeom prst="wedgeRoundRectCallout">
            <a:avLst>
              <a:gd name="adj1" fmla="val -65976"/>
              <a:gd name="adj2" fmla="val 62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zh-CN" dirty="0"/>
              <a:t>每个算法都需要用符号“</a:t>
            </a:r>
            <a:r>
              <a:rPr lang="en-US" altLang="zh-CN" dirty="0"/>
              <a:t>▐</a:t>
            </a:r>
            <a:r>
              <a:rPr lang="zh-CN" altLang="zh-CN" dirty="0"/>
              <a:t>”作为其被书写完毕的结束符，注意算法不一定在符号“</a:t>
            </a:r>
            <a:r>
              <a:rPr lang="en-US" altLang="zh-CN" dirty="0"/>
              <a:t>▐</a:t>
            </a:r>
            <a:r>
              <a:rPr lang="zh-CN" altLang="zh-CN" dirty="0"/>
              <a:t>”处运行结束</a:t>
            </a:r>
            <a:r>
              <a:rPr lang="en-US" altLang="zh-CN" b="1" dirty="0"/>
              <a:t>.</a:t>
            </a:r>
            <a:endParaRPr lang="zh-CN" altLang="en-US" b="1"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00063"/>
            <a:ext cx="8229600" cy="5630862"/>
          </a:xfrm>
        </p:spPr>
        <p:txBody>
          <a:bodyPr/>
          <a:lstStyle/>
          <a:p>
            <a:pPr>
              <a:buFont typeface="Wingdings" pitchFamily="2" charset="2"/>
              <a:buNone/>
            </a:pPr>
            <a:r>
              <a:rPr lang="zh-CN" altLang="zh-CN" b="1" smtClean="0"/>
              <a:t>例</a:t>
            </a:r>
            <a:r>
              <a:rPr lang="en-US" altLang="zh-CN" b="1" smtClean="0"/>
              <a:t>1.3</a:t>
            </a:r>
            <a:r>
              <a:rPr lang="en-US" altLang="zh-CN" smtClean="0"/>
              <a:t>  </a:t>
            </a:r>
            <a:r>
              <a:rPr lang="zh-CN" altLang="zh-CN" smtClean="0"/>
              <a:t>欧几里得算法</a:t>
            </a:r>
            <a:r>
              <a:rPr lang="en-US" altLang="zh-CN" smtClean="0"/>
              <a:t> </a:t>
            </a:r>
            <a:endParaRPr lang="zh-CN" altLang="zh-CN" smtClean="0"/>
          </a:p>
          <a:p>
            <a:pPr>
              <a:buFont typeface="Wingdings" pitchFamily="2" charset="2"/>
              <a:buNone/>
            </a:pPr>
            <a:r>
              <a:rPr lang="zh-CN" altLang="zh-CN" sz="2900" b="1" smtClean="0"/>
              <a:t>算法</a:t>
            </a:r>
            <a:r>
              <a:rPr lang="en-US" altLang="zh-CN" sz="2900" b="1" smtClean="0"/>
              <a:t>E ( </a:t>
            </a:r>
            <a:r>
              <a:rPr lang="en-US" altLang="zh-CN" sz="2900" i="1" smtClean="0"/>
              <a:t>m</a:t>
            </a:r>
            <a:r>
              <a:rPr lang="en-US" altLang="zh-CN" sz="2900" b="1" smtClean="0"/>
              <a:t> , </a:t>
            </a:r>
            <a:r>
              <a:rPr lang="en-US" altLang="zh-CN" sz="2900" i="1" smtClean="0"/>
              <a:t>n</a:t>
            </a:r>
            <a:r>
              <a:rPr lang="en-US" altLang="zh-CN" sz="2900" b="1" smtClean="0"/>
              <a:t> . </a:t>
            </a:r>
            <a:r>
              <a:rPr lang="en-US" altLang="zh-CN" sz="2900" i="1" smtClean="0"/>
              <a:t>n</a:t>
            </a:r>
            <a:r>
              <a:rPr lang="en-US" altLang="zh-CN" sz="2900" b="1" smtClean="0"/>
              <a:t> )</a:t>
            </a:r>
            <a:endParaRPr lang="zh-CN" altLang="zh-CN" sz="2900" smtClean="0"/>
          </a:p>
          <a:p>
            <a:pPr>
              <a:buFont typeface="Wingdings" pitchFamily="2" charset="2"/>
              <a:buNone/>
            </a:pPr>
            <a:r>
              <a:rPr lang="en-US" altLang="zh-CN" sz="2900" smtClean="0"/>
              <a:t>/* </a:t>
            </a:r>
            <a:r>
              <a:rPr lang="zh-CN" altLang="zh-CN" sz="2900" smtClean="0"/>
              <a:t>给定两个正整数</a:t>
            </a:r>
            <a:r>
              <a:rPr lang="en-US" altLang="zh-CN" sz="2900" i="1" smtClean="0"/>
              <a:t>m</a:t>
            </a:r>
            <a:r>
              <a:rPr lang="zh-CN" altLang="zh-CN" sz="2900" smtClean="0"/>
              <a:t>和</a:t>
            </a:r>
            <a:r>
              <a:rPr lang="en-US" altLang="zh-CN" sz="2900" i="1" smtClean="0"/>
              <a:t>n</a:t>
            </a:r>
            <a:r>
              <a:rPr lang="zh-CN" altLang="zh-CN" sz="2900" smtClean="0"/>
              <a:t>，算法</a:t>
            </a:r>
            <a:r>
              <a:rPr lang="en-US" altLang="zh-CN" sz="2900" smtClean="0"/>
              <a:t>E</a:t>
            </a:r>
            <a:r>
              <a:rPr lang="zh-CN" altLang="zh-CN" sz="2900" smtClean="0"/>
              <a:t>求它们的最大公因子（即能同时整除</a:t>
            </a:r>
            <a:r>
              <a:rPr lang="en-US" altLang="zh-CN" sz="2900" i="1" smtClean="0"/>
              <a:t>m</a:t>
            </a:r>
            <a:r>
              <a:rPr lang="zh-CN" altLang="zh-CN" sz="2900" smtClean="0"/>
              <a:t>和</a:t>
            </a:r>
            <a:r>
              <a:rPr lang="en-US" altLang="zh-CN" sz="2900" i="1" smtClean="0"/>
              <a:t>n</a:t>
            </a:r>
            <a:r>
              <a:rPr lang="zh-CN" altLang="zh-CN" sz="2900" smtClean="0"/>
              <a:t>的最大正整数），输出结果在</a:t>
            </a:r>
            <a:r>
              <a:rPr lang="en-US" altLang="zh-CN" sz="2900" i="1" smtClean="0"/>
              <a:t>n</a:t>
            </a:r>
            <a:r>
              <a:rPr lang="zh-CN" altLang="zh-CN" sz="2900" smtClean="0"/>
              <a:t>中</a:t>
            </a:r>
            <a:r>
              <a:rPr lang="en-US" altLang="zh-CN" sz="2900" smtClean="0"/>
              <a:t> */</a:t>
            </a:r>
            <a:endParaRPr lang="zh-CN" altLang="zh-CN" sz="2900" smtClean="0"/>
          </a:p>
          <a:p>
            <a:pPr>
              <a:buFont typeface="Wingdings" pitchFamily="2" charset="2"/>
              <a:buNone/>
            </a:pPr>
            <a:r>
              <a:rPr lang="en-US" altLang="zh-CN" sz="2900" b="1" smtClean="0"/>
              <a:t>E1.</a:t>
            </a:r>
            <a:r>
              <a:rPr lang="en-US" altLang="zh-CN" sz="2900" smtClean="0"/>
              <a:t> [</a:t>
            </a:r>
            <a:r>
              <a:rPr lang="zh-CN" altLang="zh-CN" sz="2900" smtClean="0"/>
              <a:t>求余数</a:t>
            </a:r>
            <a:r>
              <a:rPr lang="en-US" altLang="zh-CN" sz="2900" smtClean="0"/>
              <a:t>] </a:t>
            </a:r>
            <a:r>
              <a:rPr lang="zh-CN" altLang="zh-CN" sz="2900" smtClean="0"/>
              <a:t>置</a:t>
            </a:r>
            <a:r>
              <a:rPr lang="en-US" altLang="zh-CN" sz="2900" i="1" smtClean="0"/>
              <a:t> r </a:t>
            </a:r>
            <a:r>
              <a:rPr lang="en-US" altLang="zh-CN" sz="2900" smtClean="0">
                <a:sym typeface="Symbol" pitchFamily="18" charset="2"/>
              </a:rPr>
              <a:t></a:t>
            </a:r>
            <a:r>
              <a:rPr lang="en-US" altLang="zh-CN" sz="2900" smtClean="0"/>
              <a:t> </a:t>
            </a:r>
            <a:r>
              <a:rPr lang="en-US" altLang="zh-CN" sz="2900" i="1" smtClean="0"/>
              <a:t>m </a:t>
            </a:r>
            <a:r>
              <a:rPr lang="en-US" altLang="zh-CN" sz="2900" smtClean="0">
                <a:sym typeface="Symbol" pitchFamily="18" charset="2"/>
              </a:rPr>
              <a:t></a:t>
            </a:r>
            <a:r>
              <a:rPr lang="en-US" altLang="zh-CN" sz="2900" smtClean="0"/>
              <a:t> </a:t>
            </a:r>
            <a:r>
              <a:rPr lang="en-US" altLang="zh-CN" sz="2900" smtClean="0">
                <a:sym typeface="Symbol" pitchFamily="18" charset="2"/>
              </a:rPr>
              <a:t></a:t>
            </a:r>
            <a:r>
              <a:rPr lang="en-US" altLang="zh-CN" sz="2900" i="1" smtClean="0"/>
              <a:t>m</a:t>
            </a:r>
            <a:r>
              <a:rPr lang="en-US" altLang="zh-CN" sz="2900" smtClean="0"/>
              <a:t>/</a:t>
            </a:r>
            <a:r>
              <a:rPr lang="en-US" altLang="zh-CN" sz="2900" i="1" smtClean="0"/>
              <a:t>n</a:t>
            </a:r>
            <a:r>
              <a:rPr lang="en-US" altLang="zh-CN" sz="2900" smtClean="0">
                <a:sym typeface="Symbol" pitchFamily="18" charset="2"/>
              </a:rPr>
              <a:t></a:t>
            </a:r>
            <a:r>
              <a:rPr lang="en-US" altLang="zh-CN" sz="2900" smtClean="0"/>
              <a:t> </a:t>
            </a:r>
            <a:r>
              <a:rPr lang="en-US" altLang="zh-CN" sz="2900" smtClean="0">
                <a:sym typeface="Symbol" pitchFamily="18" charset="2"/>
              </a:rPr>
              <a:t></a:t>
            </a:r>
            <a:r>
              <a:rPr lang="en-US" altLang="zh-CN" sz="2900" i="1" smtClean="0"/>
              <a:t>n</a:t>
            </a:r>
            <a:r>
              <a:rPr lang="en-US" altLang="zh-CN" sz="2900" smtClean="0"/>
              <a:t> </a:t>
            </a:r>
            <a:r>
              <a:rPr lang="en-US" altLang="zh-CN" sz="2900" b="1" smtClean="0"/>
              <a:t>.  </a:t>
            </a:r>
            <a:r>
              <a:rPr lang="en-US" altLang="zh-CN" sz="2900" smtClean="0"/>
              <a:t>// </a:t>
            </a:r>
            <a:r>
              <a:rPr lang="zh-CN" altLang="zh-CN" sz="2900" smtClean="0"/>
              <a:t>有</a:t>
            </a:r>
            <a:r>
              <a:rPr lang="en-US" altLang="zh-CN" sz="2900" smtClean="0"/>
              <a:t>0 </a:t>
            </a:r>
            <a:r>
              <a:rPr lang="en-US" altLang="zh-CN" sz="2900" smtClean="0">
                <a:sym typeface="Symbol" pitchFamily="18" charset="2"/>
              </a:rPr>
              <a:t></a:t>
            </a:r>
            <a:r>
              <a:rPr lang="en-US" altLang="zh-CN" sz="2900" smtClean="0"/>
              <a:t> </a:t>
            </a:r>
            <a:r>
              <a:rPr lang="en-US" altLang="zh-CN" sz="2900" i="1" smtClean="0"/>
              <a:t>r </a:t>
            </a:r>
            <a:r>
              <a:rPr lang="en-US" altLang="zh-CN" sz="2900" smtClean="0">
                <a:sym typeface="Symbol" pitchFamily="18" charset="2"/>
              </a:rPr>
              <a:t></a:t>
            </a:r>
            <a:r>
              <a:rPr lang="en-US" altLang="zh-CN" sz="2900" smtClean="0"/>
              <a:t> </a:t>
            </a:r>
            <a:r>
              <a:rPr lang="en-US" altLang="zh-CN" sz="2900" i="1" smtClean="0"/>
              <a:t>n</a:t>
            </a:r>
            <a:endParaRPr lang="zh-CN" altLang="zh-CN" sz="2900" smtClean="0"/>
          </a:p>
          <a:p>
            <a:pPr>
              <a:buFont typeface="Wingdings" pitchFamily="2" charset="2"/>
              <a:buNone/>
            </a:pPr>
            <a:r>
              <a:rPr lang="en-US" altLang="zh-CN" sz="2900" b="1" smtClean="0"/>
              <a:t>E2.</a:t>
            </a:r>
            <a:r>
              <a:rPr lang="en-US" altLang="zh-CN" sz="2900" smtClean="0"/>
              <a:t> [</a:t>
            </a:r>
            <a:r>
              <a:rPr lang="zh-CN" altLang="zh-CN" sz="2900" smtClean="0"/>
              <a:t>余数为零？</a:t>
            </a:r>
            <a:r>
              <a:rPr lang="en-US" altLang="zh-CN" sz="2900" smtClean="0"/>
              <a:t>] </a:t>
            </a:r>
            <a:r>
              <a:rPr lang="en-US" altLang="zh-CN" sz="2900" b="1" smtClean="0"/>
              <a:t>IF</a:t>
            </a:r>
            <a:r>
              <a:rPr lang="en-US" altLang="zh-CN" sz="2900" smtClean="0"/>
              <a:t> </a:t>
            </a:r>
            <a:r>
              <a:rPr lang="en-US" altLang="zh-CN" sz="2900" i="1" smtClean="0"/>
              <a:t>r</a:t>
            </a:r>
            <a:r>
              <a:rPr lang="en-US" altLang="zh-CN" sz="2900" smtClean="0"/>
              <a:t> </a:t>
            </a:r>
            <a:r>
              <a:rPr lang="en-US" altLang="zh-CN" sz="2900" smtClean="0">
                <a:sym typeface="Symbol" pitchFamily="18" charset="2"/>
              </a:rPr>
              <a:t></a:t>
            </a:r>
            <a:r>
              <a:rPr lang="en-US" altLang="zh-CN" sz="2900" smtClean="0"/>
              <a:t> 0 </a:t>
            </a:r>
            <a:r>
              <a:rPr lang="en-US" altLang="zh-CN" sz="2900" b="1" smtClean="0"/>
              <a:t>THEN</a:t>
            </a:r>
            <a:r>
              <a:rPr lang="en-US" altLang="zh-CN" sz="2900" smtClean="0"/>
              <a:t> </a:t>
            </a:r>
            <a:r>
              <a:rPr lang="en-US" altLang="zh-CN" sz="2900" b="1" smtClean="0"/>
              <a:t>RETURN</a:t>
            </a:r>
            <a:r>
              <a:rPr lang="en-US" altLang="zh-CN" sz="2900" i="1" smtClean="0"/>
              <a:t> n</a:t>
            </a:r>
            <a:r>
              <a:rPr lang="en-US" altLang="zh-CN" sz="2900" b="1" smtClean="0"/>
              <a:t>.  </a:t>
            </a:r>
            <a:r>
              <a:rPr lang="en-US" altLang="zh-CN" sz="2900" smtClean="0"/>
              <a:t>// </a:t>
            </a:r>
            <a:r>
              <a:rPr lang="zh-CN" altLang="zh-CN" sz="2900" smtClean="0"/>
              <a:t>若余数为</a:t>
            </a:r>
            <a:r>
              <a:rPr lang="en-US" altLang="zh-CN" sz="2900" smtClean="0"/>
              <a:t> 0</a:t>
            </a:r>
            <a:r>
              <a:rPr lang="zh-CN" altLang="zh-CN" sz="2900" smtClean="0"/>
              <a:t>，</a:t>
            </a:r>
            <a:r>
              <a:rPr lang="en-US" altLang="zh-CN" sz="2900" i="1" smtClean="0"/>
              <a:t>n</a:t>
            </a:r>
            <a:r>
              <a:rPr lang="zh-CN" altLang="zh-CN" sz="2900" smtClean="0"/>
              <a:t>即为答案</a:t>
            </a:r>
          </a:p>
          <a:p>
            <a:pPr>
              <a:buFont typeface="Wingdings" pitchFamily="2" charset="2"/>
              <a:buNone/>
            </a:pPr>
            <a:r>
              <a:rPr lang="en-US" altLang="zh-CN" sz="2900" b="1" smtClean="0"/>
              <a:t>E3.</a:t>
            </a:r>
            <a:r>
              <a:rPr lang="en-US" altLang="zh-CN" sz="2900" smtClean="0"/>
              <a:t> [</a:t>
            </a:r>
            <a:r>
              <a:rPr lang="zh-CN" altLang="zh-CN" sz="2900" smtClean="0"/>
              <a:t>减少</a:t>
            </a:r>
            <a:r>
              <a:rPr lang="en-US" altLang="zh-CN" sz="2900" smtClean="0"/>
              <a:t>] </a:t>
            </a:r>
            <a:r>
              <a:rPr lang="zh-CN" altLang="zh-CN" sz="2900" smtClean="0"/>
              <a:t>置</a:t>
            </a:r>
            <a:r>
              <a:rPr lang="en-US" altLang="zh-CN" sz="2900" i="1" smtClean="0"/>
              <a:t>m</a:t>
            </a:r>
            <a:r>
              <a:rPr lang="en-US" altLang="zh-CN" sz="2900" smtClean="0">
                <a:sym typeface="Symbol" pitchFamily="18" charset="2"/>
              </a:rPr>
              <a:t></a:t>
            </a:r>
            <a:r>
              <a:rPr lang="en-US" altLang="zh-CN" sz="2900" i="1" smtClean="0"/>
              <a:t> n</a:t>
            </a:r>
            <a:r>
              <a:rPr lang="en-US" altLang="zh-CN" sz="2900" b="1" smtClean="0"/>
              <a:t>.</a:t>
            </a:r>
            <a:r>
              <a:rPr lang="en-US" altLang="zh-CN" sz="2900" smtClean="0"/>
              <a:t>  </a:t>
            </a:r>
            <a:r>
              <a:rPr lang="en-US" altLang="zh-CN" sz="2900" i="1" smtClean="0"/>
              <a:t>n</a:t>
            </a:r>
            <a:r>
              <a:rPr lang="en-US" altLang="zh-CN" sz="2900" smtClean="0">
                <a:sym typeface="Symbol" pitchFamily="18" charset="2"/>
              </a:rPr>
              <a:t></a:t>
            </a:r>
            <a:r>
              <a:rPr lang="en-US" altLang="zh-CN" sz="2900" i="1" smtClean="0"/>
              <a:t>r</a:t>
            </a:r>
            <a:r>
              <a:rPr lang="en-US" altLang="zh-CN" sz="2900" b="1" smtClean="0"/>
              <a:t>.</a:t>
            </a:r>
            <a:r>
              <a:rPr lang="en-US" altLang="zh-CN" sz="2900" smtClean="0"/>
              <a:t>  </a:t>
            </a:r>
            <a:r>
              <a:rPr lang="en-US" altLang="zh-CN" sz="2900" b="1" smtClean="0"/>
              <a:t>GOTO</a:t>
            </a:r>
            <a:r>
              <a:rPr lang="en-US" altLang="zh-CN" sz="2900" smtClean="0"/>
              <a:t> E1</a:t>
            </a:r>
            <a:r>
              <a:rPr lang="en-US" altLang="zh-CN" sz="2900" b="1" smtClean="0"/>
              <a:t>.</a:t>
            </a:r>
            <a:r>
              <a:rPr lang="en-US" altLang="zh-CN" sz="2900" smtClean="0"/>
              <a:t>▐</a:t>
            </a:r>
            <a:endParaRPr lang="zh-CN" altLang="zh-CN" sz="2900"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250825" y="657225"/>
            <a:ext cx="8677275"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b="1">
                <a:solidFill>
                  <a:srgbClr val="000099"/>
                </a:solidFill>
                <a:latin typeface="Times New Roman" pitchFamily="18" charset="0"/>
                <a:ea typeface="幼圆" pitchFamily="49" charset="-122"/>
              </a:rPr>
              <a:t>② </a:t>
            </a:r>
            <a:r>
              <a:rPr lang="zh-CN" altLang="en-US" b="1">
                <a:solidFill>
                  <a:srgbClr val="000099"/>
                </a:solidFill>
                <a:latin typeface="Times New Roman" pitchFamily="18" charset="0"/>
                <a:ea typeface="幼圆" pitchFamily="49" charset="-122"/>
              </a:rPr>
              <a:t>表达式</a:t>
            </a:r>
          </a:p>
          <a:p>
            <a:pPr eaLnBrk="1" hangingPunct="1"/>
            <a:r>
              <a:rPr lang="zh-CN" altLang="en-US" b="1">
                <a:solidFill>
                  <a:srgbClr val="000000"/>
                </a:solidFill>
                <a:latin typeface="Times New Roman" pitchFamily="18" charset="0"/>
                <a:ea typeface="幼圆" pitchFamily="49" charset="-122"/>
              </a:rPr>
              <a:t>　</a:t>
            </a:r>
            <a:r>
              <a:rPr kumimoji="1" lang="zh-CN" altLang="en-US" sz="1800" b="1">
                <a:solidFill>
                  <a:srgbClr val="000000"/>
                </a:solidFill>
              </a:rPr>
              <a:t>●　</a:t>
            </a:r>
            <a:r>
              <a:rPr lang="zh-CN" altLang="en-US" b="1">
                <a:solidFill>
                  <a:srgbClr val="000000"/>
                </a:solidFill>
                <a:latin typeface="Times New Roman" pitchFamily="18" charset="0"/>
                <a:ea typeface="幼圆" pitchFamily="49" charset="-122"/>
              </a:rPr>
              <a:t>算术运算符　 </a:t>
            </a:r>
            <a:r>
              <a:rPr lang="zh-CN" altLang="en-US" sz="1600" b="1">
                <a:solidFill>
                  <a:srgbClr val="000000"/>
                </a:solidFill>
                <a:latin typeface="Times New Roman" pitchFamily="18" charset="0"/>
                <a:ea typeface="幼圆" pitchFamily="49" charset="-122"/>
              </a:rPr>
              <a:t>     </a:t>
            </a:r>
            <a:r>
              <a:rPr lang="en-US" altLang="zh-CN" b="1">
                <a:solidFill>
                  <a:srgbClr val="000000"/>
                </a:solidFill>
                <a:latin typeface="Times New Roman" pitchFamily="18" charset="0"/>
                <a:ea typeface="幼圆" pitchFamily="49" charset="-122"/>
              </a:rPr>
              <a:t>+,-,*,/,DIV,MOD,    , </a:t>
            </a:r>
          </a:p>
          <a:p>
            <a:pPr eaLnBrk="1" hangingPunct="1"/>
            <a:r>
              <a:rPr lang="zh-CN" altLang="en-US" b="1">
                <a:solidFill>
                  <a:srgbClr val="000000"/>
                </a:solidFill>
                <a:latin typeface="Times New Roman" pitchFamily="18" charset="0"/>
                <a:ea typeface="幼圆" pitchFamily="49" charset="-122"/>
              </a:rPr>
              <a:t>　</a:t>
            </a:r>
            <a:r>
              <a:rPr kumimoji="1" lang="zh-CN" altLang="en-US" sz="1800" b="1">
                <a:solidFill>
                  <a:srgbClr val="000000"/>
                </a:solidFill>
              </a:rPr>
              <a:t>●　</a:t>
            </a:r>
            <a:r>
              <a:rPr lang="zh-CN" altLang="en-US" b="1">
                <a:solidFill>
                  <a:srgbClr val="000000"/>
                </a:solidFill>
                <a:latin typeface="Times New Roman" pitchFamily="18" charset="0"/>
                <a:ea typeface="幼圆" pitchFamily="49" charset="-122"/>
              </a:rPr>
              <a:t>关系运算符　　</a:t>
            </a:r>
            <a:r>
              <a:rPr lang="en-US" altLang="zh-CN" b="1">
                <a:solidFill>
                  <a:srgbClr val="000000"/>
                </a:solidFill>
                <a:latin typeface="Times New Roman" pitchFamily="18" charset="0"/>
                <a:ea typeface="幼圆" pitchFamily="49" charset="-122"/>
              </a:rPr>
              <a:t>=,≠,&lt;,&gt;, ≦, ≧ </a:t>
            </a:r>
          </a:p>
          <a:p>
            <a:pPr eaLnBrk="1" hangingPunct="1"/>
            <a:r>
              <a:rPr lang="zh-CN" altLang="en-US" b="1">
                <a:solidFill>
                  <a:srgbClr val="000000"/>
                </a:solidFill>
                <a:latin typeface="Times New Roman" pitchFamily="18" charset="0"/>
                <a:ea typeface="幼圆" pitchFamily="49" charset="-122"/>
              </a:rPr>
              <a:t>　</a:t>
            </a:r>
            <a:r>
              <a:rPr kumimoji="1" lang="zh-CN" altLang="en-US" sz="1800" b="1">
                <a:solidFill>
                  <a:srgbClr val="000000"/>
                </a:solidFill>
              </a:rPr>
              <a:t>●　</a:t>
            </a:r>
            <a:r>
              <a:rPr lang="zh-CN" altLang="en-US" b="1">
                <a:solidFill>
                  <a:srgbClr val="000000"/>
                </a:solidFill>
                <a:latin typeface="Times New Roman" pitchFamily="18" charset="0"/>
                <a:ea typeface="幼圆" pitchFamily="49" charset="-122"/>
              </a:rPr>
              <a:t>逻辑运算符　　</a:t>
            </a:r>
            <a:r>
              <a:rPr lang="en-US" altLang="zh-CN" b="1">
                <a:solidFill>
                  <a:srgbClr val="000000"/>
                </a:solidFill>
                <a:latin typeface="Times New Roman" pitchFamily="18" charset="0"/>
                <a:ea typeface="幼圆" pitchFamily="49" charset="-122"/>
              </a:rPr>
              <a:t>AND</a:t>
            </a:r>
            <a:r>
              <a:rPr lang="zh-CN" altLang="en-US" b="1">
                <a:solidFill>
                  <a:srgbClr val="000000"/>
                </a:solidFill>
                <a:latin typeface="Times New Roman" pitchFamily="18" charset="0"/>
                <a:ea typeface="幼圆" pitchFamily="49" charset="-122"/>
              </a:rPr>
              <a:t>，</a:t>
            </a:r>
            <a:r>
              <a:rPr lang="en-US" altLang="zh-CN" b="1">
                <a:solidFill>
                  <a:srgbClr val="000000"/>
                </a:solidFill>
                <a:latin typeface="Times New Roman" pitchFamily="18" charset="0"/>
                <a:ea typeface="幼圆" pitchFamily="49" charset="-122"/>
              </a:rPr>
              <a:t>OR</a:t>
            </a:r>
            <a:r>
              <a:rPr lang="zh-CN" altLang="en-US" b="1">
                <a:solidFill>
                  <a:srgbClr val="000000"/>
                </a:solidFill>
                <a:latin typeface="Times New Roman" pitchFamily="18" charset="0"/>
                <a:ea typeface="幼圆" pitchFamily="49" charset="-122"/>
              </a:rPr>
              <a:t>，</a:t>
            </a:r>
            <a:r>
              <a:rPr lang="en-US" altLang="zh-CN" b="1">
                <a:solidFill>
                  <a:srgbClr val="000000"/>
                </a:solidFill>
                <a:latin typeface="Times New Roman" pitchFamily="18" charset="0"/>
                <a:ea typeface="幼圆" pitchFamily="49" charset="-122"/>
              </a:rPr>
              <a:t>NOT</a:t>
            </a:r>
          </a:p>
          <a:p>
            <a:pPr eaLnBrk="1" hangingPunct="1"/>
            <a:r>
              <a:rPr lang="zh-CN" altLang="en-US" b="1">
                <a:solidFill>
                  <a:srgbClr val="000000"/>
                </a:solidFill>
                <a:latin typeface="Times New Roman" pitchFamily="18" charset="0"/>
                <a:ea typeface="幼圆" pitchFamily="49" charset="-122"/>
              </a:rPr>
              <a:t>　     逻辑常量     　   </a:t>
            </a:r>
            <a:r>
              <a:rPr lang="en-US" altLang="zh-CN" b="1">
                <a:solidFill>
                  <a:srgbClr val="000000"/>
                </a:solidFill>
                <a:latin typeface="Times New Roman" pitchFamily="18" charset="0"/>
                <a:ea typeface="幼圆" pitchFamily="49" charset="-122"/>
              </a:rPr>
              <a:t>true</a:t>
            </a:r>
            <a:r>
              <a:rPr lang="zh-CN" altLang="en-US" b="1">
                <a:solidFill>
                  <a:srgbClr val="000000"/>
                </a:solidFill>
                <a:latin typeface="Times New Roman" pitchFamily="18" charset="0"/>
                <a:ea typeface="幼圆" pitchFamily="49" charset="-122"/>
              </a:rPr>
              <a:t>，</a:t>
            </a:r>
            <a:r>
              <a:rPr lang="en-US" altLang="zh-CN" b="1">
                <a:solidFill>
                  <a:srgbClr val="000000"/>
                </a:solidFill>
                <a:latin typeface="Times New Roman" pitchFamily="18" charset="0"/>
                <a:ea typeface="幼圆" pitchFamily="49" charset="-122"/>
              </a:rPr>
              <a:t>false</a:t>
            </a:r>
          </a:p>
          <a:p>
            <a:pPr eaLnBrk="1" hangingPunct="1"/>
            <a:r>
              <a:rPr lang="zh-CN" altLang="en-US" b="1">
                <a:solidFill>
                  <a:srgbClr val="000000"/>
                </a:solidFill>
                <a:latin typeface="Times New Roman" pitchFamily="18" charset="0"/>
                <a:ea typeface="幼圆" pitchFamily="49" charset="-122"/>
              </a:rPr>
              <a:t>　</a:t>
            </a:r>
            <a:r>
              <a:rPr kumimoji="1" lang="zh-CN" altLang="en-US" sz="1800" b="1">
                <a:solidFill>
                  <a:srgbClr val="000000"/>
                </a:solidFill>
              </a:rPr>
              <a:t>●　</a:t>
            </a:r>
            <a:r>
              <a:rPr lang="zh-CN" altLang="en-US" b="1">
                <a:solidFill>
                  <a:srgbClr val="000000"/>
                </a:solidFill>
                <a:latin typeface="Times New Roman" pitchFamily="18" charset="0"/>
                <a:ea typeface="幼圆" pitchFamily="49" charset="-122"/>
              </a:rPr>
              <a:t>集合运算符  　 </a:t>
            </a:r>
            <a:r>
              <a:rPr kumimoji="1" lang="zh-CN" altLang="en-US" b="1">
                <a:solidFill>
                  <a:srgbClr val="000000"/>
                </a:solidFill>
              </a:rPr>
              <a:t>∩，∪，</a:t>
            </a:r>
            <a:r>
              <a:rPr kumimoji="1" lang="zh-CN" altLang="en-US" b="1">
                <a:solidFill>
                  <a:srgbClr val="000000"/>
                </a:solidFill>
                <a:sym typeface="Symbol" pitchFamily="18" charset="2"/>
              </a:rPr>
              <a:t></a:t>
            </a:r>
            <a:r>
              <a:rPr kumimoji="1" lang="zh-CN" altLang="en-US" b="1">
                <a:solidFill>
                  <a:srgbClr val="000000"/>
                </a:solidFill>
              </a:rPr>
              <a:t>（差），   ，</a:t>
            </a:r>
            <a:endParaRPr lang="zh-CN" altLang="en-US">
              <a:solidFill>
                <a:srgbClr val="000000"/>
              </a:solidFill>
            </a:endParaRPr>
          </a:p>
          <a:p>
            <a:pPr eaLnBrk="1" hangingPunct="1"/>
            <a:endParaRPr lang="zh-CN" altLang="en-US" sz="1400" b="1">
              <a:solidFill>
                <a:srgbClr val="000000"/>
              </a:solidFill>
              <a:latin typeface="Times New Roman" pitchFamily="18" charset="0"/>
              <a:ea typeface="幼圆" pitchFamily="49" charset="-122"/>
            </a:endParaRPr>
          </a:p>
          <a:p>
            <a:pPr eaLnBrk="1" hangingPunct="1"/>
            <a:r>
              <a:rPr lang="zh-CN" altLang="en-US" b="1">
                <a:solidFill>
                  <a:srgbClr val="000099"/>
                </a:solidFill>
                <a:latin typeface="Times New Roman" pitchFamily="18" charset="0"/>
                <a:ea typeface="幼圆" pitchFamily="49" charset="-122"/>
              </a:rPr>
              <a:t>③ 语句</a:t>
            </a:r>
          </a:p>
          <a:p>
            <a:pPr eaLnBrk="1" hangingPunct="1"/>
            <a:r>
              <a:rPr lang="zh-CN" altLang="en-US" b="1">
                <a:solidFill>
                  <a:srgbClr val="000000"/>
                </a:solidFill>
                <a:latin typeface="Times New Roman" pitchFamily="18" charset="0"/>
                <a:ea typeface="幼圆" pitchFamily="49" charset="-122"/>
              </a:rPr>
              <a:t>　 </a:t>
            </a:r>
            <a:r>
              <a:rPr kumimoji="1" lang="zh-CN" altLang="en-US" sz="1800" b="1">
                <a:solidFill>
                  <a:srgbClr val="000000"/>
                </a:solidFill>
              </a:rPr>
              <a:t>●　</a:t>
            </a:r>
            <a:r>
              <a:rPr lang="zh-CN" altLang="en-US" b="1">
                <a:solidFill>
                  <a:srgbClr val="000000"/>
                </a:solidFill>
                <a:latin typeface="Times New Roman" pitchFamily="18" charset="0"/>
                <a:ea typeface="幼圆" pitchFamily="49" charset="-122"/>
              </a:rPr>
              <a:t>每条语句都用“</a:t>
            </a:r>
            <a:r>
              <a:rPr lang="en-US" altLang="zh-CN" b="1">
                <a:solidFill>
                  <a:srgbClr val="000000"/>
                </a:solidFill>
                <a:latin typeface="Times New Roman" pitchFamily="18" charset="0"/>
                <a:ea typeface="幼圆" pitchFamily="49" charset="-122"/>
              </a:rPr>
              <a:t>.”</a:t>
            </a:r>
            <a:r>
              <a:rPr lang="zh-CN" altLang="en-US" b="1">
                <a:solidFill>
                  <a:srgbClr val="000000"/>
                </a:solidFill>
                <a:latin typeface="Times New Roman" pitchFamily="18" charset="0"/>
                <a:ea typeface="幼圆" pitchFamily="49" charset="-122"/>
              </a:rPr>
              <a:t>作为结束符</a:t>
            </a:r>
          </a:p>
          <a:p>
            <a:pPr eaLnBrk="1" hangingPunct="1"/>
            <a:r>
              <a:rPr lang="zh-CN" altLang="en-US" b="1">
                <a:solidFill>
                  <a:srgbClr val="000000"/>
                </a:solidFill>
                <a:latin typeface="Times New Roman" pitchFamily="18" charset="0"/>
                <a:ea typeface="幼圆" pitchFamily="49" charset="-122"/>
              </a:rPr>
              <a:t>　 </a:t>
            </a:r>
            <a:r>
              <a:rPr kumimoji="1" lang="zh-CN" altLang="en-US" sz="1800" b="1">
                <a:solidFill>
                  <a:srgbClr val="000000"/>
                </a:solidFill>
              </a:rPr>
              <a:t>●　</a:t>
            </a:r>
            <a:r>
              <a:rPr lang="zh-CN" altLang="en-US" b="1">
                <a:solidFill>
                  <a:srgbClr val="000000"/>
                </a:solidFill>
                <a:latin typeface="Times New Roman" pitchFamily="18" charset="0"/>
                <a:ea typeface="幼圆" pitchFamily="49" charset="-122"/>
              </a:rPr>
              <a:t>赋值语句     </a:t>
            </a:r>
            <a:r>
              <a:rPr lang="en-US" altLang="zh-CN" b="1">
                <a:solidFill>
                  <a:srgbClr val="000000"/>
                </a:solidFill>
                <a:latin typeface="Times New Roman" pitchFamily="18" charset="0"/>
                <a:ea typeface="幼圆" pitchFamily="49" charset="-122"/>
              </a:rPr>
              <a:t>a </a:t>
            </a:r>
            <a:r>
              <a:rPr lang="en-US" altLang="zh-CN" b="1">
                <a:solidFill>
                  <a:srgbClr val="000000"/>
                </a:solidFill>
                <a:latin typeface="Times New Roman" pitchFamily="18" charset="0"/>
                <a:ea typeface="幼圆" pitchFamily="49" charset="-122"/>
                <a:sym typeface="Symbol" pitchFamily="18" charset="2"/>
              </a:rPr>
              <a:t></a:t>
            </a:r>
            <a:r>
              <a:rPr lang="en-US" altLang="zh-CN" b="1">
                <a:solidFill>
                  <a:srgbClr val="000000"/>
                </a:solidFill>
                <a:latin typeface="Times New Roman" pitchFamily="18" charset="0"/>
                <a:ea typeface="幼圆" pitchFamily="49" charset="-122"/>
              </a:rPr>
              <a:t> b.    a </a:t>
            </a:r>
            <a:r>
              <a:rPr lang="en-US" altLang="zh-CN" b="1">
                <a:solidFill>
                  <a:srgbClr val="000000"/>
                </a:solidFill>
                <a:latin typeface="Times New Roman" pitchFamily="18" charset="0"/>
                <a:ea typeface="幼圆" pitchFamily="49" charset="-122"/>
                <a:sym typeface="Symbol" pitchFamily="18" charset="2"/>
              </a:rPr>
              <a:t></a:t>
            </a:r>
            <a:r>
              <a:rPr lang="en-US" altLang="zh-CN" b="1">
                <a:solidFill>
                  <a:srgbClr val="000000"/>
                </a:solidFill>
                <a:latin typeface="Times New Roman" pitchFamily="18" charset="0"/>
                <a:ea typeface="幼圆" pitchFamily="49" charset="-122"/>
              </a:rPr>
              <a:t> b.    a </a:t>
            </a:r>
            <a:r>
              <a:rPr lang="en-US" altLang="zh-CN" b="1">
                <a:solidFill>
                  <a:srgbClr val="000000"/>
                </a:solidFill>
                <a:latin typeface="Times New Roman" pitchFamily="18" charset="0"/>
                <a:ea typeface="幼圆" pitchFamily="49" charset="-122"/>
                <a:sym typeface="Symbol" pitchFamily="18" charset="2"/>
              </a:rPr>
              <a:t></a:t>
            </a:r>
            <a:r>
              <a:rPr lang="en-US" altLang="zh-CN" b="1">
                <a:solidFill>
                  <a:srgbClr val="000000"/>
                </a:solidFill>
                <a:latin typeface="Times New Roman" pitchFamily="18" charset="0"/>
                <a:ea typeface="幼圆" pitchFamily="49" charset="-122"/>
              </a:rPr>
              <a:t> b </a:t>
            </a:r>
            <a:r>
              <a:rPr lang="en-US" altLang="zh-CN" b="1">
                <a:solidFill>
                  <a:srgbClr val="000000"/>
                </a:solidFill>
                <a:latin typeface="Times New Roman" pitchFamily="18" charset="0"/>
                <a:ea typeface="幼圆" pitchFamily="49" charset="-122"/>
                <a:sym typeface="Symbol" pitchFamily="18" charset="2"/>
              </a:rPr>
              <a:t></a:t>
            </a:r>
            <a:r>
              <a:rPr lang="en-US" altLang="zh-CN" b="1">
                <a:solidFill>
                  <a:srgbClr val="000000"/>
                </a:solidFill>
                <a:latin typeface="Times New Roman" pitchFamily="18" charset="0"/>
                <a:ea typeface="幼圆" pitchFamily="49" charset="-122"/>
              </a:rPr>
              <a:t> c.</a:t>
            </a:r>
            <a:r>
              <a:rPr lang="en-US" altLang="zh-CN">
                <a:solidFill>
                  <a:srgbClr val="000000"/>
                </a:solidFill>
                <a:latin typeface="Times New Roman" pitchFamily="18" charset="0"/>
                <a:ea typeface="幼圆" pitchFamily="49" charset="-122"/>
              </a:rPr>
              <a:t> </a:t>
            </a:r>
          </a:p>
        </p:txBody>
      </p:sp>
      <p:sp>
        <p:nvSpPr>
          <p:cNvPr id="7782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782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782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77830" name="Object 6"/>
          <p:cNvGraphicFramePr>
            <a:graphicFrameLocks noChangeAspect="1"/>
          </p:cNvGraphicFramePr>
          <p:nvPr/>
        </p:nvGraphicFramePr>
        <p:xfrm>
          <a:off x="8027988" y="3068638"/>
          <a:ext cx="719137" cy="549275"/>
        </p:xfrm>
        <a:graphic>
          <a:graphicData uri="http://schemas.openxmlformats.org/presentationml/2006/ole">
            <mc:AlternateContent xmlns:mc="http://schemas.openxmlformats.org/markup-compatibility/2006">
              <mc:Choice xmlns:v="urn:schemas-microsoft-com:vml" Requires="v">
                <p:oleObj spid="_x0000_s77993" name="Equation" r:id="rId4" imgW="164814" imgH="126780" progId="Equation.DSMT4">
                  <p:embed/>
                </p:oleObj>
              </mc:Choice>
              <mc:Fallback>
                <p:oleObj name="Equation" r:id="rId4" imgW="164814" imgH="12678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7988" y="3068638"/>
                        <a:ext cx="7191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1"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77832" name="Object 8"/>
          <p:cNvGraphicFramePr>
            <a:graphicFrameLocks noChangeAspect="1"/>
          </p:cNvGraphicFramePr>
          <p:nvPr/>
        </p:nvGraphicFramePr>
        <p:xfrm>
          <a:off x="6948488" y="1268413"/>
          <a:ext cx="415925" cy="373062"/>
        </p:xfrm>
        <a:graphic>
          <a:graphicData uri="http://schemas.openxmlformats.org/presentationml/2006/ole">
            <mc:AlternateContent xmlns:mc="http://schemas.openxmlformats.org/markup-compatibility/2006">
              <mc:Choice xmlns:v="urn:schemas-microsoft-com:vml" Requires="v">
                <p:oleObj spid="_x0000_s77994" name="Equation" r:id="rId6" imgW="253890" imgH="228501" progId="Equation.DSMT4">
                  <p:embed/>
                </p:oleObj>
              </mc:Choice>
              <mc:Fallback>
                <p:oleObj name="Equation" r:id="rId6" imgW="253890" imgH="228501"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488" y="1268413"/>
                        <a:ext cx="4159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3"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77834" name="Object 10"/>
          <p:cNvGraphicFramePr>
            <a:graphicFrameLocks noChangeAspect="1"/>
          </p:cNvGraphicFramePr>
          <p:nvPr/>
        </p:nvGraphicFramePr>
        <p:xfrm>
          <a:off x="7596188" y="1268413"/>
          <a:ext cx="360362" cy="360362"/>
        </p:xfrm>
        <a:graphic>
          <a:graphicData uri="http://schemas.openxmlformats.org/presentationml/2006/ole">
            <mc:AlternateContent xmlns:mc="http://schemas.openxmlformats.org/markup-compatibility/2006">
              <mc:Choice xmlns:v="urn:schemas-microsoft-com:vml" Requires="v">
                <p:oleObj spid="_x0000_s77995" name="Equation" r:id="rId8" imgW="228600" imgH="228600" progId="Equation.DSMT4">
                  <p:embed/>
                </p:oleObj>
              </mc:Choice>
              <mc:Fallback>
                <p:oleObj name="Equation" r:id="rId8" imgW="228600" imgH="22860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6188" y="1268413"/>
                        <a:ext cx="36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5" name="Object 12"/>
          <p:cNvGraphicFramePr>
            <a:graphicFrameLocks noChangeAspect="1"/>
          </p:cNvGraphicFramePr>
          <p:nvPr/>
        </p:nvGraphicFramePr>
        <p:xfrm>
          <a:off x="7164388" y="3068638"/>
          <a:ext cx="663575" cy="549275"/>
        </p:xfrm>
        <a:graphic>
          <a:graphicData uri="http://schemas.openxmlformats.org/presentationml/2006/ole">
            <mc:AlternateContent xmlns:mc="http://schemas.openxmlformats.org/markup-compatibility/2006">
              <mc:Choice xmlns:v="urn:schemas-microsoft-com:vml" Requires="v">
                <p:oleObj spid="_x0000_s77996" name="Equation" r:id="rId10" imgW="152202" imgH="126835" progId="Equation.DSMT4">
                  <p:embed/>
                </p:oleObj>
              </mc:Choice>
              <mc:Fallback>
                <p:oleObj name="Equation" r:id="rId10" imgW="152202" imgH="126835" progId="Equation.DSMT4">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4388" y="3068638"/>
                        <a:ext cx="6635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12"/>
          <p:cNvSpPr txBox="1">
            <a:spLocks noChangeArrowheads="1"/>
          </p:cNvSpPr>
          <p:nvPr/>
        </p:nvSpPr>
        <p:spPr bwMode="auto">
          <a:xfrm>
            <a:off x="250825" y="1704975"/>
            <a:ext cx="8763000" cy="1384300"/>
          </a:xfrm>
          <a:prstGeom prst="rect">
            <a:avLst/>
          </a:prstGeom>
          <a:solidFill>
            <a:srgbClr val="FFC000"/>
          </a:solidFill>
          <a:ln w="9525">
            <a:solidFill>
              <a:srgbClr val="993300"/>
            </a:solidFill>
            <a:miter lim="800000"/>
            <a:headEnd/>
            <a:tailEnd/>
          </a:ln>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pPr>
            <a:r>
              <a:rPr lang="zh-CN" altLang="en-US" sz="2400" b="1">
                <a:solidFill>
                  <a:srgbClr val="FC1604"/>
                </a:solidFill>
              </a:rPr>
              <a:t>注：</a:t>
            </a:r>
            <a:r>
              <a:rPr lang="zh-CN" altLang="en-US" sz="2400" b="1">
                <a:solidFill>
                  <a:srgbClr val="0000FF"/>
                </a:solidFill>
                <a:sym typeface="Symbol" pitchFamily="18" charset="2"/>
              </a:rPr>
              <a:t></a:t>
            </a:r>
            <a:r>
              <a:rPr lang="zh-CN" altLang="en-US" sz="2400" b="1">
                <a:solidFill>
                  <a:srgbClr val="0000FF"/>
                </a:solidFill>
              </a:rPr>
              <a:t> </a:t>
            </a:r>
            <a:r>
              <a:rPr lang="zh-CN" altLang="en-US" sz="2400" b="1">
                <a:solidFill>
                  <a:srgbClr val="0000FF"/>
                </a:solidFill>
                <a:sym typeface="Symbol" pitchFamily="18" charset="2"/>
              </a:rPr>
              <a:t></a:t>
            </a:r>
            <a:r>
              <a:rPr lang="zh-CN" altLang="en-US" sz="2400" b="1"/>
              <a:t>（取地板运算，如</a:t>
            </a:r>
            <a:r>
              <a:rPr lang="zh-CN" altLang="en-US" sz="2400" b="1">
                <a:sym typeface="Symbol" pitchFamily="18" charset="2"/>
              </a:rPr>
              <a:t></a:t>
            </a:r>
            <a:r>
              <a:rPr lang="en-US" altLang="zh-CN" sz="2400" b="1"/>
              <a:t>x</a:t>
            </a:r>
            <a:r>
              <a:rPr lang="en-US" altLang="zh-CN" sz="2400" b="1">
                <a:sym typeface="Symbol" pitchFamily="18" charset="2"/>
              </a:rPr>
              <a:t></a:t>
            </a:r>
            <a:r>
              <a:rPr lang="zh-CN" altLang="en-US" sz="2400" b="1"/>
              <a:t>，其值是小于等于</a:t>
            </a:r>
            <a:r>
              <a:rPr lang="en-US" altLang="zh-CN" sz="2400" b="1"/>
              <a:t>x</a:t>
            </a:r>
            <a:r>
              <a:rPr lang="zh-CN" altLang="en-US" sz="2400" b="1"/>
              <a:t>的最大整数），</a:t>
            </a:r>
            <a:r>
              <a:rPr lang="zh-CN" altLang="en-US" sz="2400" b="1">
                <a:solidFill>
                  <a:srgbClr val="0000FF"/>
                </a:solidFill>
                <a:sym typeface="Symbol" pitchFamily="18" charset="2"/>
              </a:rPr>
              <a:t></a:t>
            </a:r>
            <a:r>
              <a:rPr lang="zh-CN" altLang="en-US" sz="2400" b="1">
                <a:solidFill>
                  <a:srgbClr val="0000FF"/>
                </a:solidFill>
              </a:rPr>
              <a:t> </a:t>
            </a:r>
            <a:r>
              <a:rPr lang="zh-CN" altLang="en-US" sz="2400" b="1">
                <a:solidFill>
                  <a:srgbClr val="0000FF"/>
                </a:solidFill>
                <a:sym typeface="Symbol" pitchFamily="18" charset="2"/>
              </a:rPr>
              <a:t></a:t>
            </a:r>
            <a:r>
              <a:rPr lang="zh-CN" altLang="en-US" sz="2400" b="1"/>
              <a:t>（取天棚运算，如</a:t>
            </a:r>
            <a:r>
              <a:rPr lang="zh-CN" altLang="en-US" sz="2400" b="1">
                <a:sym typeface="Symbol" pitchFamily="18" charset="2"/>
              </a:rPr>
              <a:t></a:t>
            </a:r>
            <a:r>
              <a:rPr lang="en-US" altLang="zh-CN" sz="2400" b="1"/>
              <a:t>x</a:t>
            </a:r>
            <a:r>
              <a:rPr lang="en-US" altLang="zh-CN" sz="2400" b="1">
                <a:sym typeface="Symbol" pitchFamily="18" charset="2"/>
              </a:rPr>
              <a:t></a:t>
            </a:r>
            <a:r>
              <a:rPr lang="zh-CN" altLang="en-US" sz="2400" b="1"/>
              <a:t>，其值是大于等于</a:t>
            </a:r>
            <a:r>
              <a:rPr lang="en-US" altLang="zh-CN" sz="2400" b="1"/>
              <a:t>x</a:t>
            </a:r>
            <a:r>
              <a:rPr lang="zh-CN" altLang="en-US" sz="2400" b="1"/>
              <a:t>的最小整数） </a:t>
            </a:r>
            <a:endParaRPr lang="en-US" altLang="zh-CN" sz="2400" b="1"/>
          </a:p>
          <a:p>
            <a:pPr eaLnBrk="1" hangingPunct="1">
              <a:spcBef>
                <a:spcPct val="50000"/>
              </a:spcBef>
            </a:pPr>
            <a:r>
              <a:rPr lang="zh-CN" altLang="en-US" sz="2400" b="1">
                <a:solidFill>
                  <a:srgbClr val="0000FF"/>
                </a:solidFill>
                <a:sym typeface="Symbol" pitchFamily="18" charset="2"/>
              </a:rPr>
              <a:t></a:t>
            </a:r>
            <a:r>
              <a:rPr lang="en-US" altLang="zh-CN" sz="2400" b="1">
                <a:solidFill>
                  <a:srgbClr val="0000FF"/>
                </a:solidFill>
              </a:rPr>
              <a:t>3.6</a:t>
            </a:r>
            <a:r>
              <a:rPr lang="zh-CN" altLang="en-US" sz="2400" b="1">
                <a:solidFill>
                  <a:srgbClr val="0000FF"/>
                </a:solidFill>
                <a:sym typeface="Symbol" pitchFamily="18" charset="2"/>
              </a:rPr>
              <a:t></a:t>
            </a:r>
            <a:r>
              <a:rPr lang="en-US" altLang="zh-CN" sz="2400" b="1">
                <a:solidFill>
                  <a:srgbClr val="0000FF"/>
                </a:solidFill>
                <a:sym typeface="Symbol" pitchFamily="18" charset="2"/>
              </a:rPr>
              <a:t>=3 ;</a:t>
            </a:r>
            <a:r>
              <a:rPr lang="zh-CN" altLang="en-US" sz="2400" b="1">
                <a:solidFill>
                  <a:srgbClr val="0000FF"/>
                </a:solidFill>
                <a:sym typeface="Symbol" pitchFamily="18" charset="2"/>
              </a:rPr>
              <a:t> </a:t>
            </a:r>
            <a:r>
              <a:rPr lang="en-US" altLang="zh-CN" sz="2400" b="1">
                <a:solidFill>
                  <a:srgbClr val="0000FF"/>
                </a:solidFill>
              </a:rPr>
              <a:t>3.6</a:t>
            </a:r>
            <a:r>
              <a:rPr lang="zh-CN" altLang="en-US" sz="2400" b="1">
                <a:solidFill>
                  <a:srgbClr val="0000FF"/>
                </a:solidFill>
                <a:sym typeface="Symbol" pitchFamily="18" charset="2"/>
              </a:rPr>
              <a:t></a:t>
            </a:r>
            <a:r>
              <a:rPr lang="en-US" altLang="zh-CN" sz="2400" b="1">
                <a:solidFill>
                  <a:srgbClr val="0000FF"/>
                </a:solidFill>
                <a:sym typeface="Symbol" pitchFamily="18" charset="2"/>
              </a:rPr>
              <a:t>=4</a:t>
            </a:r>
            <a:endParaRPr lang="zh-CN" altLang="en-US" sz="2400" b="1"/>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180975" y="260350"/>
            <a:ext cx="8712200" cy="637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zh-CN" altLang="en-US" b="1">
                <a:solidFill>
                  <a:schemeClr val="accent2"/>
                </a:solidFill>
                <a:latin typeface="幼圆" pitchFamily="49" charset="-122"/>
                <a:ea typeface="幼圆" pitchFamily="49" charset="-122"/>
              </a:rPr>
              <a:t>　</a:t>
            </a:r>
            <a:r>
              <a:rPr kumimoji="1" lang="zh-CN" altLang="en-US" sz="1800" b="1">
                <a:solidFill>
                  <a:srgbClr val="000000"/>
                </a:solidFill>
                <a:latin typeface="Times New Roman" pitchFamily="18" charset="0"/>
              </a:rPr>
              <a:t>● </a:t>
            </a:r>
            <a:r>
              <a:rPr lang="zh-CN" altLang="en-US" b="1">
                <a:solidFill>
                  <a:srgbClr val="000099"/>
                </a:solidFill>
                <a:latin typeface="幼圆" pitchFamily="49" charset="-122"/>
                <a:ea typeface="幼圆" pitchFamily="49" charset="-122"/>
              </a:rPr>
              <a:t>条件语句</a:t>
            </a:r>
          </a:p>
          <a:p>
            <a:pPr eaLnBrk="1" hangingPunct="1"/>
            <a:r>
              <a:rPr lang="zh-CN" altLang="en-US" b="1">
                <a:solidFill>
                  <a:srgbClr val="000000"/>
                </a:solidFill>
                <a:latin typeface="幼圆" pitchFamily="49" charset="-122"/>
                <a:ea typeface="幼圆" pitchFamily="49" charset="-122"/>
              </a:rPr>
              <a:t>　　</a:t>
            </a:r>
            <a:r>
              <a:rPr lang="en-US" altLang="zh-CN" b="1">
                <a:solidFill>
                  <a:srgbClr val="000000"/>
                </a:solidFill>
                <a:latin typeface="幼圆" pitchFamily="49" charset="-122"/>
                <a:ea typeface="幼圆" pitchFamily="49" charset="-122"/>
              </a:rPr>
              <a:t>IF &lt;</a:t>
            </a:r>
            <a:r>
              <a:rPr lang="zh-CN" altLang="en-US" b="1">
                <a:solidFill>
                  <a:srgbClr val="000000"/>
                </a:solidFill>
                <a:latin typeface="幼圆" pitchFamily="49" charset="-122"/>
                <a:ea typeface="幼圆" pitchFamily="49" charset="-122"/>
              </a:rPr>
              <a:t>逻辑表达式</a:t>
            </a:r>
            <a:r>
              <a:rPr lang="en-US" altLang="zh-CN" b="1">
                <a:solidFill>
                  <a:srgbClr val="000000"/>
                </a:solidFill>
                <a:latin typeface="幼圆" pitchFamily="49" charset="-122"/>
                <a:ea typeface="幼圆" pitchFamily="49" charset="-122"/>
              </a:rPr>
              <a:t>&gt; THEN</a:t>
            </a:r>
          </a:p>
          <a:p>
            <a:pPr eaLnBrk="1" hangingPunct="1"/>
            <a:r>
              <a:rPr lang="en-US" altLang="zh-CN" b="1">
                <a:solidFill>
                  <a:srgbClr val="000000"/>
                </a:solidFill>
                <a:latin typeface="幼圆" pitchFamily="49" charset="-122"/>
                <a:ea typeface="幼圆" pitchFamily="49" charset="-122"/>
              </a:rPr>
              <a:t>    </a:t>
            </a:r>
            <a:r>
              <a:rPr lang="zh-CN" altLang="en-US" b="1">
                <a:solidFill>
                  <a:srgbClr val="000000"/>
                </a:solidFill>
                <a:latin typeface="幼圆" pitchFamily="49" charset="-122"/>
                <a:ea typeface="幼圆" pitchFamily="49" charset="-122"/>
              </a:rPr>
              <a:t>（ 语句</a:t>
            </a:r>
            <a:r>
              <a:rPr lang="en-US" altLang="zh-CN" b="1">
                <a:solidFill>
                  <a:srgbClr val="000000"/>
                </a:solidFill>
                <a:latin typeface="幼圆" pitchFamily="49" charset="-122"/>
                <a:ea typeface="幼圆" pitchFamily="49" charset="-122"/>
              </a:rPr>
              <a:t>1. </a:t>
            </a:r>
            <a:r>
              <a:rPr lang="en-US" altLang="zh-CN" b="1">
                <a:solidFill>
                  <a:srgbClr val="000000"/>
                </a:solidFill>
              </a:rPr>
              <a:t>…</a:t>
            </a:r>
            <a:r>
              <a:rPr lang="en-US" altLang="zh-CN" b="1">
                <a:solidFill>
                  <a:srgbClr val="000000"/>
                </a:solidFill>
                <a:latin typeface="幼圆" pitchFamily="49" charset="-122"/>
                <a:ea typeface="幼圆" pitchFamily="49" charset="-122"/>
              </a:rPr>
              <a:t> . </a:t>
            </a:r>
            <a:r>
              <a:rPr lang="zh-CN" altLang="en-US" b="1">
                <a:solidFill>
                  <a:srgbClr val="000000"/>
                </a:solidFill>
                <a:latin typeface="幼圆" pitchFamily="49" charset="-122"/>
                <a:ea typeface="幼圆" pitchFamily="49" charset="-122"/>
              </a:rPr>
              <a:t>语句</a:t>
            </a:r>
            <a:r>
              <a:rPr lang="en-US" altLang="zh-CN" sz="3600" b="1">
                <a:solidFill>
                  <a:srgbClr val="000000"/>
                </a:solidFill>
                <a:latin typeface="幼圆" pitchFamily="49" charset="-122"/>
                <a:ea typeface="幼圆" pitchFamily="49" charset="-122"/>
              </a:rPr>
              <a:t>m </a:t>
            </a:r>
            <a:r>
              <a:rPr lang="zh-CN" altLang="en-US" b="1">
                <a:solidFill>
                  <a:srgbClr val="000000"/>
                </a:solidFill>
                <a:latin typeface="幼圆" pitchFamily="49" charset="-122"/>
                <a:ea typeface="幼圆" pitchFamily="49" charset="-122"/>
              </a:rPr>
              <a:t>）</a:t>
            </a:r>
            <a:r>
              <a:rPr lang="en-US" altLang="zh-CN" b="1">
                <a:solidFill>
                  <a:srgbClr val="000000"/>
                </a:solidFill>
                <a:latin typeface="幼圆" pitchFamily="49" charset="-122"/>
                <a:ea typeface="幼圆" pitchFamily="49" charset="-122"/>
              </a:rPr>
              <a:t>.   </a:t>
            </a:r>
          </a:p>
          <a:p>
            <a:pPr eaLnBrk="1" hangingPunct="1"/>
            <a:endParaRPr lang="en-US" altLang="zh-CN" sz="2000" b="1">
              <a:solidFill>
                <a:srgbClr val="000000"/>
              </a:solidFill>
              <a:latin typeface="幼圆" pitchFamily="49" charset="-122"/>
              <a:ea typeface="幼圆" pitchFamily="49" charset="-122"/>
            </a:endParaRPr>
          </a:p>
          <a:p>
            <a:pPr eaLnBrk="1" hangingPunct="1"/>
            <a:r>
              <a:rPr lang="zh-CN" altLang="en-US" b="1">
                <a:solidFill>
                  <a:srgbClr val="000000"/>
                </a:solidFill>
                <a:latin typeface="幼圆" pitchFamily="49" charset="-122"/>
                <a:ea typeface="幼圆" pitchFamily="49" charset="-122"/>
              </a:rPr>
              <a:t>　　</a:t>
            </a:r>
            <a:r>
              <a:rPr lang="en-US" altLang="zh-CN" b="1">
                <a:solidFill>
                  <a:srgbClr val="000000"/>
                </a:solidFill>
                <a:latin typeface="幼圆" pitchFamily="49" charset="-122"/>
                <a:ea typeface="幼圆" pitchFamily="49" charset="-122"/>
              </a:rPr>
              <a:t>IF &lt;</a:t>
            </a:r>
            <a:r>
              <a:rPr lang="zh-CN" altLang="en-US" b="1">
                <a:solidFill>
                  <a:srgbClr val="000000"/>
                </a:solidFill>
                <a:latin typeface="幼圆" pitchFamily="49" charset="-122"/>
                <a:ea typeface="幼圆" pitchFamily="49" charset="-122"/>
              </a:rPr>
              <a:t>逻辑表达式</a:t>
            </a:r>
            <a:r>
              <a:rPr lang="en-US" altLang="zh-CN" b="1">
                <a:solidFill>
                  <a:srgbClr val="000000"/>
                </a:solidFill>
                <a:latin typeface="幼圆" pitchFamily="49" charset="-122"/>
                <a:ea typeface="幼圆" pitchFamily="49" charset="-122"/>
              </a:rPr>
              <a:t>&gt; THEN</a:t>
            </a:r>
          </a:p>
          <a:p>
            <a:pPr eaLnBrk="1" hangingPunct="1"/>
            <a:r>
              <a:rPr lang="en-US" altLang="zh-CN" b="1">
                <a:solidFill>
                  <a:srgbClr val="000000"/>
                </a:solidFill>
                <a:latin typeface="幼圆" pitchFamily="49" charset="-122"/>
                <a:ea typeface="幼圆" pitchFamily="49" charset="-122"/>
              </a:rPr>
              <a:t>    </a:t>
            </a:r>
            <a:r>
              <a:rPr lang="zh-CN" altLang="en-US" b="1">
                <a:solidFill>
                  <a:srgbClr val="000000"/>
                </a:solidFill>
                <a:latin typeface="幼圆" pitchFamily="49" charset="-122"/>
                <a:ea typeface="幼圆" pitchFamily="49" charset="-122"/>
              </a:rPr>
              <a:t>（ 语句</a:t>
            </a:r>
            <a:r>
              <a:rPr lang="en-US" altLang="zh-CN" b="1">
                <a:solidFill>
                  <a:srgbClr val="000000"/>
                </a:solidFill>
                <a:latin typeface="幼圆" pitchFamily="49" charset="-122"/>
                <a:ea typeface="幼圆" pitchFamily="49" charset="-122"/>
              </a:rPr>
              <a:t>1. </a:t>
            </a:r>
            <a:r>
              <a:rPr lang="en-US" altLang="zh-CN" b="1">
                <a:solidFill>
                  <a:srgbClr val="000000"/>
                </a:solidFill>
              </a:rPr>
              <a:t>…</a:t>
            </a:r>
            <a:r>
              <a:rPr lang="en-US" altLang="zh-CN" b="1">
                <a:solidFill>
                  <a:srgbClr val="000000"/>
                </a:solidFill>
                <a:latin typeface="幼圆" pitchFamily="49" charset="-122"/>
                <a:ea typeface="幼圆" pitchFamily="49" charset="-122"/>
              </a:rPr>
              <a:t> . </a:t>
            </a:r>
            <a:r>
              <a:rPr lang="zh-CN" altLang="en-US" b="1">
                <a:solidFill>
                  <a:srgbClr val="000000"/>
                </a:solidFill>
                <a:latin typeface="幼圆" pitchFamily="49" charset="-122"/>
                <a:ea typeface="幼圆" pitchFamily="49" charset="-122"/>
              </a:rPr>
              <a:t>语句</a:t>
            </a:r>
            <a:r>
              <a:rPr lang="en-US" altLang="zh-CN" sz="3600" b="1">
                <a:solidFill>
                  <a:srgbClr val="000000"/>
                </a:solidFill>
                <a:latin typeface="幼圆" pitchFamily="49" charset="-122"/>
                <a:ea typeface="幼圆" pitchFamily="49" charset="-122"/>
              </a:rPr>
              <a:t>m</a:t>
            </a:r>
            <a:r>
              <a:rPr lang="en-US" altLang="zh-CN" b="1">
                <a:solidFill>
                  <a:srgbClr val="000000"/>
                </a:solidFill>
                <a:latin typeface="幼圆" pitchFamily="49" charset="-122"/>
                <a:ea typeface="幼圆" pitchFamily="49" charset="-122"/>
              </a:rPr>
              <a:t> </a:t>
            </a:r>
            <a:r>
              <a:rPr lang="zh-CN" altLang="en-US" b="1">
                <a:solidFill>
                  <a:srgbClr val="000000"/>
                </a:solidFill>
                <a:latin typeface="幼圆" pitchFamily="49" charset="-122"/>
                <a:ea typeface="幼圆" pitchFamily="49" charset="-122"/>
              </a:rPr>
              <a:t>）</a:t>
            </a:r>
            <a:r>
              <a:rPr lang="en-US" altLang="zh-CN" b="1">
                <a:solidFill>
                  <a:srgbClr val="000000"/>
                </a:solidFill>
                <a:latin typeface="幼圆" pitchFamily="49" charset="-122"/>
                <a:ea typeface="幼圆" pitchFamily="49" charset="-122"/>
              </a:rPr>
              <a:t>.</a:t>
            </a:r>
          </a:p>
          <a:p>
            <a:pPr eaLnBrk="1" hangingPunct="1"/>
            <a:r>
              <a:rPr lang="en-US" altLang="zh-CN" b="1">
                <a:solidFill>
                  <a:srgbClr val="000000"/>
                </a:solidFill>
                <a:latin typeface="幼圆" pitchFamily="49" charset="-122"/>
                <a:ea typeface="幼圆" pitchFamily="49" charset="-122"/>
              </a:rPr>
              <a:t>    ELSE</a:t>
            </a:r>
          </a:p>
          <a:p>
            <a:pPr eaLnBrk="1" hangingPunct="1"/>
            <a:r>
              <a:rPr lang="en-US" altLang="zh-CN" b="1">
                <a:solidFill>
                  <a:srgbClr val="000000"/>
                </a:solidFill>
                <a:latin typeface="幼圆" pitchFamily="49" charset="-122"/>
                <a:ea typeface="幼圆" pitchFamily="49" charset="-122"/>
              </a:rPr>
              <a:t>    </a:t>
            </a:r>
            <a:r>
              <a:rPr lang="zh-CN" altLang="en-US" b="1">
                <a:solidFill>
                  <a:srgbClr val="000000"/>
                </a:solidFill>
                <a:latin typeface="幼圆" pitchFamily="49" charset="-122"/>
                <a:ea typeface="幼圆" pitchFamily="49" charset="-122"/>
              </a:rPr>
              <a:t>（ 语句</a:t>
            </a:r>
            <a:r>
              <a:rPr lang="en-US" altLang="zh-CN" b="1">
                <a:solidFill>
                  <a:srgbClr val="000000"/>
                </a:solidFill>
                <a:latin typeface="幼圆" pitchFamily="49" charset="-122"/>
                <a:ea typeface="幼圆" pitchFamily="49" charset="-122"/>
              </a:rPr>
              <a:t>1. </a:t>
            </a:r>
            <a:r>
              <a:rPr lang="en-US" altLang="zh-CN" b="1">
                <a:solidFill>
                  <a:srgbClr val="000000"/>
                </a:solidFill>
              </a:rPr>
              <a:t>…</a:t>
            </a:r>
            <a:r>
              <a:rPr lang="en-US" altLang="zh-CN" b="1">
                <a:solidFill>
                  <a:srgbClr val="000000"/>
                </a:solidFill>
                <a:latin typeface="幼圆" pitchFamily="49" charset="-122"/>
                <a:ea typeface="幼圆" pitchFamily="49" charset="-122"/>
              </a:rPr>
              <a:t> . </a:t>
            </a:r>
            <a:r>
              <a:rPr lang="zh-CN" altLang="en-US" b="1">
                <a:solidFill>
                  <a:srgbClr val="000000"/>
                </a:solidFill>
                <a:latin typeface="幼圆" pitchFamily="49" charset="-122"/>
                <a:ea typeface="幼圆" pitchFamily="49" charset="-122"/>
              </a:rPr>
              <a:t>语句</a:t>
            </a:r>
            <a:r>
              <a:rPr lang="en-US" altLang="zh-CN" sz="3600" b="1">
                <a:solidFill>
                  <a:srgbClr val="000000"/>
                </a:solidFill>
                <a:latin typeface="幼圆" pitchFamily="49" charset="-122"/>
                <a:ea typeface="幼圆" pitchFamily="49" charset="-122"/>
              </a:rPr>
              <a:t>n</a:t>
            </a:r>
            <a:r>
              <a:rPr lang="en-US" altLang="zh-CN" b="1">
                <a:solidFill>
                  <a:srgbClr val="000000"/>
                </a:solidFill>
                <a:latin typeface="幼圆" pitchFamily="49" charset="-122"/>
                <a:ea typeface="幼圆" pitchFamily="49" charset="-122"/>
              </a:rPr>
              <a:t> </a:t>
            </a:r>
            <a:r>
              <a:rPr lang="zh-CN" altLang="en-US" b="1">
                <a:solidFill>
                  <a:srgbClr val="000000"/>
                </a:solidFill>
                <a:latin typeface="幼圆" pitchFamily="49" charset="-122"/>
                <a:ea typeface="幼圆" pitchFamily="49" charset="-122"/>
              </a:rPr>
              <a:t>）</a:t>
            </a:r>
            <a:r>
              <a:rPr lang="en-US" altLang="zh-CN" b="1">
                <a:solidFill>
                  <a:srgbClr val="000000"/>
                </a:solidFill>
                <a:latin typeface="幼圆" pitchFamily="49" charset="-122"/>
                <a:ea typeface="幼圆" pitchFamily="49" charset="-122"/>
              </a:rPr>
              <a:t>.</a:t>
            </a:r>
          </a:p>
          <a:p>
            <a:pPr eaLnBrk="1" hangingPunct="1"/>
            <a:endParaRPr lang="en-US" altLang="zh-CN" sz="2000" b="1">
              <a:solidFill>
                <a:srgbClr val="000000"/>
              </a:solidFill>
              <a:latin typeface="幼圆" pitchFamily="49" charset="-122"/>
              <a:ea typeface="幼圆" pitchFamily="49" charset="-122"/>
            </a:endParaRPr>
          </a:p>
          <a:p>
            <a:pPr eaLnBrk="1" hangingPunct="1"/>
            <a:r>
              <a:rPr lang="zh-CN" altLang="en-US" b="1">
                <a:solidFill>
                  <a:srgbClr val="000000"/>
                </a:solidFill>
                <a:latin typeface="幼圆" pitchFamily="49" charset="-122"/>
                <a:ea typeface="幼圆" pitchFamily="49" charset="-122"/>
              </a:rPr>
              <a:t>　　</a:t>
            </a:r>
            <a:r>
              <a:rPr lang="en-US" altLang="zh-CN" b="1">
                <a:solidFill>
                  <a:srgbClr val="000000"/>
                </a:solidFill>
                <a:latin typeface="幼圆" pitchFamily="49" charset="-122"/>
                <a:ea typeface="幼圆" pitchFamily="49" charset="-122"/>
              </a:rPr>
              <a:t>CASE DO</a:t>
            </a:r>
          </a:p>
          <a:p>
            <a:pPr eaLnBrk="1" hangingPunct="1"/>
            <a:r>
              <a:rPr lang="zh-CN" altLang="en-US" b="1">
                <a:solidFill>
                  <a:srgbClr val="000000"/>
                </a:solidFill>
                <a:latin typeface="幼圆" pitchFamily="49" charset="-122"/>
                <a:ea typeface="幼圆" pitchFamily="49" charset="-122"/>
              </a:rPr>
              <a:t>　　（</a:t>
            </a:r>
            <a:r>
              <a:rPr lang="en-US" altLang="zh-CN" b="1">
                <a:solidFill>
                  <a:srgbClr val="000000"/>
                </a:solidFill>
                <a:latin typeface="幼圆" pitchFamily="49" charset="-122"/>
                <a:ea typeface="幼圆" pitchFamily="49" charset="-122"/>
              </a:rPr>
              <a:t>&lt;</a:t>
            </a:r>
            <a:r>
              <a:rPr lang="zh-CN" altLang="en-US" b="1">
                <a:solidFill>
                  <a:srgbClr val="000000"/>
                </a:solidFill>
                <a:latin typeface="幼圆" pitchFamily="49" charset="-122"/>
                <a:ea typeface="幼圆" pitchFamily="49" charset="-122"/>
              </a:rPr>
              <a:t>逻辑表达式</a:t>
            </a:r>
            <a:r>
              <a:rPr lang="en-US" altLang="zh-CN" b="1">
                <a:solidFill>
                  <a:srgbClr val="000000"/>
                </a:solidFill>
                <a:latin typeface="幼圆" pitchFamily="49" charset="-122"/>
                <a:ea typeface="幼圆" pitchFamily="49" charset="-122"/>
              </a:rPr>
              <a:t>1&gt;: (</a:t>
            </a:r>
            <a:r>
              <a:rPr lang="zh-CN" altLang="en-US" b="1">
                <a:solidFill>
                  <a:srgbClr val="000000"/>
                </a:solidFill>
                <a:latin typeface="幼圆" pitchFamily="49" charset="-122"/>
                <a:ea typeface="幼圆" pitchFamily="49" charset="-122"/>
              </a:rPr>
              <a:t>语句</a:t>
            </a:r>
            <a:r>
              <a:rPr lang="en-US" altLang="zh-CN" b="1">
                <a:solidFill>
                  <a:srgbClr val="000000"/>
                </a:solidFill>
                <a:latin typeface="幼圆" pitchFamily="49" charset="-122"/>
                <a:ea typeface="幼圆" pitchFamily="49" charset="-122"/>
              </a:rPr>
              <a:t>1. </a:t>
            </a:r>
            <a:r>
              <a:rPr lang="en-US" altLang="zh-CN" b="1">
                <a:solidFill>
                  <a:srgbClr val="000000"/>
                </a:solidFill>
              </a:rPr>
              <a:t>…</a:t>
            </a:r>
            <a:r>
              <a:rPr lang="en-US" altLang="zh-CN" b="1">
                <a:solidFill>
                  <a:srgbClr val="000000"/>
                </a:solidFill>
                <a:latin typeface="幼圆" pitchFamily="49" charset="-122"/>
                <a:ea typeface="幼圆" pitchFamily="49" charset="-122"/>
              </a:rPr>
              <a:t> .</a:t>
            </a:r>
            <a:r>
              <a:rPr lang="zh-CN" altLang="en-US" b="1">
                <a:solidFill>
                  <a:srgbClr val="000000"/>
                </a:solidFill>
                <a:latin typeface="幼圆" pitchFamily="49" charset="-122"/>
                <a:ea typeface="幼圆" pitchFamily="49" charset="-122"/>
              </a:rPr>
              <a:t>语句</a:t>
            </a:r>
            <a:r>
              <a:rPr lang="en-US" altLang="zh-CN" sz="3600" b="1">
                <a:solidFill>
                  <a:srgbClr val="000000"/>
                </a:solidFill>
                <a:latin typeface="幼圆" pitchFamily="49" charset="-122"/>
                <a:ea typeface="幼圆" pitchFamily="49" charset="-122"/>
              </a:rPr>
              <a:t>n</a:t>
            </a:r>
            <a:r>
              <a:rPr lang="en-US" altLang="zh-CN" sz="3600" b="1" baseline="-25000">
                <a:solidFill>
                  <a:srgbClr val="000000"/>
                </a:solidFill>
                <a:latin typeface="幼圆" pitchFamily="49" charset="-122"/>
                <a:ea typeface="幼圆" pitchFamily="49" charset="-122"/>
              </a:rPr>
              <a:t>1</a:t>
            </a:r>
            <a:r>
              <a:rPr lang="zh-CN" altLang="en-US" b="1">
                <a:solidFill>
                  <a:srgbClr val="000000"/>
                </a:solidFill>
                <a:latin typeface="幼圆" pitchFamily="49" charset="-122"/>
                <a:ea typeface="幼圆" pitchFamily="49" charset="-122"/>
              </a:rPr>
              <a:t>）</a:t>
            </a:r>
            <a:r>
              <a:rPr lang="en-US" altLang="zh-CN" b="1">
                <a:solidFill>
                  <a:srgbClr val="000000"/>
                </a:solidFill>
                <a:latin typeface="幼圆" pitchFamily="49" charset="-122"/>
                <a:ea typeface="幼圆" pitchFamily="49" charset="-122"/>
              </a:rPr>
              <a:t>.</a:t>
            </a:r>
          </a:p>
          <a:p>
            <a:pPr eaLnBrk="1" hangingPunct="1"/>
            <a:r>
              <a:rPr lang="en-US" altLang="zh-CN" b="1">
                <a:solidFill>
                  <a:srgbClr val="000000"/>
                </a:solidFill>
                <a:latin typeface="幼圆" pitchFamily="49" charset="-122"/>
                <a:ea typeface="幼圆" pitchFamily="49" charset="-122"/>
              </a:rPr>
              <a:t>        </a:t>
            </a:r>
            <a:r>
              <a:rPr lang="en-US" altLang="zh-CN" b="1">
                <a:solidFill>
                  <a:srgbClr val="000000"/>
                </a:solidFill>
              </a:rPr>
              <a:t>…</a:t>
            </a:r>
            <a:r>
              <a:rPr lang="en-US" altLang="zh-CN" b="1">
                <a:solidFill>
                  <a:srgbClr val="000000"/>
                </a:solidFill>
                <a:latin typeface="幼圆" pitchFamily="49" charset="-122"/>
                <a:ea typeface="幼圆" pitchFamily="49" charset="-122"/>
              </a:rPr>
              <a:t> </a:t>
            </a:r>
          </a:p>
          <a:p>
            <a:pPr eaLnBrk="1" hangingPunct="1"/>
            <a:r>
              <a:rPr lang="en-US" altLang="zh-CN" b="1">
                <a:solidFill>
                  <a:srgbClr val="000000"/>
                </a:solidFill>
                <a:latin typeface="幼圆" pitchFamily="49" charset="-122"/>
                <a:ea typeface="幼圆" pitchFamily="49" charset="-122"/>
              </a:rPr>
              <a:t>  </a:t>
            </a:r>
            <a:r>
              <a:rPr lang="zh-CN" altLang="en-US" b="1">
                <a:solidFill>
                  <a:srgbClr val="000000"/>
                </a:solidFill>
                <a:latin typeface="幼圆" pitchFamily="49" charset="-122"/>
                <a:ea typeface="幼圆" pitchFamily="49" charset="-122"/>
              </a:rPr>
              <a:t>　　</a:t>
            </a:r>
            <a:r>
              <a:rPr lang="en-US" altLang="zh-CN" b="1">
                <a:solidFill>
                  <a:srgbClr val="000000"/>
                </a:solidFill>
                <a:latin typeface="幼圆" pitchFamily="49" charset="-122"/>
                <a:ea typeface="幼圆" pitchFamily="49" charset="-122"/>
              </a:rPr>
              <a:t>&lt;</a:t>
            </a:r>
            <a:r>
              <a:rPr lang="zh-CN" altLang="en-US" b="1">
                <a:solidFill>
                  <a:srgbClr val="000000"/>
                </a:solidFill>
                <a:latin typeface="幼圆" pitchFamily="49" charset="-122"/>
                <a:ea typeface="幼圆" pitchFamily="49" charset="-122"/>
              </a:rPr>
              <a:t>逻辑表达式</a:t>
            </a:r>
            <a:r>
              <a:rPr lang="en-US" altLang="zh-CN" b="1">
                <a:solidFill>
                  <a:srgbClr val="000000"/>
                </a:solidFill>
                <a:latin typeface="幼圆" pitchFamily="49" charset="-122"/>
                <a:ea typeface="幼圆" pitchFamily="49" charset="-122"/>
              </a:rPr>
              <a:t>m&gt;: (</a:t>
            </a:r>
            <a:r>
              <a:rPr lang="zh-CN" altLang="en-US" b="1">
                <a:solidFill>
                  <a:srgbClr val="000000"/>
                </a:solidFill>
                <a:latin typeface="幼圆" pitchFamily="49" charset="-122"/>
                <a:ea typeface="幼圆" pitchFamily="49" charset="-122"/>
              </a:rPr>
              <a:t>语句</a:t>
            </a:r>
            <a:r>
              <a:rPr lang="en-US" altLang="zh-CN" b="1">
                <a:solidFill>
                  <a:srgbClr val="000000"/>
                </a:solidFill>
                <a:latin typeface="幼圆" pitchFamily="49" charset="-122"/>
                <a:ea typeface="幼圆" pitchFamily="49" charset="-122"/>
              </a:rPr>
              <a:t>1. </a:t>
            </a:r>
            <a:r>
              <a:rPr lang="en-US" altLang="zh-CN" b="1">
                <a:solidFill>
                  <a:srgbClr val="000000"/>
                </a:solidFill>
              </a:rPr>
              <a:t>…</a:t>
            </a:r>
            <a:r>
              <a:rPr lang="en-US" altLang="zh-CN" b="1">
                <a:solidFill>
                  <a:srgbClr val="000000"/>
                </a:solidFill>
                <a:latin typeface="幼圆" pitchFamily="49" charset="-122"/>
                <a:ea typeface="幼圆" pitchFamily="49" charset="-122"/>
              </a:rPr>
              <a:t> .</a:t>
            </a:r>
            <a:r>
              <a:rPr lang="zh-CN" altLang="en-US" b="1">
                <a:solidFill>
                  <a:srgbClr val="000000"/>
                </a:solidFill>
                <a:latin typeface="幼圆" pitchFamily="49" charset="-122"/>
                <a:ea typeface="幼圆" pitchFamily="49" charset="-122"/>
              </a:rPr>
              <a:t>语句</a:t>
            </a:r>
            <a:r>
              <a:rPr lang="en-US" altLang="zh-CN" sz="3600" b="1">
                <a:solidFill>
                  <a:srgbClr val="000000"/>
                </a:solidFill>
                <a:latin typeface="幼圆" pitchFamily="49" charset="-122"/>
                <a:ea typeface="幼圆" pitchFamily="49" charset="-122"/>
              </a:rPr>
              <a:t>n</a:t>
            </a:r>
            <a:r>
              <a:rPr lang="en-US" altLang="zh-CN" sz="3600" b="1" baseline="-25000">
                <a:solidFill>
                  <a:srgbClr val="000000"/>
                </a:solidFill>
                <a:latin typeface="幼圆" pitchFamily="49" charset="-122"/>
                <a:ea typeface="幼圆" pitchFamily="49" charset="-122"/>
              </a:rPr>
              <a:t>m</a:t>
            </a:r>
            <a:r>
              <a:rPr lang="en-US" altLang="zh-CN" b="1">
                <a:solidFill>
                  <a:srgbClr val="000000"/>
                </a:solidFill>
                <a:latin typeface="幼圆" pitchFamily="49" charset="-122"/>
                <a:ea typeface="幼圆" pitchFamily="49" charset="-122"/>
              </a:rPr>
              <a:t>)).</a:t>
            </a:r>
            <a:r>
              <a:rPr lang="en-US" altLang="zh-CN">
                <a:solidFill>
                  <a:srgbClr val="000000"/>
                </a:solidFill>
                <a:latin typeface="幼圆" pitchFamily="49" charset="-122"/>
                <a:ea typeface="幼圆" pitchFamily="49" charset="-122"/>
              </a:rPr>
              <a:t> </a:t>
            </a:r>
          </a:p>
        </p:txBody>
      </p:sp>
    </p:spTree>
  </p:cSld>
  <p:clrMapOvr>
    <a:masterClrMapping/>
  </p:clrMapOvr>
  <p:transition spd="slow">
    <p:randomBar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215900" y="657225"/>
            <a:ext cx="87122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kumimoji="1" lang="zh-CN" altLang="en-US" sz="1800" b="1">
                <a:solidFill>
                  <a:srgbClr val="000000"/>
                </a:solidFill>
              </a:rPr>
              <a:t>　●　</a:t>
            </a:r>
            <a:r>
              <a:rPr lang="zh-CN" altLang="en-US" b="1">
                <a:solidFill>
                  <a:srgbClr val="000099"/>
                </a:solidFill>
                <a:latin typeface="幼圆" pitchFamily="49" charset="-122"/>
                <a:ea typeface="幼圆" pitchFamily="49" charset="-122"/>
              </a:rPr>
              <a:t>循环语句</a:t>
            </a:r>
          </a:p>
          <a:p>
            <a:pPr eaLnBrk="1" hangingPunct="1"/>
            <a:endParaRPr lang="zh-CN" altLang="en-US" sz="2400" b="1">
              <a:solidFill>
                <a:srgbClr val="000000"/>
              </a:solidFill>
              <a:latin typeface="幼圆" pitchFamily="49" charset="-122"/>
              <a:ea typeface="幼圆" pitchFamily="49" charset="-122"/>
            </a:endParaRPr>
          </a:p>
          <a:p>
            <a:pPr eaLnBrk="1" hangingPunct="1"/>
            <a:r>
              <a:rPr lang="zh-CN" altLang="en-US" b="1">
                <a:solidFill>
                  <a:srgbClr val="000000"/>
                </a:solidFill>
                <a:latin typeface="Times New Roman" pitchFamily="18" charset="0"/>
                <a:ea typeface="幼圆" pitchFamily="49" charset="-122"/>
              </a:rPr>
              <a:t>　</a:t>
            </a:r>
            <a:r>
              <a:rPr lang="en-US" altLang="zh-CN" b="1">
                <a:solidFill>
                  <a:srgbClr val="000000"/>
                </a:solidFill>
                <a:latin typeface="Times New Roman" pitchFamily="18" charset="0"/>
                <a:ea typeface="幼圆" pitchFamily="49" charset="-122"/>
              </a:rPr>
              <a:t>WHILE &lt;</a:t>
            </a:r>
            <a:r>
              <a:rPr lang="zh-CN" altLang="en-US" b="1">
                <a:solidFill>
                  <a:srgbClr val="000000"/>
                </a:solidFill>
                <a:latin typeface="Times New Roman" pitchFamily="18" charset="0"/>
                <a:ea typeface="幼圆" pitchFamily="49" charset="-122"/>
              </a:rPr>
              <a:t>逻辑表达式</a:t>
            </a:r>
            <a:r>
              <a:rPr lang="en-US" altLang="zh-CN" b="1">
                <a:solidFill>
                  <a:srgbClr val="000000"/>
                </a:solidFill>
                <a:latin typeface="Times New Roman" pitchFamily="18" charset="0"/>
                <a:ea typeface="幼圆" pitchFamily="49" charset="-122"/>
              </a:rPr>
              <a:t>&gt; DO</a:t>
            </a:r>
          </a:p>
          <a:p>
            <a:pPr eaLnBrk="1" hangingPunct="1"/>
            <a:r>
              <a:rPr lang="en-US" altLang="zh-CN" b="1">
                <a:solidFill>
                  <a:srgbClr val="000000"/>
                </a:solidFill>
                <a:latin typeface="Times New Roman" pitchFamily="18" charset="0"/>
                <a:ea typeface="幼圆" pitchFamily="49" charset="-122"/>
              </a:rPr>
              <a:t>     </a:t>
            </a:r>
            <a:r>
              <a:rPr lang="zh-CN" altLang="en-US" b="1">
                <a:solidFill>
                  <a:srgbClr val="000000"/>
                </a:solidFill>
                <a:latin typeface="Times New Roman" pitchFamily="18" charset="0"/>
                <a:ea typeface="幼圆" pitchFamily="49" charset="-122"/>
              </a:rPr>
              <a:t>（语句</a:t>
            </a:r>
            <a:r>
              <a:rPr lang="en-US" altLang="zh-CN" b="1">
                <a:solidFill>
                  <a:srgbClr val="000000"/>
                </a:solidFill>
                <a:latin typeface="Times New Roman" pitchFamily="18" charset="0"/>
                <a:ea typeface="幼圆" pitchFamily="49" charset="-122"/>
              </a:rPr>
              <a:t>1. </a:t>
            </a:r>
            <a:r>
              <a:rPr lang="en-US" altLang="zh-CN" b="1">
                <a:solidFill>
                  <a:srgbClr val="000000"/>
                </a:solidFill>
              </a:rPr>
              <a:t>…</a:t>
            </a:r>
            <a:r>
              <a:rPr lang="en-US" altLang="zh-CN" sz="1800"/>
              <a:t> </a:t>
            </a:r>
            <a:r>
              <a:rPr lang="en-US" altLang="zh-CN" b="1">
                <a:solidFill>
                  <a:srgbClr val="000000"/>
                </a:solidFill>
                <a:latin typeface="Times New Roman" pitchFamily="18" charset="0"/>
                <a:ea typeface="幼圆" pitchFamily="49" charset="-122"/>
              </a:rPr>
              <a:t>. </a:t>
            </a:r>
            <a:r>
              <a:rPr lang="zh-CN" altLang="en-US" b="1">
                <a:solidFill>
                  <a:srgbClr val="000000"/>
                </a:solidFill>
                <a:latin typeface="Times New Roman" pitchFamily="18" charset="0"/>
                <a:ea typeface="幼圆" pitchFamily="49" charset="-122"/>
              </a:rPr>
              <a:t>语句</a:t>
            </a:r>
            <a:r>
              <a:rPr lang="en-US" altLang="zh-CN" b="1">
                <a:solidFill>
                  <a:srgbClr val="000000"/>
                </a:solidFill>
                <a:latin typeface="Times New Roman" pitchFamily="18" charset="0"/>
                <a:ea typeface="幼圆" pitchFamily="49" charset="-122"/>
              </a:rPr>
              <a:t>n</a:t>
            </a:r>
            <a:r>
              <a:rPr lang="zh-CN" altLang="en-US" b="1">
                <a:solidFill>
                  <a:srgbClr val="000000"/>
                </a:solidFill>
                <a:latin typeface="Times New Roman" pitchFamily="18" charset="0"/>
                <a:ea typeface="幼圆" pitchFamily="49" charset="-122"/>
              </a:rPr>
              <a:t>）</a:t>
            </a:r>
            <a:r>
              <a:rPr lang="en-US" altLang="zh-CN" b="1">
                <a:solidFill>
                  <a:srgbClr val="000000"/>
                </a:solidFill>
                <a:latin typeface="Times New Roman" pitchFamily="18" charset="0"/>
                <a:ea typeface="幼圆" pitchFamily="49" charset="-122"/>
              </a:rPr>
              <a:t>.</a:t>
            </a:r>
          </a:p>
          <a:p>
            <a:pPr eaLnBrk="1" hangingPunct="1"/>
            <a:endParaRPr lang="en-US" altLang="zh-CN" sz="2000" b="1">
              <a:solidFill>
                <a:srgbClr val="000000"/>
              </a:solidFill>
              <a:latin typeface="Times New Roman" pitchFamily="18" charset="0"/>
              <a:ea typeface="幼圆" pitchFamily="49" charset="-122"/>
            </a:endParaRPr>
          </a:p>
          <a:p>
            <a:pPr eaLnBrk="1" hangingPunct="1"/>
            <a:r>
              <a:rPr lang="en-US" altLang="zh-CN" b="1">
                <a:solidFill>
                  <a:srgbClr val="000000"/>
                </a:solidFill>
                <a:latin typeface="Times New Roman" pitchFamily="18" charset="0"/>
                <a:ea typeface="幼圆" pitchFamily="49" charset="-122"/>
              </a:rPr>
              <a:t>    FOR&lt;</a:t>
            </a:r>
            <a:r>
              <a:rPr lang="zh-CN" altLang="en-US" b="1">
                <a:solidFill>
                  <a:srgbClr val="000000"/>
                </a:solidFill>
                <a:latin typeface="Times New Roman" pitchFamily="18" charset="0"/>
                <a:ea typeface="幼圆" pitchFamily="49" charset="-122"/>
              </a:rPr>
              <a:t>变量</a:t>
            </a:r>
            <a:r>
              <a:rPr lang="en-US" altLang="zh-CN" b="1">
                <a:solidFill>
                  <a:srgbClr val="000000"/>
                </a:solidFill>
                <a:latin typeface="Times New Roman" pitchFamily="18" charset="0"/>
                <a:ea typeface="幼圆" pitchFamily="49" charset="-122"/>
              </a:rPr>
              <a:t>&gt; = &lt;</a:t>
            </a:r>
            <a:r>
              <a:rPr lang="zh-CN" altLang="en-US" b="1">
                <a:solidFill>
                  <a:srgbClr val="000000"/>
                </a:solidFill>
                <a:latin typeface="Times New Roman" pitchFamily="18" charset="0"/>
                <a:ea typeface="幼圆" pitchFamily="49" charset="-122"/>
              </a:rPr>
              <a:t>算术表达式</a:t>
            </a:r>
            <a:r>
              <a:rPr lang="en-US" altLang="zh-CN" b="1">
                <a:solidFill>
                  <a:srgbClr val="000000"/>
                </a:solidFill>
                <a:latin typeface="Times New Roman" pitchFamily="18" charset="0"/>
                <a:ea typeface="幼圆" pitchFamily="49" charset="-122"/>
              </a:rPr>
              <a:t>1&gt; TO </a:t>
            </a:r>
          </a:p>
          <a:p>
            <a:pPr eaLnBrk="1" hangingPunct="1"/>
            <a:r>
              <a:rPr lang="en-US" altLang="zh-CN" b="1">
                <a:solidFill>
                  <a:srgbClr val="000000"/>
                </a:solidFill>
                <a:latin typeface="Times New Roman" pitchFamily="18" charset="0"/>
                <a:ea typeface="幼圆" pitchFamily="49" charset="-122"/>
              </a:rPr>
              <a:t>     &lt;</a:t>
            </a:r>
            <a:r>
              <a:rPr lang="zh-CN" altLang="en-US" b="1">
                <a:solidFill>
                  <a:srgbClr val="000000"/>
                </a:solidFill>
                <a:latin typeface="Times New Roman" pitchFamily="18" charset="0"/>
                <a:ea typeface="幼圆" pitchFamily="49" charset="-122"/>
              </a:rPr>
              <a:t>算术表达式</a:t>
            </a:r>
            <a:r>
              <a:rPr lang="en-US" altLang="zh-CN" b="1">
                <a:solidFill>
                  <a:srgbClr val="000000"/>
                </a:solidFill>
                <a:latin typeface="Times New Roman" pitchFamily="18" charset="0"/>
                <a:ea typeface="幼圆" pitchFamily="49" charset="-122"/>
              </a:rPr>
              <a:t>2&gt; STEP &lt;</a:t>
            </a:r>
            <a:r>
              <a:rPr lang="zh-CN" altLang="en-US" b="1">
                <a:solidFill>
                  <a:srgbClr val="000000"/>
                </a:solidFill>
                <a:latin typeface="Times New Roman" pitchFamily="18" charset="0"/>
                <a:ea typeface="幼圆" pitchFamily="49" charset="-122"/>
              </a:rPr>
              <a:t>算术表达式</a:t>
            </a:r>
            <a:r>
              <a:rPr lang="en-US" altLang="zh-CN" b="1">
                <a:solidFill>
                  <a:srgbClr val="000000"/>
                </a:solidFill>
                <a:latin typeface="Times New Roman" pitchFamily="18" charset="0"/>
                <a:ea typeface="幼圆" pitchFamily="49" charset="-122"/>
              </a:rPr>
              <a:t>3&gt; DO</a:t>
            </a:r>
          </a:p>
          <a:p>
            <a:pPr eaLnBrk="1" hangingPunct="1"/>
            <a:r>
              <a:rPr lang="en-US" altLang="zh-CN" b="1">
                <a:solidFill>
                  <a:srgbClr val="000000"/>
                </a:solidFill>
                <a:latin typeface="Times New Roman" pitchFamily="18" charset="0"/>
                <a:ea typeface="幼圆" pitchFamily="49" charset="-122"/>
              </a:rPr>
              <a:t>    </a:t>
            </a:r>
            <a:r>
              <a:rPr lang="zh-CN" altLang="en-US" b="1">
                <a:solidFill>
                  <a:srgbClr val="000000"/>
                </a:solidFill>
                <a:latin typeface="Times New Roman" pitchFamily="18" charset="0"/>
                <a:ea typeface="幼圆" pitchFamily="49" charset="-122"/>
              </a:rPr>
              <a:t>（语句</a:t>
            </a:r>
            <a:r>
              <a:rPr lang="en-US" altLang="zh-CN" b="1">
                <a:solidFill>
                  <a:srgbClr val="000000"/>
                </a:solidFill>
                <a:latin typeface="Times New Roman" pitchFamily="18" charset="0"/>
                <a:ea typeface="幼圆" pitchFamily="49" charset="-122"/>
              </a:rPr>
              <a:t>1. </a:t>
            </a:r>
            <a:r>
              <a:rPr lang="en-US" altLang="zh-CN" b="1">
                <a:solidFill>
                  <a:srgbClr val="000000"/>
                </a:solidFill>
              </a:rPr>
              <a:t>…</a:t>
            </a:r>
            <a:r>
              <a:rPr lang="en-US" altLang="zh-CN" b="1">
                <a:solidFill>
                  <a:srgbClr val="000000"/>
                </a:solidFill>
                <a:latin typeface="Times New Roman" pitchFamily="18" charset="0"/>
                <a:ea typeface="幼圆" pitchFamily="49" charset="-122"/>
              </a:rPr>
              <a:t> . </a:t>
            </a:r>
            <a:r>
              <a:rPr lang="zh-CN" altLang="en-US" b="1">
                <a:solidFill>
                  <a:srgbClr val="000000"/>
                </a:solidFill>
                <a:latin typeface="Times New Roman" pitchFamily="18" charset="0"/>
                <a:ea typeface="幼圆" pitchFamily="49" charset="-122"/>
              </a:rPr>
              <a:t>语句</a:t>
            </a:r>
            <a:r>
              <a:rPr lang="en-US" altLang="zh-CN" b="1">
                <a:solidFill>
                  <a:srgbClr val="000000"/>
                </a:solidFill>
                <a:latin typeface="Times New Roman" pitchFamily="18" charset="0"/>
                <a:ea typeface="幼圆" pitchFamily="49" charset="-122"/>
              </a:rPr>
              <a:t>n</a:t>
            </a:r>
            <a:r>
              <a:rPr lang="zh-CN" altLang="en-US" b="1">
                <a:solidFill>
                  <a:srgbClr val="000000"/>
                </a:solidFill>
                <a:latin typeface="Times New Roman" pitchFamily="18" charset="0"/>
                <a:ea typeface="幼圆" pitchFamily="49" charset="-122"/>
              </a:rPr>
              <a:t>）</a:t>
            </a:r>
            <a:r>
              <a:rPr lang="en-US" altLang="zh-CN" b="1">
                <a:solidFill>
                  <a:srgbClr val="000000"/>
                </a:solidFill>
                <a:latin typeface="Times New Roman" pitchFamily="18" charset="0"/>
                <a:ea typeface="幼圆" pitchFamily="49" charset="-122"/>
              </a:rPr>
              <a:t>.</a:t>
            </a:r>
          </a:p>
          <a:p>
            <a:pPr eaLnBrk="1" hangingPunct="1"/>
            <a:endParaRPr lang="en-US" altLang="zh-CN" sz="2000" b="1">
              <a:solidFill>
                <a:srgbClr val="000000"/>
              </a:solidFill>
              <a:latin typeface="Times New Roman" pitchFamily="18" charset="0"/>
              <a:ea typeface="幼圆" pitchFamily="49" charset="-122"/>
            </a:endParaRPr>
          </a:p>
          <a:p>
            <a:pPr eaLnBrk="1" hangingPunct="1"/>
            <a:r>
              <a:rPr lang="zh-CN" altLang="en-US" b="1">
                <a:solidFill>
                  <a:srgbClr val="000000"/>
                </a:solidFill>
                <a:latin typeface="Times New Roman" pitchFamily="18" charset="0"/>
                <a:ea typeface="幼圆" pitchFamily="49" charset="-122"/>
              </a:rPr>
              <a:t>　</a:t>
            </a:r>
            <a:r>
              <a:rPr lang="en-US" altLang="zh-CN" b="1">
                <a:solidFill>
                  <a:srgbClr val="000000"/>
                </a:solidFill>
                <a:latin typeface="Times New Roman" pitchFamily="18" charset="0"/>
                <a:ea typeface="幼圆" pitchFamily="49" charset="-122"/>
              </a:rPr>
              <a:t>FOR  </a:t>
            </a:r>
            <a:r>
              <a:rPr lang="en-US" altLang="zh-CN" b="1">
                <a:solidFill>
                  <a:srgbClr val="000000"/>
                </a:solidFill>
                <a:latin typeface="Times New Roman" pitchFamily="18" charset="0"/>
                <a:ea typeface="幼圆" pitchFamily="49" charset="-122"/>
                <a:sym typeface="Symbol" pitchFamily="18" charset="2"/>
              </a:rPr>
              <a:t></a:t>
            </a:r>
            <a:r>
              <a:rPr lang="en-US" altLang="zh-CN" b="1">
                <a:solidFill>
                  <a:srgbClr val="000000"/>
                </a:solidFill>
                <a:latin typeface="Times New Roman" pitchFamily="18" charset="0"/>
                <a:ea typeface="幼圆" pitchFamily="49" charset="-122"/>
              </a:rPr>
              <a:t> &lt;</a:t>
            </a:r>
            <a:r>
              <a:rPr lang="zh-CN" altLang="en-US" b="1">
                <a:solidFill>
                  <a:srgbClr val="000000"/>
                </a:solidFill>
                <a:latin typeface="Times New Roman" pitchFamily="18" charset="0"/>
                <a:ea typeface="幼圆" pitchFamily="49" charset="-122"/>
              </a:rPr>
              <a:t>变量</a:t>
            </a:r>
            <a:r>
              <a:rPr lang="en-US" altLang="zh-CN" b="1">
                <a:solidFill>
                  <a:srgbClr val="000000"/>
                </a:solidFill>
                <a:latin typeface="Times New Roman" pitchFamily="18" charset="0"/>
                <a:ea typeface="幼圆" pitchFamily="49" charset="-122"/>
              </a:rPr>
              <a:t>&gt; ∈ &lt;</a:t>
            </a:r>
            <a:r>
              <a:rPr lang="zh-CN" altLang="en-US" b="1">
                <a:solidFill>
                  <a:srgbClr val="000000"/>
                </a:solidFill>
                <a:latin typeface="Times New Roman" pitchFamily="18" charset="0"/>
                <a:ea typeface="幼圆" pitchFamily="49" charset="-122"/>
              </a:rPr>
              <a:t>集合</a:t>
            </a:r>
            <a:r>
              <a:rPr lang="en-US" altLang="zh-CN" b="1">
                <a:solidFill>
                  <a:srgbClr val="000000"/>
                </a:solidFill>
                <a:latin typeface="Times New Roman" pitchFamily="18" charset="0"/>
                <a:ea typeface="幼圆" pitchFamily="49" charset="-122"/>
              </a:rPr>
              <a:t>&gt;  DO</a:t>
            </a:r>
          </a:p>
          <a:p>
            <a:pPr eaLnBrk="1" hangingPunct="1"/>
            <a:r>
              <a:rPr lang="zh-CN" altLang="en-US" b="1">
                <a:solidFill>
                  <a:srgbClr val="000000"/>
                </a:solidFill>
                <a:latin typeface="Times New Roman" pitchFamily="18" charset="0"/>
                <a:ea typeface="幼圆" pitchFamily="49" charset="-122"/>
              </a:rPr>
              <a:t>　（语句</a:t>
            </a:r>
            <a:r>
              <a:rPr lang="en-US" altLang="zh-CN" b="1">
                <a:solidFill>
                  <a:srgbClr val="000000"/>
                </a:solidFill>
                <a:latin typeface="Times New Roman" pitchFamily="18" charset="0"/>
                <a:ea typeface="幼圆" pitchFamily="49" charset="-122"/>
              </a:rPr>
              <a:t>1. </a:t>
            </a:r>
            <a:r>
              <a:rPr lang="en-US" altLang="zh-CN" b="1">
                <a:solidFill>
                  <a:srgbClr val="000000"/>
                </a:solidFill>
              </a:rPr>
              <a:t>…</a:t>
            </a:r>
            <a:r>
              <a:rPr lang="en-US" altLang="zh-CN" b="1">
                <a:solidFill>
                  <a:srgbClr val="000000"/>
                </a:solidFill>
                <a:latin typeface="Times New Roman" pitchFamily="18" charset="0"/>
                <a:ea typeface="幼圆" pitchFamily="49" charset="-122"/>
              </a:rPr>
              <a:t> . </a:t>
            </a:r>
            <a:r>
              <a:rPr lang="zh-CN" altLang="en-US" b="1">
                <a:solidFill>
                  <a:srgbClr val="000000"/>
                </a:solidFill>
                <a:latin typeface="Times New Roman" pitchFamily="18" charset="0"/>
                <a:ea typeface="幼圆" pitchFamily="49" charset="-122"/>
              </a:rPr>
              <a:t>语句</a:t>
            </a:r>
            <a:r>
              <a:rPr lang="en-US" altLang="zh-CN" b="1">
                <a:solidFill>
                  <a:srgbClr val="000000"/>
                </a:solidFill>
                <a:latin typeface="Times New Roman" pitchFamily="18" charset="0"/>
                <a:ea typeface="幼圆" pitchFamily="49" charset="-122"/>
              </a:rPr>
              <a:t>n</a:t>
            </a:r>
            <a:r>
              <a:rPr lang="zh-CN" altLang="en-US" b="1">
                <a:solidFill>
                  <a:srgbClr val="000000"/>
                </a:solidFill>
                <a:latin typeface="Times New Roman" pitchFamily="18" charset="0"/>
                <a:ea typeface="幼圆" pitchFamily="49" charset="-122"/>
              </a:rPr>
              <a:t>）</a:t>
            </a:r>
            <a:r>
              <a:rPr lang="en-US" altLang="zh-CN" b="1">
                <a:solidFill>
                  <a:srgbClr val="000000"/>
                </a:solidFill>
                <a:latin typeface="Times New Roman" pitchFamily="18" charset="0"/>
                <a:ea typeface="幼圆" pitchFamily="49" charset="-122"/>
              </a:rPr>
              <a:t>.</a:t>
            </a:r>
            <a:r>
              <a:rPr lang="en-US" altLang="zh-CN">
                <a:solidFill>
                  <a:srgbClr val="000000"/>
                </a:solidFill>
                <a:latin typeface="Times New Roman" pitchFamily="18" charset="0"/>
                <a:ea typeface="幼圆" pitchFamily="49" charset="-122"/>
              </a:rPr>
              <a:t> </a:t>
            </a:r>
          </a:p>
        </p:txBody>
      </p:sp>
    </p:spTree>
  </p:cSld>
  <p:clrMapOvr>
    <a:masterClrMapping/>
  </p:clrMapOvr>
  <p:transition spd="slow">
    <p:randomBar dir="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250825" y="692150"/>
            <a:ext cx="8677275"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0"/>
              </a:spcBef>
              <a:spcAft>
                <a:spcPct val="0"/>
              </a:spcAft>
              <a:defRPr sz="3200">
                <a:solidFill>
                  <a:schemeClr val="tx1"/>
                </a:solidFill>
                <a:latin typeface="Arial" charset="0"/>
                <a:ea typeface="宋体" pitchFamily="2" charset="-122"/>
              </a:defRPr>
            </a:lvl6pPr>
            <a:lvl7pPr marL="2971800" indent="-228600" eaLnBrk="0" fontAlgn="base" hangingPunct="0">
              <a:spcBef>
                <a:spcPct val="0"/>
              </a:spcBef>
              <a:spcAft>
                <a:spcPct val="0"/>
              </a:spcAft>
              <a:defRPr sz="3200">
                <a:solidFill>
                  <a:schemeClr val="tx1"/>
                </a:solidFill>
                <a:latin typeface="Arial" charset="0"/>
                <a:ea typeface="宋体" pitchFamily="2" charset="-122"/>
              </a:defRPr>
            </a:lvl7pPr>
            <a:lvl8pPr marL="3429000" indent="-228600" eaLnBrk="0" fontAlgn="base" hangingPunct="0">
              <a:spcBef>
                <a:spcPct val="0"/>
              </a:spcBef>
              <a:spcAft>
                <a:spcPct val="0"/>
              </a:spcAft>
              <a:defRPr sz="3200">
                <a:solidFill>
                  <a:schemeClr val="tx1"/>
                </a:solidFill>
                <a:latin typeface="Arial" charset="0"/>
                <a:ea typeface="宋体" pitchFamily="2" charset="-122"/>
              </a:defRPr>
            </a:lvl8pPr>
            <a:lvl9pPr marL="3886200" indent="-228600"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kumimoji="1" lang="zh-CN" altLang="en-US" sz="1800" b="1">
                <a:solidFill>
                  <a:srgbClr val="000000"/>
                </a:solidFill>
              </a:rPr>
              <a:t>　●　</a:t>
            </a:r>
            <a:r>
              <a:rPr lang="zh-CN" altLang="en-US" b="1">
                <a:solidFill>
                  <a:srgbClr val="000099"/>
                </a:solidFill>
                <a:latin typeface="Times New Roman" pitchFamily="18" charset="0"/>
                <a:ea typeface="幼圆" pitchFamily="49" charset="-122"/>
              </a:rPr>
              <a:t>转移语句</a:t>
            </a:r>
            <a:endParaRPr lang="zh-CN" altLang="en-US">
              <a:solidFill>
                <a:srgbClr val="000099"/>
              </a:solidFill>
              <a:latin typeface="Times New Roman" pitchFamily="18" charset="0"/>
              <a:ea typeface="幼圆" pitchFamily="49" charset="-122"/>
            </a:endParaRPr>
          </a:p>
          <a:p>
            <a:pPr eaLnBrk="1" hangingPunct="1"/>
            <a:r>
              <a:rPr lang="zh-CN" altLang="en-US">
                <a:solidFill>
                  <a:srgbClr val="000000"/>
                </a:solidFill>
                <a:latin typeface="Times New Roman" pitchFamily="18" charset="0"/>
                <a:ea typeface="幼圆" pitchFamily="49" charset="-122"/>
              </a:rPr>
              <a:t>    　</a:t>
            </a:r>
            <a:r>
              <a:rPr lang="en-US" altLang="zh-CN" b="1">
                <a:solidFill>
                  <a:srgbClr val="000000"/>
                </a:solidFill>
                <a:latin typeface="Times New Roman" pitchFamily="18" charset="0"/>
                <a:ea typeface="幼圆" pitchFamily="49" charset="-122"/>
              </a:rPr>
              <a:t>GOTO (&lt;</a:t>
            </a:r>
            <a:r>
              <a:rPr lang="zh-CN" altLang="en-US" b="1">
                <a:solidFill>
                  <a:srgbClr val="000000"/>
                </a:solidFill>
                <a:latin typeface="Times New Roman" pitchFamily="18" charset="0"/>
                <a:ea typeface="幼圆" pitchFamily="49" charset="-122"/>
              </a:rPr>
              <a:t>步骤号</a:t>
            </a:r>
            <a:r>
              <a:rPr lang="en-US" altLang="zh-CN" b="1">
                <a:solidFill>
                  <a:srgbClr val="000000"/>
                </a:solidFill>
                <a:latin typeface="Times New Roman" pitchFamily="18" charset="0"/>
                <a:ea typeface="幼圆" pitchFamily="49" charset="-122"/>
              </a:rPr>
              <a:t>&gt;) .</a:t>
            </a:r>
          </a:p>
          <a:p>
            <a:pPr eaLnBrk="1" hangingPunct="1"/>
            <a:r>
              <a:rPr kumimoji="1" lang="zh-CN" altLang="en-US" sz="1800" b="1">
                <a:solidFill>
                  <a:srgbClr val="000000"/>
                </a:solidFill>
              </a:rPr>
              <a:t>　 ●</a:t>
            </a:r>
            <a:r>
              <a:rPr kumimoji="1" lang="zh-CN" altLang="en-US">
                <a:solidFill>
                  <a:srgbClr val="000000"/>
                </a:solidFill>
              </a:rPr>
              <a:t> </a:t>
            </a:r>
            <a:r>
              <a:rPr lang="zh-CN" altLang="en-US">
                <a:solidFill>
                  <a:srgbClr val="000000"/>
                </a:solidFill>
              </a:rPr>
              <a:t> </a:t>
            </a:r>
            <a:r>
              <a:rPr lang="en-US" altLang="zh-CN" b="1">
                <a:solidFill>
                  <a:srgbClr val="000099"/>
                </a:solidFill>
                <a:latin typeface="Times New Roman" pitchFamily="18" charset="0"/>
                <a:ea typeface="幼圆" pitchFamily="49" charset="-122"/>
              </a:rPr>
              <a:t>EXIT </a:t>
            </a:r>
            <a:r>
              <a:rPr lang="zh-CN" altLang="en-US" b="1">
                <a:solidFill>
                  <a:srgbClr val="000099"/>
                </a:solidFill>
                <a:latin typeface="Times New Roman" pitchFamily="18" charset="0"/>
                <a:ea typeface="幼圆" pitchFamily="49" charset="-122"/>
              </a:rPr>
              <a:t>语句</a:t>
            </a:r>
            <a:r>
              <a:rPr lang="zh-CN" altLang="en-US" b="1">
                <a:solidFill>
                  <a:srgbClr val="000000"/>
                </a:solidFill>
                <a:latin typeface="Times New Roman" pitchFamily="18" charset="0"/>
                <a:ea typeface="幼圆" pitchFamily="49" charset="-122"/>
              </a:rPr>
              <a:t>　</a:t>
            </a:r>
            <a:r>
              <a:rPr kumimoji="1" lang="zh-CN" altLang="en-US" sz="2000" b="1">
                <a:solidFill>
                  <a:srgbClr val="000000"/>
                </a:solidFill>
                <a:latin typeface="Times New Roman" pitchFamily="18" charset="0"/>
                <a:ea typeface="幼圆" pitchFamily="49" charset="-122"/>
              </a:rPr>
              <a:t>可以提前结束</a:t>
            </a:r>
            <a:r>
              <a:rPr kumimoji="1" lang="en-US" altLang="zh-CN" sz="2000" b="1">
                <a:solidFill>
                  <a:srgbClr val="000000"/>
                </a:solidFill>
                <a:latin typeface="Times New Roman" pitchFamily="18" charset="0"/>
                <a:ea typeface="幼圆" pitchFamily="49" charset="-122"/>
              </a:rPr>
              <a:t>WHILE</a:t>
            </a:r>
            <a:r>
              <a:rPr kumimoji="1" lang="zh-CN" altLang="en-US" sz="2000" b="1">
                <a:solidFill>
                  <a:srgbClr val="000000"/>
                </a:solidFill>
                <a:latin typeface="Times New Roman" pitchFamily="18" charset="0"/>
                <a:ea typeface="幼圆" pitchFamily="49" charset="-122"/>
              </a:rPr>
              <a:t>或者</a:t>
            </a:r>
            <a:r>
              <a:rPr kumimoji="1" lang="en-US" altLang="zh-CN" sz="2000" b="1">
                <a:solidFill>
                  <a:srgbClr val="000000"/>
                </a:solidFill>
                <a:latin typeface="Times New Roman" pitchFamily="18" charset="0"/>
                <a:ea typeface="幼圆" pitchFamily="49" charset="-122"/>
              </a:rPr>
              <a:t>FOR </a:t>
            </a:r>
            <a:r>
              <a:rPr kumimoji="1" lang="zh-CN" altLang="en-US" sz="2000" b="1">
                <a:solidFill>
                  <a:srgbClr val="000000"/>
                </a:solidFill>
                <a:latin typeface="Times New Roman" pitchFamily="18" charset="0"/>
                <a:ea typeface="幼圆" pitchFamily="49" charset="-122"/>
              </a:rPr>
              <a:t>循环的执行</a:t>
            </a:r>
            <a:endParaRPr lang="zh-CN" altLang="en-US" sz="2000" b="1">
              <a:solidFill>
                <a:srgbClr val="000000"/>
              </a:solidFill>
              <a:latin typeface="Times New Roman" pitchFamily="18" charset="0"/>
              <a:ea typeface="幼圆" pitchFamily="49" charset="-122"/>
            </a:endParaRPr>
          </a:p>
          <a:p>
            <a:pPr eaLnBrk="1" hangingPunct="1"/>
            <a:r>
              <a:rPr kumimoji="1" lang="zh-CN" altLang="en-US" sz="1800" b="1">
                <a:solidFill>
                  <a:srgbClr val="000000"/>
                </a:solidFill>
              </a:rPr>
              <a:t>　</a:t>
            </a:r>
            <a:r>
              <a:rPr kumimoji="1" lang="zh-CN" altLang="en-US" sz="1800">
                <a:solidFill>
                  <a:srgbClr val="000000"/>
                </a:solidFill>
              </a:rPr>
              <a:t> </a:t>
            </a:r>
            <a:r>
              <a:rPr kumimoji="1" lang="zh-CN" altLang="en-US" sz="1800" b="1">
                <a:solidFill>
                  <a:srgbClr val="000000"/>
                </a:solidFill>
              </a:rPr>
              <a:t>●</a:t>
            </a:r>
            <a:r>
              <a:rPr kumimoji="1" lang="zh-CN" altLang="en-US" sz="1800">
                <a:solidFill>
                  <a:srgbClr val="000000"/>
                </a:solidFill>
              </a:rPr>
              <a:t>　</a:t>
            </a:r>
            <a:r>
              <a:rPr lang="en-US" altLang="zh-CN" b="1">
                <a:solidFill>
                  <a:srgbClr val="000099"/>
                </a:solidFill>
                <a:latin typeface="Times New Roman" pitchFamily="18" charset="0"/>
                <a:ea typeface="幼圆" pitchFamily="49" charset="-122"/>
              </a:rPr>
              <a:t>RETURN </a:t>
            </a:r>
            <a:r>
              <a:rPr lang="zh-CN" altLang="en-US" b="1">
                <a:solidFill>
                  <a:srgbClr val="000099"/>
                </a:solidFill>
                <a:latin typeface="Times New Roman" pitchFamily="18" charset="0"/>
                <a:ea typeface="幼圆" pitchFamily="49" charset="-122"/>
              </a:rPr>
              <a:t>语句</a:t>
            </a:r>
            <a:r>
              <a:rPr lang="zh-CN" altLang="en-US" b="1">
                <a:solidFill>
                  <a:srgbClr val="000000"/>
                </a:solidFill>
                <a:latin typeface="Times New Roman" pitchFamily="18" charset="0"/>
                <a:ea typeface="幼圆" pitchFamily="49" charset="-122"/>
              </a:rPr>
              <a:t>　</a:t>
            </a:r>
            <a:r>
              <a:rPr kumimoji="1" lang="zh-CN" altLang="en-US" sz="2000" b="1">
                <a:solidFill>
                  <a:srgbClr val="000000"/>
                </a:solidFill>
                <a:ea typeface="幼圆" pitchFamily="49" charset="-122"/>
              </a:rPr>
              <a:t>指出算法执行的终点</a:t>
            </a:r>
            <a:endParaRPr lang="zh-CN" altLang="en-US" sz="2000" b="1">
              <a:solidFill>
                <a:srgbClr val="000000"/>
              </a:solidFill>
              <a:latin typeface="Times New Roman" pitchFamily="18" charset="0"/>
              <a:ea typeface="幼圆" pitchFamily="49" charset="-122"/>
            </a:endParaRPr>
          </a:p>
          <a:p>
            <a:pPr eaLnBrk="1" hangingPunct="1"/>
            <a:endParaRPr lang="zh-CN" altLang="en-US" sz="2000" b="1">
              <a:solidFill>
                <a:srgbClr val="000000"/>
              </a:solidFill>
              <a:latin typeface="Times New Roman" pitchFamily="18" charset="0"/>
              <a:ea typeface="幼圆" pitchFamily="49" charset="-122"/>
            </a:endParaRPr>
          </a:p>
          <a:p>
            <a:pPr eaLnBrk="1" hangingPunct="1"/>
            <a:r>
              <a:rPr kumimoji="1" lang="zh-CN" altLang="en-US" sz="1800" b="1">
                <a:solidFill>
                  <a:srgbClr val="000000"/>
                </a:solidFill>
              </a:rPr>
              <a:t>　●　</a:t>
            </a:r>
            <a:r>
              <a:rPr lang="zh-CN" altLang="en-US" b="1">
                <a:solidFill>
                  <a:srgbClr val="000099"/>
                </a:solidFill>
                <a:latin typeface="Times New Roman" pitchFamily="18" charset="0"/>
                <a:ea typeface="幼圆" pitchFamily="49" charset="-122"/>
              </a:rPr>
              <a:t>其它</a:t>
            </a:r>
          </a:p>
          <a:p>
            <a:pPr eaLnBrk="1" hangingPunct="1"/>
            <a:endParaRPr lang="zh-CN" altLang="en-US" sz="1600" b="1">
              <a:solidFill>
                <a:srgbClr val="FF0000"/>
              </a:solidFill>
              <a:latin typeface="Times New Roman" pitchFamily="18" charset="0"/>
              <a:ea typeface="幼圆" pitchFamily="49" charset="-122"/>
            </a:endParaRPr>
          </a:p>
          <a:p>
            <a:pPr eaLnBrk="1" hangingPunct="1"/>
            <a:r>
              <a:rPr lang="zh-CN" altLang="zh-CN"/>
              <a:t>输入语句为：</a:t>
            </a:r>
            <a:r>
              <a:rPr lang="en-US" altLang="zh-CN"/>
              <a:t>READ ( </a:t>
            </a:r>
            <a:r>
              <a:rPr lang="en-US" altLang="zh-CN" i="1"/>
              <a:t>x</a:t>
            </a:r>
            <a:r>
              <a:rPr lang="en-US" altLang="zh-CN"/>
              <a:t> )</a:t>
            </a:r>
            <a:r>
              <a:rPr lang="zh-CN" altLang="zh-CN"/>
              <a:t>，表示读取输入值赋给变量</a:t>
            </a:r>
            <a:r>
              <a:rPr lang="en-US" altLang="zh-CN" i="1"/>
              <a:t>x</a:t>
            </a:r>
            <a:r>
              <a:rPr lang="en-US" altLang="zh-CN"/>
              <a:t/>
            </a:r>
            <a:br>
              <a:rPr lang="en-US" altLang="zh-CN"/>
            </a:br>
            <a:r>
              <a:rPr lang="zh-CN" altLang="zh-CN"/>
              <a:t>输出语句为：</a:t>
            </a:r>
            <a:r>
              <a:rPr lang="en-US" altLang="zh-CN"/>
              <a:t>PRINT</a:t>
            </a:r>
            <a:r>
              <a:rPr lang="zh-CN" altLang="zh-CN"/>
              <a:t>（</a:t>
            </a:r>
            <a:r>
              <a:rPr lang="en-US" altLang="zh-CN">
                <a:sym typeface="Symbol" pitchFamily="18" charset="2"/>
              </a:rPr>
              <a:t></a:t>
            </a:r>
            <a:r>
              <a:rPr lang="zh-CN" altLang="zh-CN"/>
              <a:t>输出信息</a:t>
            </a:r>
            <a:r>
              <a:rPr lang="en-US" altLang="zh-CN">
                <a:sym typeface="Symbol" pitchFamily="18" charset="2"/>
              </a:rPr>
              <a:t></a:t>
            </a:r>
            <a:r>
              <a:rPr lang="zh-CN" altLang="zh-CN"/>
              <a:t>）</a:t>
            </a:r>
          </a:p>
          <a:p>
            <a:pPr eaLnBrk="1" hangingPunct="1"/>
            <a:endParaRPr lang="en-US" altLang="zh-CN">
              <a:latin typeface="Times New Roman" pitchFamily="18" charset="0"/>
              <a:ea typeface="幼圆" pitchFamily="49" charset="-122"/>
            </a:endParaRPr>
          </a:p>
        </p:txBody>
      </p:sp>
    </p:spTree>
  </p:cSld>
  <p:clrMapOvr>
    <a:masterClrMapping/>
  </p:clrMapOvr>
  <p:transition spd="slow">
    <p:randomBar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body" idx="1"/>
          </p:nvPr>
        </p:nvSpPr>
        <p:spPr>
          <a:xfrm>
            <a:off x="250825" y="620713"/>
            <a:ext cx="8650288" cy="5832475"/>
          </a:xfrm>
          <a:noFill/>
        </p:spPr>
        <p:txBody>
          <a:bodyPr/>
          <a:lstStyle/>
          <a:p>
            <a:pPr eaLnBrk="1" hangingPunct="1">
              <a:spcBef>
                <a:spcPct val="40000"/>
              </a:spcBef>
              <a:buFont typeface="Wingdings" pitchFamily="2" charset="2"/>
              <a:buNone/>
            </a:pPr>
            <a:r>
              <a:rPr lang="zh-CN" altLang="en-US" b="1" smtClean="0">
                <a:ea typeface="楷体_GB2312" pitchFamily="49" charset="-122"/>
              </a:rPr>
              <a:t>例</a:t>
            </a:r>
            <a:r>
              <a:rPr lang="en-US" altLang="zh-CN" b="1" smtClean="0">
                <a:ea typeface="楷体_GB2312" pitchFamily="49" charset="-122"/>
              </a:rPr>
              <a:t> A</a:t>
            </a:r>
            <a:r>
              <a:rPr lang="zh-CN" altLang="en-US" b="1" smtClean="0">
                <a:ea typeface="楷体_GB2312" pitchFamily="49" charset="-122"/>
              </a:rPr>
              <a:t>是一个含有</a:t>
            </a:r>
            <a:r>
              <a:rPr lang="en-US" altLang="zh-CN" b="1" smtClean="0">
                <a:ea typeface="楷体_GB2312" pitchFamily="49" charset="-122"/>
              </a:rPr>
              <a:t>n</a:t>
            </a:r>
            <a:r>
              <a:rPr lang="zh-CN" altLang="en-US" b="1" smtClean="0">
                <a:ea typeface="楷体_GB2312" pitchFamily="49" charset="-122"/>
              </a:rPr>
              <a:t>个不同元素的实数数组，给出求</a:t>
            </a:r>
            <a:r>
              <a:rPr lang="en-US" altLang="zh-CN" b="1" smtClean="0">
                <a:ea typeface="楷体_GB2312" pitchFamily="49" charset="-122"/>
              </a:rPr>
              <a:t>A</a:t>
            </a:r>
            <a:r>
              <a:rPr lang="zh-CN" altLang="en-US" b="1" smtClean="0">
                <a:ea typeface="楷体_GB2312" pitchFamily="49" charset="-122"/>
              </a:rPr>
              <a:t>中最大和最小元素的算法。 </a:t>
            </a:r>
          </a:p>
          <a:p>
            <a:pPr eaLnBrk="1" hangingPunct="1">
              <a:spcBef>
                <a:spcPct val="40000"/>
              </a:spcBef>
              <a:buFont typeface="Wingdings" pitchFamily="2" charset="2"/>
              <a:buNone/>
            </a:pPr>
            <a:r>
              <a:rPr lang="zh-CN" altLang="en-US" b="1" smtClean="0">
                <a:ea typeface="楷体_GB2312" pitchFamily="49" charset="-122"/>
              </a:rPr>
              <a:t> 算法</a:t>
            </a:r>
            <a:r>
              <a:rPr lang="en-US" altLang="zh-CN" b="1" smtClean="0">
                <a:ea typeface="楷体_GB2312" pitchFamily="49" charset="-122"/>
              </a:rPr>
              <a:t>SM(A,n . max,min) </a:t>
            </a:r>
          </a:p>
          <a:p>
            <a:pPr eaLnBrk="1" hangingPunct="1">
              <a:spcBef>
                <a:spcPct val="40000"/>
              </a:spcBef>
              <a:buFont typeface="Wingdings" pitchFamily="2" charset="2"/>
              <a:buNone/>
            </a:pPr>
            <a:r>
              <a:rPr lang="en-US" altLang="zh-CN" b="1" smtClean="0">
                <a:ea typeface="楷体_GB2312" pitchFamily="49" charset="-122"/>
              </a:rPr>
              <a:t>  </a:t>
            </a:r>
            <a:r>
              <a:rPr lang="en-US" altLang="zh-CN" b="1" smtClean="0">
                <a:solidFill>
                  <a:srgbClr val="3333CC"/>
                </a:solidFill>
                <a:ea typeface="楷体_GB2312" pitchFamily="49" charset="-122"/>
              </a:rPr>
              <a:t>SM1.[</a:t>
            </a:r>
            <a:r>
              <a:rPr lang="zh-CN" altLang="en-US" b="1" smtClean="0">
                <a:solidFill>
                  <a:srgbClr val="3333CC"/>
                </a:solidFill>
                <a:ea typeface="楷体_GB2312" pitchFamily="49" charset="-122"/>
              </a:rPr>
              <a:t>初始化</a:t>
            </a:r>
            <a:r>
              <a:rPr lang="en-US" altLang="zh-CN" b="1" smtClean="0">
                <a:solidFill>
                  <a:srgbClr val="3333CC"/>
                </a:solidFill>
                <a:ea typeface="楷体_GB2312" pitchFamily="49" charset="-122"/>
              </a:rPr>
              <a:t>]</a:t>
            </a:r>
          </a:p>
          <a:p>
            <a:pPr eaLnBrk="1" hangingPunct="1">
              <a:spcBef>
                <a:spcPct val="40000"/>
              </a:spcBef>
              <a:buFont typeface="Wingdings" pitchFamily="2" charset="2"/>
              <a:buNone/>
            </a:pPr>
            <a:r>
              <a:rPr lang="en-US" altLang="zh-CN" b="1" smtClean="0">
                <a:ea typeface="楷体_GB2312" pitchFamily="49" charset="-122"/>
              </a:rPr>
              <a:t>    max←min←A[1].</a:t>
            </a:r>
          </a:p>
          <a:p>
            <a:pPr eaLnBrk="1" hangingPunct="1">
              <a:spcBef>
                <a:spcPct val="40000"/>
              </a:spcBef>
              <a:buFont typeface="Wingdings" pitchFamily="2" charset="2"/>
              <a:buNone/>
            </a:pPr>
            <a:r>
              <a:rPr lang="en-US" altLang="zh-CN" b="1" smtClean="0">
                <a:ea typeface="楷体_GB2312" pitchFamily="49" charset="-122"/>
              </a:rPr>
              <a:t>  </a:t>
            </a:r>
            <a:r>
              <a:rPr lang="en-US" altLang="zh-CN" b="1" smtClean="0">
                <a:solidFill>
                  <a:srgbClr val="3333CC"/>
                </a:solidFill>
                <a:ea typeface="楷体_GB2312" pitchFamily="49" charset="-122"/>
              </a:rPr>
              <a:t>SM2.[</a:t>
            </a:r>
            <a:r>
              <a:rPr lang="zh-CN" altLang="en-US" b="1" smtClean="0">
                <a:solidFill>
                  <a:srgbClr val="3333CC"/>
                </a:solidFill>
                <a:ea typeface="楷体_GB2312" pitchFamily="49" charset="-122"/>
              </a:rPr>
              <a:t>比较</a:t>
            </a:r>
            <a:r>
              <a:rPr lang="en-US" altLang="zh-CN" b="1" smtClean="0">
                <a:solidFill>
                  <a:srgbClr val="3333CC"/>
                </a:solidFill>
                <a:ea typeface="楷体_GB2312" pitchFamily="49" charset="-122"/>
              </a:rPr>
              <a:t>]</a:t>
            </a:r>
          </a:p>
          <a:p>
            <a:pPr eaLnBrk="1" hangingPunct="1">
              <a:spcBef>
                <a:spcPct val="40000"/>
              </a:spcBef>
              <a:buFont typeface="Wingdings" pitchFamily="2" charset="2"/>
              <a:buNone/>
            </a:pPr>
            <a:r>
              <a:rPr lang="en-US" altLang="zh-CN" b="1" smtClean="0">
                <a:ea typeface="楷体_GB2312" pitchFamily="49" charset="-122"/>
              </a:rPr>
              <a:t>    FOR i=2 TO n DO </a:t>
            </a:r>
            <a:r>
              <a:rPr lang="en-US" altLang="zh-CN" b="1" smtClean="0">
                <a:solidFill>
                  <a:srgbClr val="3333CC"/>
                </a:solidFill>
                <a:ea typeface="楷体_GB2312" pitchFamily="49" charset="-122"/>
              </a:rPr>
              <a:t>//</a:t>
            </a:r>
            <a:r>
              <a:rPr lang="zh-CN" altLang="en-US" b="1" smtClean="0">
                <a:solidFill>
                  <a:srgbClr val="3333CC"/>
                </a:solidFill>
                <a:ea typeface="楷体_GB2312" pitchFamily="49" charset="-122"/>
              </a:rPr>
              <a:t>求最大和最小元素</a:t>
            </a:r>
          </a:p>
          <a:p>
            <a:pPr eaLnBrk="1" hangingPunct="1">
              <a:spcBef>
                <a:spcPct val="40000"/>
              </a:spcBef>
              <a:buFont typeface="Wingdings" pitchFamily="2" charset="2"/>
              <a:buNone/>
            </a:pPr>
            <a:r>
              <a:rPr lang="zh-CN" altLang="en-US" b="1" smtClean="0">
                <a:ea typeface="楷体_GB2312" pitchFamily="49" charset="-122"/>
              </a:rPr>
              <a:t>     </a:t>
            </a:r>
            <a:r>
              <a:rPr lang="en-US" altLang="zh-CN" b="1" smtClean="0">
                <a:ea typeface="楷体_GB2312" pitchFamily="49" charset="-122"/>
              </a:rPr>
              <a:t>( IF A[i]&gt; max  THEN  max←A[i].          </a:t>
            </a:r>
          </a:p>
          <a:p>
            <a:pPr eaLnBrk="1" hangingPunct="1">
              <a:spcBef>
                <a:spcPct val="40000"/>
              </a:spcBef>
              <a:buFont typeface="Wingdings" pitchFamily="2" charset="2"/>
              <a:buNone/>
            </a:pPr>
            <a:r>
              <a:rPr lang="en-US" altLang="zh-CN" b="1" smtClean="0">
                <a:ea typeface="楷体_GB2312" pitchFamily="49" charset="-122"/>
              </a:rPr>
              <a:t>        IF A[i]&lt; min   THEN  min←A[i]). </a:t>
            </a:r>
            <a:r>
              <a:rPr lang="en-US" altLang="zh-CN" sz="3200" smtClean="0"/>
              <a:t>▐</a:t>
            </a:r>
            <a:endParaRPr lang="en-US" altLang="zh-CN" b="1"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4146">
                                            <p:txEl>
                                              <p:pRg st="1" end="1"/>
                                            </p:txEl>
                                          </p:spTgt>
                                        </p:tgtEl>
                                        <p:attrNameLst>
                                          <p:attrName>style.visibility</p:attrName>
                                        </p:attrNameLst>
                                      </p:cBhvr>
                                      <p:to>
                                        <p:strVal val="visible"/>
                                      </p:to>
                                    </p:set>
                                    <p:anim calcmode="lin" valueType="num">
                                      <p:cBhvr additive="base">
                                        <p:cTn id="7" dur="500" fill="hold"/>
                                        <p:tgtEl>
                                          <p:spTgt spid="13414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4146">
                                            <p:txEl>
                                              <p:pRg st="2" end="2"/>
                                            </p:txEl>
                                          </p:spTgt>
                                        </p:tgtEl>
                                        <p:attrNameLst>
                                          <p:attrName>style.visibility</p:attrName>
                                        </p:attrNameLst>
                                      </p:cBhvr>
                                      <p:to>
                                        <p:strVal val="visible"/>
                                      </p:to>
                                    </p:set>
                                    <p:anim calcmode="lin" valueType="num">
                                      <p:cBhvr additive="base">
                                        <p:cTn id="13" dur="500" fill="hold"/>
                                        <p:tgtEl>
                                          <p:spTgt spid="1341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4146">
                                            <p:txEl>
                                              <p:pRg st="3" end="3"/>
                                            </p:txEl>
                                          </p:spTgt>
                                        </p:tgtEl>
                                        <p:attrNameLst>
                                          <p:attrName>style.visibility</p:attrName>
                                        </p:attrNameLst>
                                      </p:cBhvr>
                                      <p:to>
                                        <p:strVal val="visible"/>
                                      </p:to>
                                    </p:set>
                                    <p:anim calcmode="lin" valueType="num">
                                      <p:cBhvr additive="base">
                                        <p:cTn id="19" dur="500" fill="hold"/>
                                        <p:tgtEl>
                                          <p:spTgt spid="134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4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34146">
                                            <p:txEl>
                                              <p:pRg st="4" end="4"/>
                                            </p:txEl>
                                          </p:spTgt>
                                        </p:tgtEl>
                                        <p:attrNameLst>
                                          <p:attrName>style.visibility</p:attrName>
                                        </p:attrNameLst>
                                      </p:cBhvr>
                                      <p:to>
                                        <p:strVal val="visible"/>
                                      </p:to>
                                    </p:set>
                                    <p:anim calcmode="lin" valueType="num">
                                      <p:cBhvr additive="base">
                                        <p:cTn id="25" dur="500" fill="hold"/>
                                        <p:tgtEl>
                                          <p:spTgt spid="1341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4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34146">
                                            <p:txEl>
                                              <p:pRg st="5" end="5"/>
                                            </p:txEl>
                                          </p:spTgt>
                                        </p:tgtEl>
                                        <p:attrNameLst>
                                          <p:attrName>style.visibility</p:attrName>
                                        </p:attrNameLst>
                                      </p:cBhvr>
                                      <p:to>
                                        <p:strVal val="visible"/>
                                      </p:to>
                                    </p:set>
                                    <p:anim calcmode="lin" valueType="num">
                                      <p:cBhvr additive="base">
                                        <p:cTn id="31" dur="500" fill="hold"/>
                                        <p:tgtEl>
                                          <p:spTgt spid="13414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4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34146">
                                            <p:txEl>
                                              <p:pRg st="6" end="6"/>
                                            </p:txEl>
                                          </p:spTgt>
                                        </p:tgtEl>
                                        <p:attrNameLst>
                                          <p:attrName>style.visibility</p:attrName>
                                        </p:attrNameLst>
                                      </p:cBhvr>
                                      <p:to>
                                        <p:strVal val="visible"/>
                                      </p:to>
                                    </p:set>
                                    <p:anim calcmode="lin" valueType="num">
                                      <p:cBhvr additive="base">
                                        <p:cTn id="37" dur="500" fill="hold"/>
                                        <p:tgtEl>
                                          <p:spTgt spid="13414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4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34146">
                                            <p:txEl>
                                              <p:pRg st="7" end="7"/>
                                            </p:txEl>
                                          </p:spTgt>
                                        </p:tgtEl>
                                        <p:attrNameLst>
                                          <p:attrName>style.visibility</p:attrName>
                                        </p:attrNameLst>
                                      </p:cBhvr>
                                      <p:to>
                                        <p:strVal val="visible"/>
                                      </p:to>
                                    </p:set>
                                    <p:anim calcmode="lin" valueType="num">
                                      <p:cBhvr additive="base">
                                        <p:cTn id="43" dur="500" fill="hold"/>
                                        <p:tgtEl>
                                          <p:spTgt spid="13414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41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kumimoji="1" lang="zh-CN" altLang="en-US" b="1" smtClean="0">
                <a:solidFill>
                  <a:srgbClr val="3333CC"/>
                </a:solidFill>
              </a:rPr>
              <a:t>为什么要学习数据结构</a:t>
            </a:r>
            <a:endParaRPr kumimoji="1" lang="en-US" altLang="zh-CN" b="1" smtClean="0">
              <a:solidFill>
                <a:srgbClr val="3333CC"/>
              </a:solidFill>
            </a:endParaRPr>
          </a:p>
        </p:txBody>
      </p:sp>
      <p:sp>
        <p:nvSpPr>
          <p:cNvPr id="81923" name="Rectangle 3"/>
          <p:cNvSpPr>
            <a:spLocks noGrp="1" noChangeArrowheads="1"/>
          </p:cNvSpPr>
          <p:nvPr>
            <p:ph type="body" idx="1"/>
          </p:nvPr>
        </p:nvSpPr>
        <p:spPr/>
        <p:txBody>
          <a:bodyPr/>
          <a:lstStyle/>
          <a:p>
            <a:pPr eaLnBrk="1" hangingPunct="1">
              <a:defRPr/>
            </a:pPr>
            <a:r>
              <a:rPr kumimoji="1" lang="zh-CN" altLang="en-US" b="1" dirty="0" smtClean="0">
                <a:solidFill>
                  <a:srgbClr val="000000"/>
                </a:solidFill>
              </a:rPr>
              <a:t>在计算机科学中是一门综合性的</a:t>
            </a:r>
            <a:r>
              <a:rPr kumimoji="1" lang="zh-CN" altLang="en-US" b="1" u="wavyHeavy" dirty="0" smtClean="0">
                <a:solidFill>
                  <a:srgbClr val="000000"/>
                </a:solidFill>
                <a:latin typeface="黑体" pitchFamily="49" charset="-122"/>
                <a:ea typeface="黑体" pitchFamily="49" charset="-122"/>
              </a:rPr>
              <a:t>专业基础课</a:t>
            </a:r>
            <a:r>
              <a:rPr kumimoji="1" lang="zh-CN" altLang="en-US" b="1" dirty="0" smtClean="0">
                <a:solidFill>
                  <a:srgbClr val="000000"/>
                </a:solidFill>
              </a:rPr>
              <a:t>。</a:t>
            </a:r>
          </a:p>
          <a:p>
            <a:pPr eaLnBrk="1" hangingPunct="1">
              <a:defRPr/>
            </a:pPr>
            <a:r>
              <a:rPr kumimoji="1" lang="zh-CN" altLang="en-US" b="1" dirty="0" smtClean="0">
                <a:solidFill>
                  <a:srgbClr val="000000"/>
                </a:solidFill>
              </a:rPr>
              <a:t>不仅是一般程序设计的基础，而且是编译原理、操作系统、数据库系统及其他专业课的重要基础</a:t>
            </a:r>
            <a:endParaRPr kumimoji="1" lang="en-US" altLang="zh-CN" b="1" dirty="0" smtClean="0">
              <a:solidFill>
                <a:srgbClr val="000000"/>
              </a:solidFill>
            </a:endParaRPr>
          </a:p>
        </p:txBody>
      </p:sp>
      <p:sp>
        <p:nvSpPr>
          <p:cNvPr id="3" name="矩形标注 2"/>
          <p:cNvSpPr/>
          <p:nvPr/>
        </p:nvSpPr>
        <p:spPr>
          <a:xfrm>
            <a:off x="1763713" y="3500438"/>
            <a:ext cx="7200900" cy="3168650"/>
          </a:xfrm>
          <a:prstGeom prst="wedgeRectCallout">
            <a:avLst>
              <a:gd name="adj1" fmla="val -55207"/>
              <a:gd name="adj2" fmla="val -5975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r>
              <a:rPr lang="zh-CN" altLang="en-US" b="1" dirty="0"/>
              <a:t>从事</a:t>
            </a:r>
            <a:r>
              <a:rPr lang="zh-CN" altLang="en-US" b="1" dirty="0">
                <a:solidFill>
                  <a:srgbClr val="3333FF"/>
                </a:solidFill>
                <a:latin typeface="黑体" pitchFamily="49" charset="-122"/>
                <a:ea typeface="黑体" pitchFamily="49" charset="-122"/>
              </a:rPr>
              <a:t>科学研究</a:t>
            </a:r>
            <a:r>
              <a:rPr lang="zh-CN" altLang="en-US" b="1" dirty="0"/>
              <a:t>的基础（</a:t>
            </a:r>
            <a:r>
              <a:rPr lang="zh-CN" altLang="en-US" b="1" dirty="0">
                <a:solidFill>
                  <a:srgbClr val="00FF00"/>
                </a:solidFill>
              </a:rPr>
              <a:t>基础数据结构</a:t>
            </a:r>
            <a:r>
              <a:rPr lang="zh-CN" altLang="en-US" b="1" dirty="0"/>
              <a:t>、</a:t>
            </a:r>
            <a:r>
              <a:rPr lang="zh-CN" altLang="en-US" b="1" dirty="0">
                <a:solidFill>
                  <a:srgbClr val="00FF00"/>
                </a:solidFill>
              </a:rPr>
              <a:t>经典算法</a:t>
            </a:r>
            <a:r>
              <a:rPr lang="zh-CN" altLang="en-US" b="1" dirty="0"/>
              <a:t>、</a:t>
            </a:r>
            <a:r>
              <a:rPr lang="zh-CN" altLang="en-US" b="1" dirty="0">
                <a:solidFill>
                  <a:srgbClr val="00FF00"/>
                </a:solidFill>
              </a:rPr>
              <a:t>算法分析方法</a:t>
            </a:r>
            <a:r>
              <a:rPr lang="zh-CN" altLang="en-US" b="1" dirty="0"/>
              <a:t>、</a:t>
            </a:r>
            <a:r>
              <a:rPr lang="zh-CN" altLang="en-US" b="1" dirty="0">
                <a:solidFill>
                  <a:srgbClr val="00FF00"/>
                </a:solidFill>
              </a:rPr>
              <a:t>算法正确性证明方法</a:t>
            </a:r>
            <a:r>
              <a:rPr lang="zh-CN" altLang="en-US" b="1" dirty="0"/>
              <a:t>）</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CN" smtClean="0"/>
              <a:t>ADL </a:t>
            </a:r>
            <a:r>
              <a:rPr lang="zh-CN" altLang="en-US" smtClean="0"/>
              <a:t>的长处</a:t>
            </a:r>
          </a:p>
        </p:txBody>
      </p:sp>
      <p:sp>
        <p:nvSpPr>
          <p:cNvPr id="218115" name="Rectangle 3"/>
          <p:cNvSpPr>
            <a:spLocks noGrp="1" noChangeArrowheads="1"/>
          </p:cNvSpPr>
          <p:nvPr>
            <p:ph type="body" idx="1"/>
          </p:nvPr>
        </p:nvSpPr>
        <p:spPr/>
        <p:txBody>
          <a:bodyPr/>
          <a:lstStyle/>
          <a:p>
            <a:pPr eaLnBrk="1" hangingPunct="1"/>
            <a:r>
              <a:rPr lang="zh-CN" altLang="en-US" smtClean="0"/>
              <a:t>书写简便</a:t>
            </a:r>
          </a:p>
          <a:p>
            <a:pPr lvl="1" eaLnBrk="1" hangingPunct="1"/>
            <a:r>
              <a:rPr lang="zh-CN" altLang="en-US" smtClean="0"/>
              <a:t>不必考虑过多</a:t>
            </a:r>
            <a:br>
              <a:rPr lang="zh-CN" altLang="en-US" smtClean="0"/>
            </a:br>
            <a:r>
              <a:rPr lang="zh-CN" altLang="en-US" smtClean="0"/>
              <a:t>程序设计语言的细节</a:t>
            </a:r>
          </a:p>
          <a:p>
            <a:pPr lvl="1" eaLnBrk="1" hangingPunct="1"/>
            <a:r>
              <a:rPr lang="zh-CN" altLang="en-US" smtClean="0"/>
              <a:t>例：交换</a:t>
            </a:r>
            <a:r>
              <a:rPr lang="en-US" altLang="zh-CN" smtClean="0"/>
              <a:t>a</a:t>
            </a:r>
            <a:r>
              <a:rPr lang="zh-CN" altLang="en-US" smtClean="0"/>
              <a:t>和</a:t>
            </a:r>
            <a:r>
              <a:rPr lang="en-US" altLang="zh-CN" smtClean="0"/>
              <a:t>b</a:t>
            </a:r>
            <a:r>
              <a:rPr lang="zh-CN" altLang="en-US" smtClean="0"/>
              <a:t>的值</a:t>
            </a:r>
          </a:p>
          <a:p>
            <a:pPr eaLnBrk="1" hangingPunct="1"/>
            <a:r>
              <a:rPr lang="zh-CN" altLang="en-US" smtClean="0"/>
              <a:t>易于理解</a:t>
            </a:r>
          </a:p>
          <a:p>
            <a:pPr lvl="1" eaLnBrk="1" hangingPunct="1"/>
            <a:r>
              <a:rPr lang="zh-CN" altLang="en-US" smtClean="0"/>
              <a:t>不同编程习惯的人交流算法</a:t>
            </a:r>
          </a:p>
          <a:p>
            <a:pPr lvl="1" eaLnBrk="1" hangingPunct="1"/>
            <a:r>
              <a:rPr lang="zh-CN" altLang="en-US" smtClean="0"/>
              <a:t>不必考虑与算法无关的内容（开发及运行环境、编译状态）</a:t>
            </a:r>
          </a:p>
        </p:txBody>
      </p:sp>
      <p:graphicFrame>
        <p:nvGraphicFramePr>
          <p:cNvPr id="218132" name="Group 20"/>
          <p:cNvGraphicFramePr>
            <a:graphicFrameLocks noGrp="1"/>
          </p:cNvGraphicFramePr>
          <p:nvPr/>
        </p:nvGraphicFramePr>
        <p:xfrm>
          <a:off x="4286250" y="571500"/>
          <a:ext cx="4403725" cy="3441700"/>
        </p:xfrm>
        <a:graphic>
          <a:graphicData uri="http://schemas.openxmlformats.org/drawingml/2006/table">
            <a:tbl>
              <a:tblPr/>
              <a:tblGrid>
                <a:gridCol w="1204912"/>
                <a:gridCol w="3198813"/>
              </a:tblGrid>
              <a:tr h="57631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ADL</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C++</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65384">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a </a:t>
                      </a:r>
                      <a:r>
                        <a:rPr kumimoji="0" lang="en-US" altLang="zh-CN" sz="2600" b="1" i="0" u="none" strike="noStrike" cap="none" normalizeH="0" baseline="0" smtClean="0">
                          <a:ln>
                            <a:noFill/>
                          </a:ln>
                          <a:solidFill>
                            <a:srgbClr val="000000"/>
                          </a:solidFill>
                          <a:effectLst/>
                          <a:latin typeface="Arial" charset="0"/>
                          <a:ea typeface="宋体" pitchFamily="2" charset="-122"/>
                          <a:sym typeface="Symbol" pitchFamily="18" charset="2"/>
                        </a:rPr>
                        <a:t></a:t>
                      </a:r>
                      <a:r>
                        <a:rPr kumimoji="0" lang="en-US" altLang="zh-CN" sz="2600" b="0" i="0" u="none" strike="noStrike" cap="none" normalizeH="0" baseline="0" smtClean="0">
                          <a:ln>
                            <a:noFill/>
                          </a:ln>
                          <a:solidFill>
                            <a:schemeClr val="tx1"/>
                          </a:solidFill>
                          <a:effectLst/>
                          <a:latin typeface="Arial" charset="0"/>
                          <a:ea typeface="宋体" pitchFamily="2" charset="-122"/>
                          <a:sym typeface="Symbol" pitchFamily="18" charset="2"/>
                        </a:rPr>
                        <a:t>b</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err="1" smtClean="0">
                          <a:ln>
                            <a:noFill/>
                          </a:ln>
                          <a:solidFill>
                            <a:schemeClr val="tx1"/>
                          </a:solidFill>
                          <a:effectLst/>
                          <a:latin typeface="Arial" charset="0"/>
                          <a:ea typeface="宋体" pitchFamily="2" charset="-122"/>
                        </a:rPr>
                        <a:t>int</a:t>
                      </a:r>
                      <a:r>
                        <a:rPr kumimoji="0" lang="en-US" altLang="zh-CN" sz="2600" b="0" i="0" u="none" strike="noStrike" cap="none" normalizeH="0" baseline="0" dirty="0" smtClean="0">
                          <a:ln>
                            <a:noFill/>
                          </a:ln>
                          <a:solidFill>
                            <a:schemeClr val="tx1"/>
                          </a:solidFill>
                          <a:effectLst/>
                          <a:latin typeface="Arial" charset="0"/>
                          <a:ea typeface="宋体" pitchFamily="2" charset="-122"/>
                        </a:rPr>
                        <a:t> temp;</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2600" b="0" i="0" u="none" strike="noStrike" cap="none" normalizeH="0" baseline="0" dirty="0" err="1" smtClean="0">
                          <a:ln>
                            <a:noFill/>
                          </a:ln>
                          <a:solidFill>
                            <a:schemeClr val="tx1"/>
                          </a:solidFill>
                          <a:effectLst/>
                          <a:latin typeface="Arial" charset="0"/>
                          <a:ea typeface="宋体" pitchFamily="2" charset="-122"/>
                        </a:rPr>
                        <a:t>int</a:t>
                      </a:r>
                      <a:r>
                        <a:rPr kumimoji="0" lang="en-US" altLang="zh-CN" sz="2600" b="0" i="0" u="none" strike="noStrike" cap="none" normalizeH="0" baseline="0" dirty="0" smtClean="0">
                          <a:ln>
                            <a:noFill/>
                          </a:ln>
                          <a:solidFill>
                            <a:schemeClr val="tx1"/>
                          </a:solidFill>
                          <a:effectLst/>
                          <a:latin typeface="Arial" charset="0"/>
                          <a:ea typeface="宋体" pitchFamily="2" charset="-122"/>
                        </a:rPr>
                        <a:t> a;</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2600" b="0" i="0" u="none" strike="noStrike" cap="none" normalizeH="0" baseline="0" dirty="0" err="1" smtClean="0">
                          <a:ln>
                            <a:noFill/>
                          </a:ln>
                          <a:solidFill>
                            <a:schemeClr val="tx1"/>
                          </a:solidFill>
                          <a:effectLst/>
                          <a:latin typeface="Arial" charset="0"/>
                          <a:ea typeface="宋体" pitchFamily="2" charset="-122"/>
                        </a:rPr>
                        <a:t>int</a:t>
                      </a:r>
                      <a:r>
                        <a:rPr kumimoji="0" lang="en-US" altLang="zh-CN" sz="2600" b="0" i="0" u="none" strike="noStrike" cap="none" normalizeH="0" baseline="0" dirty="0" smtClean="0">
                          <a:ln>
                            <a:noFill/>
                          </a:ln>
                          <a:solidFill>
                            <a:schemeClr val="tx1"/>
                          </a:solidFill>
                          <a:effectLst/>
                          <a:latin typeface="Arial" charset="0"/>
                          <a:ea typeface="宋体" pitchFamily="2" charset="-122"/>
                        </a:rPr>
                        <a:t> b;</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temp=a;</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a=b;</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b=temp;</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8132"/>
                                        </p:tgtEl>
                                        <p:attrNameLst>
                                          <p:attrName>style.visibility</p:attrName>
                                        </p:attrNameLst>
                                      </p:cBhvr>
                                      <p:to>
                                        <p:strVal val="visible"/>
                                      </p:to>
                                    </p:set>
                                    <p:animEffect transition="in" filter="checkerboard(across)">
                                      <p:cBhvr>
                                        <p:cTn id="7" dur="500"/>
                                        <p:tgtEl>
                                          <p:spTgt spid="218132"/>
                                        </p:tgtEl>
                                      </p:cBhvr>
                                    </p:animEffect>
                                  </p:childTnLst>
                                </p:cTn>
                              </p:par>
                              <p:par>
                                <p:cTn id="8" presetID="8" presetClass="entr" presetSubtype="16" fill="hold" nodeType="withEffect">
                                  <p:stCondLst>
                                    <p:cond delay="0"/>
                                  </p:stCondLst>
                                  <p:childTnLst>
                                    <p:set>
                                      <p:cBhvr>
                                        <p:cTn id="9" dur="1" fill="hold">
                                          <p:stCondLst>
                                            <p:cond delay="0"/>
                                          </p:stCondLst>
                                        </p:cTn>
                                        <p:tgtEl>
                                          <p:spTgt spid="218115">
                                            <p:txEl>
                                              <p:pRg st="2" end="2"/>
                                            </p:txEl>
                                          </p:spTgt>
                                        </p:tgtEl>
                                        <p:attrNameLst>
                                          <p:attrName>style.visibility</p:attrName>
                                        </p:attrNameLst>
                                      </p:cBhvr>
                                      <p:to>
                                        <p:strVal val="visible"/>
                                      </p:to>
                                    </p:set>
                                    <p:animEffect transition="in" filter="diamond(in)">
                                      <p:cBhvr>
                                        <p:cTn id="10" dur="500"/>
                                        <p:tgtEl>
                                          <p:spTgt spid="2181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8115">
                                            <p:txEl>
                                              <p:pRg st="3" end="3"/>
                                            </p:txEl>
                                          </p:spTgt>
                                        </p:tgtEl>
                                        <p:attrNameLst>
                                          <p:attrName>style.visibility</p:attrName>
                                        </p:attrNameLst>
                                      </p:cBhvr>
                                      <p:to>
                                        <p:strVal val="visible"/>
                                      </p:to>
                                    </p:set>
                                    <p:animEffect transition="in" filter="blinds(horizontal)">
                                      <p:cBhvr>
                                        <p:cTn id="15" dur="500"/>
                                        <p:tgtEl>
                                          <p:spTgt spid="21811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18115">
                                            <p:txEl>
                                              <p:pRg st="4" end="4"/>
                                            </p:txEl>
                                          </p:spTgt>
                                        </p:tgtEl>
                                        <p:attrNameLst>
                                          <p:attrName>style.visibility</p:attrName>
                                        </p:attrNameLst>
                                      </p:cBhvr>
                                      <p:to>
                                        <p:strVal val="visible"/>
                                      </p:to>
                                    </p:set>
                                    <p:animEffect transition="in" filter="blinds(horizontal)">
                                      <p:cBhvr>
                                        <p:cTn id="18" dur="500"/>
                                        <p:tgtEl>
                                          <p:spTgt spid="218115">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8115">
                                            <p:txEl>
                                              <p:pRg st="5" end="5"/>
                                            </p:txEl>
                                          </p:spTgt>
                                        </p:tgtEl>
                                        <p:attrNameLst>
                                          <p:attrName>style.visibility</p:attrName>
                                        </p:attrNameLst>
                                      </p:cBhvr>
                                      <p:to>
                                        <p:strVal val="visible"/>
                                      </p:to>
                                    </p:set>
                                    <p:animEffect transition="in" filter="blinds(horizontal)">
                                      <p:cBhvr>
                                        <p:cTn id="21" dur="500"/>
                                        <p:tgtEl>
                                          <p:spTgt spid="218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Rot="1" noChangeArrowheads="1"/>
          </p:cNvSpPr>
          <p:nvPr>
            <p:ph type="title"/>
          </p:nvPr>
        </p:nvSpPr>
        <p:spPr/>
        <p:txBody>
          <a:bodyPr/>
          <a:lstStyle/>
          <a:p>
            <a:pPr eaLnBrk="1" hangingPunct="1">
              <a:defRPr/>
            </a:pPr>
            <a:r>
              <a:rPr lang="zh-CN" altLang="en-US" sz="4800" b="1" dirty="0" smtClean="0">
                <a:solidFill>
                  <a:srgbClr val="0000FF"/>
                </a:solidFill>
                <a:effectLst>
                  <a:outerShdw blurRad="38100" dist="38100" dir="2700000" algn="tl">
                    <a:srgbClr val="C0C0C0"/>
                  </a:outerShdw>
                </a:effectLst>
                <a:ea typeface="楷体_GB2312" pitchFamily="49" charset="-122"/>
              </a:rPr>
              <a:t>评估算法性能的</a:t>
            </a:r>
            <a:r>
              <a:rPr lang="en-US" altLang="zh-CN" sz="4800" b="1" dirty="0" smtClean="0">
                <a:solidFill>
                  <a:srgbClr val="0000FF"/>
                </a:solidFill>
                <a:effectLst>
                  <a:outerShdw blurRad="38100" dist="38100" dir="2700000" algn="tl">
                    <a:srgbClr val="C0C0C0"/>
                  </a:outerShdw>
                </a:effectLst>
                <a:ea typeface="楷体_GB2312" pitchFamily="49" charset="-122"/>
              </a:rPr>
              <a:t>5</a:t>
            </a:r>
            <a:r>
              <a:rPr lang="zh-CN" altLang="en-US" sz="4800" b="1" dirty="0" smtClean="0">
                <a:solidFill>
                  <a:srgbClr val="0000FF"/>
                </a:solidFill>
                <a:effectLst>
                  <a:outerShdw blurRad="38100" dist="38100" dir="2700000" algn="tl">
                    <a:srgbClr val="C0C0C0"/>
                  </a:outerShdw>
                </a:effectLst>
                <a:ea typeface="楷体_GB2312" pitchFamily="49" charset="-122"/>
              </a:rPr>
              <a:t>条准则</a:t>
            </a:r>
            <a:endParaRPr lang="zh-CN" altLang="en-US" sz="4500" b="1" dirty="0" smtClean="0">
              <a:effectLst>
                <a:outerShdw blurRad="38100" dist="38100" dir="2700000" algn="tl">
                  <a:srgbClr val="C0C0C0"/>
                </a:outerShdw>
              </a:effectLst>
              <a:ea typeface="楷体_GB2312" pitchFamily="49" charset="-122"/>
            </a:endParaRPr>
          </a:p>
        </p:txBody>
      </p:sp>
      <p:sp>
        <p:nvSpPr>
          <p:cNvPr id="3075" name="Rectangle 3"/>
          <p:cNvSpPr>
            <a:spLocks noGrp="1" noRot="1" noChangeArrowheads="1"/>
          </p:cNvSpPr>
          <p:nvPr>
            <p:ph idx="1"/>
          </p:nvPr>
        </p:nvSpPr>
        <p:spPr/>
        <p:txBody>
          <a:bodyPr/>
          <a:lstStyle/>
          <a:p>
            <a:pPr eaLnBrk="1" hangingPunct="1">
              <a:buFont typeface="Wingdings" pitchFamily="2" charset="2"/>
              <a:buNone/>
              <a:defRPr/>
            </a:pPr>
            <a:r>
              <a:rPr lang="zh-CN" altLang="en-US" sz="2900" b="1" dirty="0" smtClean="0">
                <a:solidFill>
                  <a:srgbClr val="0000FF"/>
                </a:solidFill>
                <a:effectLst>
                  <a:outerShdw blurRad="38100" dist="38100" dir="2700000" algn="tl">
                    <a:srgbClr val="C0C0C0"/>
                  </a:outerShdw>
                </a:effectLst>
                <a:ea typeface="楷体_GB2312" pitchFamily="49" charset="-122"/>
              </a:rPr>
              <a:t>评估算法性能的</a:t>
            </a:r>
            <a:r>
              <a:rPr lang="en-US" altLang="zh-CN" sz="2900" b="1" dirty="0" smtClean="0">
                <a:solidFill>
                  <a:srgbClr val="0000FF"/>
                </a:solidFill>
                <a:effectLst>
                  <a:outerShdw blurRad="38100" dist="38100" dir="2700000" algn="tl">
                    <a:srgbClr val="C0C0C0"/>
                  </a:outerShdw>
                </a:effectLst>
                <a:ea typeface="楷体_GB2312" pitchFamily="49" charset="-122"/>
              </a:rPr>
              <a:t>5</a:t>
            </a:r>
            <a:r>
              <a:rPr lang="zh-CN" altLang="en-US" sz="2900" b="1" dirty="0" smtClean="0">
                <a:solidFill>
                  <a:srgbClr val="0000FF"/>
                </a:solidFill>
                <a:effectLst>
                  <a:outerShdw blurRad="38100" dist="38100" dir="2700000" algn="tl">
                    <a:srgbClr val="C0C0C0"/>
                  </a:outerShdw>
                </a:effectLst>
                <a:ea typeface="楷体_GB2312" pitchFamily="49" charset="-122"/>
              </a:rPr>
              <a:t>条准则</a:t>
            </a:r>
            <a:endParaRPr lang="zh-CN" altLang="en-US" sz="2900" b="1" dirty="0" smtClean="0">
              <a:solidFill>
                <a:srgbClr val="FF0000"/>
              </a:solidFill>
              <a:effectLst>
                <a:outerShdw blurRad="38100" dist="38100" dir="2700000" algn="tl">
                  <a:srgbClr val="C0C0C0"/>
                </a:outerShdw>
              </a:effectLst>
              <a:ea typeface="楷体_GB2312" pitchFamily="49" charset="-122"/>
            </a:endParaRPr>
          </a:p>
          <a:p>
            <a:pPr eaLnBrk="1" hangingPunct="1">
              <a:defRPr/>
            </a:pPr>
            <a:r>
              <a:rPr lang="zh-CN" altLang="en-US" sz="2900" b="1" dirty="0" smtClean="0">
                <a:solidFill>
                  <a:srgbClr val="FF0000"/>
                </a:solidFill>
                <a:effectLst>
                  <a:outerShdw blurRad="38100" dist="38100" dir="2700000" algn="tl">
                    <a:srgbClr val="C0C0C0"/>
                  </a:outerShdw>
                </a:effectLst>
                <a:ea typeface="楷体_GB2312" pitchFamily="49" charset="-122"/>
              </a:rPr>
              <a:t>   正确性</a:t>
            </a:r>
          </a:p>
          <a:p>
            <a:pPr eaLnBrk="1" hangingPunct="1">
              <a:defRPr/>
            </a:pPr>
            <a:r>
              <a:rPr lang="zh-CN" altLang="en-US" sz="2900" b="1" dirty="0" smtClean="0">
                <a:solidFill>
                  <a:srgbClr val="FF0000"/>
                </a:solidFill>
                <a:effectLst>
                  <a:outerShdw blurRad="38100" dist="38100" dir="2700000" algn="tl">
                    <a:srgbClr val="C0C0C0"/>
                  </a:outerShdw>
                </a:effectLst>
                <a:ea typeface="楷体_GB2312" pitchFamily="49" charset="-122"/>
              </a:rPr>
              <a:t>   时间复杂性</a:t>
            </a:r>
          </a:p>
          <a:p>
            <a:pPr eaLnBrk="1" hangingPunct="1">
              <a:defRPr/>
            </a:pPr>
            <a:r>
              <a:rPr lang="zh-CN" altLang="en-US" sz="2900" b="1" dirty="0" smtClean="0">
                <a:solidFill>
                  <a:srgbClr val="FF0000"/>
                </a:solidFill>
                <a:effectLst>
                  <a:outerShdw blurRad="38100" dist="38100" dir="2700000" algn="tl">
                    <a:srgbClr val="C0C0C0"/>
                  </a:outerShdw>
                </a:effectLst>
                <a:ea typeface="楷体_GB2312" pitchFamily="49" charset="-122"/>
              </a:rPr>
              <a:t>   空间</a:t>
            </a:r>
            <a:r>
              <a:rPr lang="zh-CN" altLang="en-US" sz="2900" b="1" dirty="0">
                <a:solidFill>
                  <a:srgbClr val="FF0000"/>
                </a:solidFill>
                <a:effectLst>
                  <a:outerShdw blurRad="38100" dist="38100" dir="2700000" algn="tl">
                    <a:srgbClr val="C0C0C0"/>
                  </a:outerShdw>
                </a:effectLst>
                <a:ea typeface="楷体_GB2312" pitchFamily="49" charset="-122"/>
              </a:rPr>
              <a:t>复杂性</a:t>
            </a:r>
            <a:r>
              <a:rPr lang="en-US" altLang="zh-CN" sz="2900" b="1" dirty="0" smtClean="0">
                <a:solidFill>
                  <a:srgbClr val="FF0000"/>
                </a:solidFill>
                <a:effectLst>
                  <a:outerShdw blurRad="38100" dist="38100" dir="2700000" algn="tl">
                    <a:srgbClr val="C0C0C0"/>
                  </a:outerShdw>
                </a:effectLst>
                <a:ea typeface="楷体_GB2312" pitchFamily="49" charset="-122"/>
              </a:rPr>
              <a:t>(</a:t>
            </a:r>
            <a:r>
              <a:rPr lang="zh-CN" altLang="en-US" sz="2900" b="1" dirty="0" smtClean="0">
                <a:solidFill>
                  <a:srgbClr val="FF0000"/>
                </a:solidFill>
                <a:effectLst>
                  <a:outerShdw blurRad="38100" dist="38100" dir="2700000" algn="tl">
                    <a:srgbClr val="C0C0C0"/>
                  </a:outerShdw>
                </a:effectLst>
                <a:ea typeface="楷体_GB2312" pitchFamily="49" charset="-122"/>
              </a:rPr>
              <a:t>指令、数据和环境栈空间</a:t>
            </a:r>
            <a:r>
              <a:rPr lang="en-US" altLang="zh-CN" sz="2900" b="1" dirty="0" smtClean="0">
                <a:solidFill>
                  <a:srgbClr val="FF0000"/>
                </a:solidFill>
                <a:effectLst>
                  <a:outerShdw blurRad="38100" dist="38100" dir="2700000" algn="tl">
                    <a:srgbClr val="C0C0C0"/>
                  </a:outerShdw>
                </a:effectLst>
                <a:ea typeface="楷体_GB2312" pitchFamily="49" charset="-122"/>
              </a:rPr>
              <a:t>)</a:t>
            </a:r>
          </a:p>
          <a:p>
            <a:pPr eaLnBrk="1" hangingPunct="1">
              <a:defRPr/>
            </a:pPr>
            <a:r>
              <a:rPr lang="en-US" altLang="zh-CN" sz="2900" b="1" dirty="0" smtClean="0">
                <a:solidFill>
                  <a:srgbClr val="FF0000"/>
                </a:solidFill>
                <a:effectLst>
                  <a:outerShdw blurRad="38100" dist="38100" dir="2700000" algn="tl">
                    <a:srgbClr val="C0C0C0"/>
                  </a:outerShdw>
                </a:effectLst>
                <a:ea typeface="楷体_GB2312" pitchFamily="49" charset="-122"/>
              </a:rPr>
              <a:t>   </a:t>
            </a:r>
            <a:r>
              <a:rPr lang="zh-CN" altLang="en-US" sz="2900" b="1" dirty="0" smtClean="0">
                <a:solidFill>
                  <a:srgbClr val="FF0000"/>
                </a:solidFill>
                <a:effectLst>
                  <a:outerShdw blurRad="38100" dist="38100" dir="2700000" algn="tl">
                    <a:srgbClr val="C0C0C0"/>
                  </a:outerShdw>
                </a:effectLst>
                <a:ea typeface="楷体_GB2312" pitchFamily="49" charset="-122"/>
              </a:rPr>
              <a:t>可读性</a:t>
            </a:r>
          </a:p>
          <a:p>
            <a:pPr eaLnBrk="1" hangingPunct="1">
              <a:defRPr/>
            </a:pPr>
            <a:r>
              <a:rPr lang="zh-CN" altLang="en-US" sz="2900" b="1" dirty="0" smtClean="0">
                <a:solidFill>
                  <a:srgbClr val="FF0000"/>
                </a:solidFill>
                <a:effectLst>
                  <a:outerShdw blurRad="38100" dist="38100" dir="2700000" algn="tl">
                    <a:srgbClr val="C0C0C0"/>
                  </a:outerShdw>
                </a:effectLst>
                <a:ea typeface="楷体_GB2312" pitchFamily="49" charset="-122"/>
              </a:rPr>
              <a:t>   坚固性</a:t>
            </a:r>
            <a:r>
              <a:rPr lang="en-US" altLang="zh-CN" sz="2900" b="1" dirty="0" smtClean="0">
                <a:solidFill>
                  <a:srgbClr val="FF0000"/>
                </a:solidFill>
                <a:effectLst>
                  <a:outerShdw blurRad="38100" dist="38100" dir="2700000" algn="tl">
                    <a:srgbClr val="C0C0C0"/>
                  </a:outerShdw>
                </a:effectLst>
                <a:ea typeface="楷体_GB2312" pitchFamily="49" charset="-122"/>
              </a:rPr>
              <a:t>(</a:t>
            </a:r>
            <a:r>
              <a:rPr lang="zh-CN" altLang="en-US" sz="2900" b="1" dirty="0" smtClean="0">
                <a:solidFill>
                  <a:srgbClr val="FF0000"/>
                </a:solidFill>
                <a:effectLst>
                  <a:outerShdw blurRad="38100" dist="38100" dir="2700000" algn="tl">
                    <a:srgbClr val="C0C0C0"/>
                  </a:outerShdw>
                </a:effectLst>
                <a:ea typeface="楷体_GB2312" pitchFamily="49" charset="-122"/>
              </a:rPr>
              <a:t>健壮性</a:t>
            </a:r>
            <a:r>
              <a:rPr lang="en-US" altLang="zh-CN" sz="2900" b="1" dirty="0" smtClean="0">
                <a:solidFill>
                  <a:srgbClr val="FF0000"/>
                </a:solidFill>
                <a:effectLst>
                  <a:outerShdw blurRad="38100" dist="38100" dir="2700000" algn="tl">
                    <a:srgbClr val="C0C0C0"/>
                  </a:outerShdw>
                </a:effectLst>
                <a:ea typeface="楷体_GB2312" pitchFamily="49" charset="-122"/>
              </a:rPr>
              <a:t>)</a:t>
            </a:r>
            <a:r>
              <a:rPr lang="zh-CN" altLang="en-US" sz="2900" b="1" dirty="0" smtClean="0">
                <a:solidFill>
                  <a:srgbClr val="FF0000"/>
                </a:solidFill>
                <a:effectLst>
                  <a:outerShdw blurRad="38100" dist="38100" dir="2700000" algn="tl">
                    <a:srgbClr val="C0C0C0"/>
                  </a:outerShdw>
                </a:effectLst>
                <a:ea typeface="楷体_GB2312" pitchFamily="49" charset="-122"/>
              </a:rPr>
              <a:t>、鲁棒性（</a:t>
            </a:r>
            <a:r>
              <a:rPr lang="en-US" altLang="zh-CN" sz="2900" b="1" dirty="0" smtClean="0">
                <a:solidFill>
                  <a:srgbClr val="FF0000"/>
                </a:solidFill>
                <a:effectLst>
                  <a:outerShdw blurRad="38100" dist="38100" dir="2700000" algn="tl">
                    <a:srgbClr val="C0C0C0"/>
                  </a:outerShdw>
                </a:effectLst>
                <a:ea typeface="楷体_GB2312" pitchFamily="49" charset="-122"/>
              </a:rPr>
              <a:t>ROBUST</a:t>
            </a:r>
            <a:r>
              <a:rPr lang="zh-CN" altLang="en-US" sz="2900" b="1" dirty="0" smtClean="0">
                <a:solidFill>
                  <a:srgbClr val="FF0000"/>
                </a:solidFill>
                <a:effectLst>
                  <a:outerShdw blurRad="38100" dist="38100" dir="2700000" algn="tl">
                    <a:srgbClr val="C0C0C0"/>
                  </a:outerShdw>
                </a:effectLst>
                <a:ea typeface="楷体_GB2312" pitchFamily="49" charset="-122"/>
              </a:rPr>
              <a:t>）</a:t>
            </a:r>
          </a:p>
          <a:p>
            <a:pPr eaLnBrk="1" hangingPunct="1">
              <a:defRPr/>
            </a:pPr>
            <a:r>
              <a:rPr lang="zh-CN" altLang="en-US" sz="2900" b="1" dirty="0" smtClean="0">
                <a:effectLst>
                  <a:outerShdw blurRad="38100" dist="38100" dir="2700000" algn="tl">
                    <a:srgbClr val="C0C0C0"/>
                  </a:outerShdw>
                </a:effectLst>
                <a:ea typeface="楷体_GB2312" pitchFamily="49" charset="-122"/>
              </a:rPr>
              <a:t>   还应该具有</a:t>
            </a:r>
            <a:r>
              <a:rPr lang="zh-CN" altLang="en-US" sz="2900" b="1" dirty="0" smtClean="0">
                <a:solidFill>
                  <a:srgbClr val="FF0000"/>
                </a:solidFill>
                <a:effectLst>
                  <a:outerShdw blurRad="38100" dist="38100" dir="2700000" algn="tl">
                    <a:srgbClr val="C0C0C0"/>
                  </a:outerShdw>
                </a:effectLst>
                <a:ea typeface="楷体_GB2312" pitchFamily="49" charset="-122"/>
              </a:rPr>
              <a:t>灵活性</a:t>
            </a:r>
            <a:r>
              <a:rPr lang="zh-CN" altLang="en-US" sz="2900" b="1" dirty="0" smtClean="0">
                <a:effectLst>
                  <a:outerShdw blurRad="38100" dist="38100" dir="2700000" algn="tl">
                    <a:srgbClr val="C0C0C0"/>
                  </a:outerShdw>
                </a:effectLst>
                <a:ea typeface="楷体_GB2312" pitchFamily="49" charset="-122"/>
              </a:rPr>
              <a:t>、</a:t>
            </a:r>
            <a:r>
              <a:rPr lang="zh-CN" altLang="en-US" sz="2900" b="1" dirty="0" smtClean="0">
                <a:solidFill>
                  <a:srgbClr val="FF0000"/>
                </a:solidFill>
                <a:effectLst>
                  <a:outerShdw blurRad="38100" dist="38100" dir="2700000" algn="tl">
                    <a:srgbClr val="C0C0C0"/>
                  </a:outerShdw>
                </a:effectLst>
                <a:ea typeface="楷体_GB2312" pitchFamily="49" charset="-122"/>
              </a:rPr>
              <a:t>可重用性</a:t>
            </a:r>
            <a:r>
              <a:rPr lang="zh-CN" altLang="en-US" sz="2900" b="1" dirty="0" smtClean="0">
                <a:effectLst>
                  <a:outerShdw blurRad="38100" dist="38100" dir="2700000" algn="tl">
                    <a:srgbClr val="C0C0C0"/>
                  </a:outerShdw>
                </a:effectLst>
                <a:ea typeface="楷体_GB2312" pitchFamily="49" charset="-122"/>
              </a:rPr>
              <a:t>和</a:t>
            </a:r>
            <a:r>
              <a:rPr lang="zh-CN" altLang="en-US" sz="2900" b="1" dirty="0" smtClean="0">
                <a:solidFill>
                  <a:srgbClr val="FF0000"/>
                </a:solidFill>
                <a:effectLst>
                  <a:outerShdw blurRad="38100" dist="38100" dir="2700000" algn="tl">
                    <a:srgbClr val="C0C0C0"/>
                  </a:outerShdw>
                </a:effectLst>
                <a:ea typeface="楷体_GB2312" pitchFamily="49" charset="-122"/>
              </a:rPr>
              <a:t>自适应性</a:t>
            </a:r>
            <a:r>
              <a:rPr lang="zh-CN" altLang="en-US" sz="2900" b="1" dirty="0" smtClean="0">
                <a:effectLst>
                  <a:outerShdw blurRad="38100" dist="38100" dir="2700000" algn="tl">
                    <a:srgbClr val="C0C0C0"/>
                  </a:outerShdw>
                </a:effectLst>
                <a:ea typeface="楷体_GB2312" pitchFamily="49" charset="-122"/>
              </a:rPr>
              <a:t>。</a:t>
            </a:r>
            <a:endParaRPr lang="zh-CN" altLang="en-US" sz="28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diamond(in)">
                                      <p:cBhvr>
                                        <p:cTn id="7" dur="5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diamond(in)">
                                      <p:cBhvr>
                                        <p:cTn id="12" dur="5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diamond(in)">
                                      <p:cBhvr>
                                        <p:cTn id="17" dur="500"/>
                                        <p:tgtEl>
                                          <p:spTgt spid="307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075">
                                            <p:txEl>
                                              <p:pRg st="4" end="4"/>
                                            </p:txEl>
                                          </p:spTgt>
                                        </p:tgtEl>
                                        <p:attrNameLst>
                                          <p:attrName>style.visibility</p:attrName>
                                        </p:attrNameLst>
                                      </p:cBhvr>
                                      <p:to>
                                        <p:strVal val="visible"/>
                                      </p:to>
                                    </p:set>
                                    <p:animEffect transition="in" filter="diamond(in)">
                                      <p:cBhvr>
                                        <p:cTn id="22" dur="500"/>
                                        <p:tgtEl>
                                          <p:spTgt spid="307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animEffect transition="in" filter="diamond(in)">
                                      <p:cBhvr>
                                        <p:cTn id="27" dur="500"/>
                                        <p:tgtEl>
                                          <p:spTgt spid="307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3075">
                                            <p:txEl>
                                              <p:pRg st="6" end="6"/>
                                            </p:txEl>
                                          </p:spTgt>
                                        </p:tgtEl>
                                        <p:attrNameLst>
                                          <p:attrName>style.visibility</p:attrName>
                                        </p:attrNameLst>
                                      </p:cBhvr>
                                      <p:to>
                                        <p:strVal val="visible"/>
                                      </p:to>
                                    </p:set>
                                    <p:animEffect transition="in" filter="diamond(in)">
                                      <p:cBhvr>
                                        <p:cTn id="32" dur="500"/>
                                        <p:tgtEl>
                                          <p:spTgt spid="3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idx="1"/>
          </p:nvPr>
        </p:nvSpPr>
        <p:spPr>
          <a:xfrm>
            <a:off x="323850" y="260350"/>
            <a:ext cx="8101013" cy="5545138"/>
          </a:xfrm>
        </p:spPr>
        <p:txBody>
          <a:bodyPr/>
          <a:lstStyle/>
          <a:p>
            <a:pPr eaLnBrk="1" hangingPunct="1">
              <a:lnSpc>
                <a:spcPct val="110000"/>
              </a:lnSpc>
              <a:spcAft>
                <a:spcPct val="20000"/>
              </a:spcAft>
              <a:buFont typeface="Wingdings" pitchFamily="2" charset="2"/>
              <a:buNone/>
              <a:defRPr/>
            </a:pPr>
            <a:r>
              <a:rPr lang="en-US" altLang="zh-CN" b="1" dirty="0" smtClean="0">
                <a:solidFill>
                  <a:srgbClr val="3333FF"/>
                </a:solidFill>
                <a:effectLst/>
                <a:latin typeface="Times New Roman" pitchFamily="18" charset="0"/>
                <a:ea typeface="黑体" pitchFamily="2" charset="-122"/>
                <a:cs typeface="Times New Roman" pitchFamily="18" charset="0"/>
              </a:rPr>
              <a:t>1</a:t>
            </a:r>
            <a:r>
              <a:rPr lang="en-US" altLang="zh-CN" dirty="0">
                <a:solidFill>
                  <a:srgbClr val="3333FF"/>
                </a:solidFill>
                <a:effectLst/>
                <a:latin typeface="Times New Roman" pitchFamily="18" charset="0"/>
                <a:ea typeface="黑体" pitchFamily="2" charset="-122"/>
                <a:cs typeface="Times New Roman" pitchFamily="18" charset="0"/>
              </a:rPr>
              <a:t>)</a:t>
            </a:r>
            <a:r>
              <a:rPr lang="zh-CN" altLang="en-US" dirty="0">
                <a:solidFill>
                  <a:srgbClr val="3333FF"/>
                </a:solidFill>
                <a:effectLst/>
                <a:latin typeface="黑体" pitchFamily="2" charset="-122"/>
                <a:ea typeface="黑体" pitchFamily="2" charset="-122"/>
              </a:rPr>
              <a:t>正确性</a:t>
            </a:r>
          </a:p>
          <a:p>
            <a:pPr eaLnBrk="1" hangingPunct="1">
              <a:lnSpc>
                <a:spcPct val="120000"/>
              </a:lnSpc>
              <a:spcBef>
                <a:spcPts val="0"/>
              </a:spcBef>
              <a:spcAft>
                <a:spcPts val="0"/>
              </a:spcAft>
              <a:buClr>
                <a:srgbClr val="FF0000"/>
              </a:buClr>
              <a:buSzPct val="85000"/>
              <a:buFont typeface="Wingdings" pitchFamily="2" charset="2"/>
              <a:buChar char="l"/>
              <a:defRPr/>
            </a:pPr>
            <a:r>
              <a:rPr lang="zh-CN" altLang="zh-CN" sz="2900" dirty="0">
                <a:effectLst/>
                <a:latin typeface="黑体" pitchFamily="2" charset="-122"/>
                <a:ea typeface="黑体" pitchFamily="2" charset="-122"/>
              </a:rPr>
              <a:t>说一个</a:t>
            </a:r>
            <a:r>
              <a:rPr lang="zh-CN" altLang="zh-CN" sz="2900" b="1" dirty="0">
                <a:solidFill>
                  <a:srgbClr val="3333FF"/>
                </a:solidFill>
                <a:effectLst/>
                <a:latin typeface="黑体" pitchFamily="2" charset="-122"/>
                <a:ea typeface="黑体" pitchFamily="2" charset="-122"/>
              </a:rPr>
              <a:t>算法是正确的</a:t>
            </a:r>
            <a:r>
              <a:rPr lang="zh-CN" altLang="zh-CN" sz="2900" dirty="0">
                <a:effectLst/>
                <a:latin typeface="黑体" pitchFamily="2" charset="-122"/>
                <a:ea typeface="黑体" pitchFamily="2" charset="-122"/>
              </a:rPr>
              <a:t>，如果对于一切合法的输入数据，该算法</a:t>
            </a:r>
            <a:r>
              <a:rPr lang="zh-CN" altLang="zh-CN" sz="2900" dirty="0" smtClean="0">
                <a:effectLst/>
                <a:latin typeface="黑体" pitchFamily="2" charset="-122"/>
                <a:ea typeface="黑体" pitchFamily="2" charset="-122"/>
              </a:rPr>
              <a:t>执行有限时间都</a:t>
            </a:r>
            <a:r>
              <a:rPr lang="zh-CN" altLang="zh-CN" sz="2900" dirty="0">
                <a:effectLst/>
                <a:latin typeface="黑体" pitchFamily="2" charset="-122"/>
                <a:ea typeface="黑体" pitchFamily="2" charset="-122"/>
              </a:rPr>
              <a:t>能产生</a:t>
            </a:r>
            <a:r>
              <a:rPr lang="zh-CN" altLang="zh-CN" sz="2900" dirty="0" smtClean="0">
                <a:effectLst/>
                <a:latin typeface="黑体" pitchFamily="2" charset="-122"/>
                <a:ea typeface="黑体" pitchFamily="2" charset="-122"/>
              </a:rPr>
              <a:t>正确的</a:t>
            </a:r>
            <a:r>
              <a:rPr lang="zh-CN" altLang="zh-CN" sz="2900" dirty="0">
                <a:effectLst/>
                <a:latin typeface="黑体" pitchFamily="2" charset="-122"/>
                <a:ea typeface="黑体" pitchFamily="2" charset="-122"/>
              </a:rPr>
              <a:t>结果。</a:t>
            </a:r>
            <a:endParaRPr lang="zh-CN" altLang="en-US" sz="2900" dirty="0">
              <a:effectLst/>
              <a:latin typeface="黑体" pitchFamily="2" charset="-122"/>
              <a:ea typeface="黑体" pitchFamily="2" charset="-122"/>
            </a:endParaRPr>
          </a:p>
          <a:p>
            <a:pPr eaLnBrk="1" hangingPunct="1">
              <a:lnSpc>
                <a:spcPct val="120000"/>
              </a:lnSpc>
              <a:spcBef>
                <a:spcPts val="0"/>
              </a:spcBef>
              <a:spcAft>
                <a:spcPts val="0"/>
              </a:spcAft>
              <a:buClr>
                <a:srgbClr val="FF0000"/>
              </a:buClr>
              <a:buSzPct val="85000"/>
              <a:buFont typeface="Wingdings" pitchFamily="2" charset="2"/>
              <a:buChar char="l"/>
              <a:defRPr/>
            </a:pPr>
            <a:r>
              <a:rPr lang="zh-CN" altLang="en-US" sz="2900" dirty="0">
                <a:effectLst/>
                <a:latin typeface="黑体" pitchFamily="2" charset="-122"/>
                <a:ea typeface="黑体" pitchFamily="2" charset="-122"/>
              </a:rPr>
              <a:t>具体</a:t>
            </a:r>
            <a:r>
              <a:rPr lang="zh-CN" altLang="en-US" sz="2900" dirty="0" smtClean="0">
                <a:effectLst/>
                <a:latin typeface="黑体" pitchFamily="2" charset="-122"/>
                <a:ea typeface="黑体" pitchFamily="2" charset="-122"/>
              </a:rPr>
              <a:t>包括</a:t>
            </a:r>
            <a:r>
              <a:rPr lang="zh-CN" altLang="en-US" sz="2900" dirty="0">
                <a:effectLst/>
                <a:latin typeface="黑体" pitchFamily="2" charset="-122"/>
                <a:ea typeface="黑体" pitchFamily="2" charset="-122"/>
              </a:rPr>
              <a:t>两</a:t>
            </a:r>
            <a:r>
              <a:rPr lang="zh-CN" altLang="en-US" sz="2900" dirty="0" smtClean="0">
                <a:effectLst/>
                <a:latin typeface="黑体" pitchFamily="2" charset="-122"/>
                <a:ea typeface="黑体" pitchFamily="2" charset="-122"/>
              </a:rPr>
              <a:t>方面：</a:t>
            </a:r>
            <a:r>
              <a:rPr lang="en-US" altLang="zh-CN" sz="2900" dirty="0" smtClean="0">
                <a:effectLst/>
                <a:latin typeface="黑体" pitchFamily="2" charset="-122"/>
                <a:ea typeface="黑体" pitchFamily="2" charset="-122"/>
              </a:rPr>
              <a:t/>
            </a:r>
            <a:br>
              <a:rPr lang="en-US" altLang="zh-CN" sz="2900" dirty="0" smtClean="0">
                <a:effectLst/>
                <a:latin typeface="黑体" pitchFamily="2" charset="-122"/>
                <a:ea typeface="黑体" pitchFamily="2" charset="-122"/>
              </a:rPr>
            </a:br>
            <a:r>
              <a:rPr lang="zh-CN" altLang="en-US" sz="2900" dirty="0" smtClean="0">
                <a:effectLst/>
                <a:latin typeface="黑体" pitchFamily="2" charset="-122"/>
                <a:ea typeface="黑体" pitchFamily="2" charset="-122"/>
              </a:rPr>
              <a:t>一</a:t>
            </a:r>
            <a:r>
              <a:rPr lang="zh-CN" altLang="en-US" sz="2900" dirty="0">
                <a:effectLst/>
                <a:latin typeface="黑体" pitchFamily="2" charset="-122"/>
                <a:ea typeface="黑体" pitchFamily="2" charset="-122"/>
              </a:rPr>
              <a:t>是解决问题的</a:t>
            </a:r>
            <a:r>
              <a:rPr lang="zh-CN" altLang="en-US" sz="2900" dirty="0" smtClean="0">
                <a:effectLst/>
                <a:latin typeface="黑体" pitchFamily="2" charset="-122"/>
                <a:ea typeface="黑体" pitchFamily="2" charset="-122"/>
              </a:rPr>
              <a:t>方法；</a:t>
            </a:r>
            <a:r>
              <a:rPr lang="en-US" altLang="zh-CN" sz="2900" dirty="0" smtClean="0">
                <a:effectLst/>
                <a:latin typeface="黑体" pitchFamily="2" charset="-122"/>
                <a:ea typeface="黑体" pitchFamily="2" charset="-122"/>
              </a:rPr>
              <a:t/>
            </a:r>
            <a:br>
              <a:rPr lang="en-US" altLang="zh-CN" sz="2900" dirty="0" smtClean="0">
                <a:effectLst/>
                <a:latin typeface="黑体" pitchFamily="2" charset="-122"/>
                <a:ea typeface="黑体" pitchFamily="2" charset="-122"/>
              </a:rPr>
            </a:br>
            <a:r>
              <a:rPr lang="zh-CN" altLang="en-US" sz="2900" dirty="0" smtClean="0">
                <a:effectLst/>
                <a:latin typeface="黑体" pitchFamily="2" charset="-122"/>
                <a:ea typeface="黑体" pitchFamily="2" charset="-122"/>
              </a:rPr>
              <a:t>二</a:t>
            </a:r>
            <a:r>
              <a:rPr lang="zh-CN" altLang="en-US" sz="2900" dirty="0">
                <a:effectLst/>
                <a:latin typeface="黑体" pitchFamily="2" charset="-122"/>
                <a:ea typeface="黑体" pitchFamily="2" charset="-122"/>
              </a:rPr>
              <a:t>是实现这一方法的一系列指令</a:t>
            </a:r>
            <a:r>
              <a:rPr lang="en-US" altLang="zh-CN" sz="2900" dirty="0" smtClean="0">
                <a:effectLst/>
                <a:latin typeface="黑体" pitchFamily="2" charset="-122"/>
                <a:ea typeface="黑体" pitchFamily="2" charset="-122"/>
              </a:rPr>
              <a:t>(</a:t>
            </a:r>
            <a:r>
              <a:rPr lang="zh-CN" altLang="en-US" sz="2900" dirty="0" smtClean="0">
                <a:effectLst/>
                <a:latin typeface="黑体" pitchFamily="2" charset="-122"/>
                <a:ea typeface="黑体" pitchFamily="2" charset="-122"/>
              </a:rPr>
              <a:t>步骤</a:t>
            </a:r>
            <a:r>
              <a:rPr lang="zh-CN" altLang="en-US" sz="2900" dirty="0">
                <a:effectLst/>
                <a:latin typeface="黑体" pitchFamily="2" charset="-122"/>
                <a:ea typeface="黑体" pitchFamily="2" charset="-122"/>
              </a:rPr>
              <a:t>、</a:t>
            </a:r>
            <a:r>
              <a:rPr lang="zh-CN" altLang="en-US" sz="2900" dirty="0" smtClean="0">
                <a:effectLst/>
                <a:latin typeface="黑体" pitchFamily="2" charset="-122"/>
                <a:ea typeface="黑体" pitchFamily="2" charset="-122"/>
              </a:rPr>
              <a:t>语句</a:t>
            </a:r>
            <a:r>
              <a:rPr lang="en-US" altLang="zh-CN" sz="2900" dirty="0" smtClean="0">
                <a:effectLst/>
                <a:latin typeface="黑体" pitchFamily="2" charset="-122"/>
                <a:ea typeface="黑体" pitchFamily="2" charset="-122"/>
              </a:rPr>
              <a:t>)</a:t>
            </a:r>
            <a:r>
              <a:rPr lang="zh-CN" altLang="en-US" sz="2900" dirty="0" smtClean="0">
                <a:effectLst/>
                <a:latin typeface="黑体" pitchFamily="2" charset="-122"/>
                <a:ea typeface="黑体" pitchFamily="2" charset="-122"/>
              </a:rPr>
              <a:t>。</a:t>
            </a:r>
            <a:endParaRPr lang="en-US" altLang="zh-CN" sz="2900" dirty="0">
              <a:effectLst/>
              <a:latin typeface="黑体" pitchFamily="2" charset="-122"/>
              <a:ea typeface="黑体" pitchFamily="2" charset="-122"/>
            </a:endParaRPr>
          </a:p>
          <a:p>
            <a:pPr lvl="1" eaLnBrk="1" hangingPunct="1">
              <a:lnSpc>
                <a:spcPct val="120000"/>
              </a:lnSpc>
              <a:spcBef>
                <a:spcPts val="0"/>
              </a:spcBef>
              <a:spcAft>
                <a:spcPts val="0"/>
              </a:spcAft>
              <a:buClr>
                <a:srgbClr val="008000"/>
              </a:buClr>
              <a:buSzPct val="85000"/>
              <a:buFont typeface="Wingdings" pitchFamily="2" charset="2"/>
              <a:buChar char="n"/>
              <a:defRPr/>
            </a:pPr>
            <a:r>
              <a:rPr lang="zh-CN" altLang="en-US" sz="2900" dirty="0" smtClean="0">
                <a:effectLst/>
                <a:latin typeface="黑体" pitchFamily="2" charset="-122"/>
                <a:ea typeface="黑体" pitchFamily="2" charset="-122"/>
              </a:rPr>
              <a:t>证明</a:t>
            </a:r>
            <a:r>
              <a:rPr lang="zh-CN" altLang="en-US" sz="2900" dirty="0">
                <a:effectLst/>
                <a:latin typeface="黑体" pitchFamily="2" charset="-122"/>
                <a:ea typeface="黑体" pitchFamily="2" charset="-122"/>
              </a:rPr>
              <a:t>相关的引理和</a:t>
            </a:r>
            <a:r>
              <a:rPr lang="zh-CN" altLang="en-US" sz="2900" dirty="0" smtClean="0">
                <a:effectLst/>
                <a:latin typeface="黑体" pitchFamily="2" charset="-122"/>
                <a:ea typeface="黑体" pitchFamily="2" charset="-122"/>
              </a:rPr>
              <a:t>定理，以确认</a:t>
            </a:r>
            <a:r>
              <a:rPr lang="zh-CN" altLang="en-US" sz="2900" dirty="0">
                <a:effectLst/>
                <a:latin typeface="黑体" pitchFamily="2" charset="-122"/>
                <a:ea typeface="黑体" pitchFamily="2" charset="-122"/>
              </a:rPr>
              <a:t>一个算法所用方法的</a:t>
            </a:r>
            <a:r>
              <a:rPr lang="zh-CN" altLang="en-US" sz="2900" dirty="0" smtClean="0">
                <a:effectLst/>
                <a:latin typeface="黑体" pitchFamily="2" charset="-122"/>
                <a:ea typeface="黑体" pitchFamily="2" charset="-122"/>
              </a:rPr>
              <a:t>正确性；</a:t>
            </a:r>
            <a:endParaRPr lang="en-US" altLang="zh-CN" sz="2900" dirty="0">
              <a:effectLst/>
              <a:latin typeface="黑体" pitchFamily="2" charset="-122"/>
              <a:ea typeface="黑体" pitchFamily="2" charset="-122"/>
            </a:endParaRPr>
          </a:p>
          <a:p>
            <a:pPr lvl="1" eaLnBrk="1" hangingPunct="1">
              <a:lnSpc>
                <a:spcPct val="120000"/>
              </a:lnSpc>
              <a:spcBef>
                <a:spcPts val="0"/>
              </a:spcBef>
              <a:spcAft>
                <a:spcPts val="0"/>
              </a:spcAft>
              <a:buClr>
                <a:srgbClr val="008000"/>
              </a:buClr>
              <a:buSzPct val="85000"/>
              <a:buFont typeface="Wingdings" pitchFamily="2" charset="2"/>
              <a:buChar char="n"/>
              <a:defRPr/>
            </a:pPr>
            <a:r>
              <a:rPr lang="zh-CN" altLang="en-US" sz="2900" dirty="0" smtClean="0">
                <a:effectLst/>
                <a:latin typeface="黑体" pitchFamily="2" charset="-122"/>
                <a:ea typeface="黑体" pitchFamily="2" charset="-122"/>
              </a:rPr>
              <a:t>证明</a:t>
            </a:r>
            <a:r>
              <a:rPr lang="zh-CN" altLang="en-US" sz="2900" dirty="0">
                <a:effectLst/>
                <a:latin typeface="黑体" pitchFamily="2" charset="-122"/>
                <a:ea typeface="黑体" pitchFamily="2" charset="-122"/>
              </a:rPr>
              <a:t>一系列语句确实做了符合规定的</a:t>
            </a:r>
            <a:r>
              <a:rPr lang="zh-CN" altLang="en-US" sz="2900" dirty="0" smtClean="0">
                <a:effectLst/>
                <a:latin typeface="黑体" pitchFamily="2" charset="-122"/>
                <a:ea typeface="黑体" pitchFamily="2" charset="-122"/>
              </a:rPr>
              <a:t>操作</a:t>
            </a:r>
            <a:r>
              <a:rPr lang="en-US" altLang="zh-CN" sz="2900" b="1" dirty="0" smtClean="0">
                <a:effectLst/>
                <a:latin typeface="黑体" pitchFamily="2" charset="-122"/>
                <a:ea typeface="黑体" pitchFamily="2" charset="-122"/>
              </a:rPr>
              <a:t>.</a:t>
            </a:r>
            <a:r>
              <a:rPr lang="zh-CN" altLang="en-US" sz="2900" dirty="0" smtClean="0">
                <a:latin typeface="黑体" pitchFamily="2" charset="-122"/>
                <a:ea typeface="黑体" pitchFamily="2" charset="-122"/>
              </a:rPr>
              <a:t>    </a:t>
            </a:r>
            <a:endParaRPr lang="zh-CN" altLang="en-US" sz="2900" dirty="0">
              <a:latin typeface="黑体" pitchFamily="2" charset="-122"/>
              <a:ea typeface="黑体" pitchFamily="2" charset="-122"/>
            </a:endParaRPr>
          </a:p>
        </p:txBody>
      </p:sp>
      <p:sp>
        <p:nvSpPr>
          <p:cNvPr id="5"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1C880528-E653-445C-A052-63B2350B83B7}" type="slidenum">
              <a:rPr lang="zh-CN" altLang="en-US" sz="1500"/>
              <a:pPr algn="ctr">
                <a:lnSpc>
                  <a:spcPts val="1300"/>
                </a:lnSpc>
                <a:defRPr/>
              </a:pPr>
              <a:t>82</a:t>
            </a:fld>
            <a:endParaRPr lang="en-US" altLang="zh-CN" sz="1500" dirty="0"/>
          </a:p>
        </p:txBody>
      </p:sp>
      <p:sp>
        <p:nvSpPr>
          <p:cNvPr id="58371" name="Line 3"/>
          <p:cNvSpPr>
            <a:spLocks noChangeShapeType="1"/>
          </p:cNvSpPr>
          <p:nvPr/>
        </p:nvSpPr>
        <p:spPr bwMode="auto">
          <a:xfrm flipV="1">
            <a:off x="3124200" y="990600"/>
            <a:ext cx="3810000" cy="14478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2" name="Line 4"/>
          <p:cNvSpPr>
            <a:spLocks noChangeShapeType="1"/>
          </p:cNvSpPr>
          <p:nvPr/>
        </p:nvSpPr>
        <p:spPr bwMode="auto">
          <a:xfrm flipV="1">
            <a:off x="4419600" y="990600"/>
            <a:ext cx="2667000" cy="15240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7330952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857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8578">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85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p:txBody>
          <a:bodyPr/>
          <a:lstStyle/>
          <a:p>
            <a:pPr eaLnBrk="1" hangingPunct="1"/>
            <a:r>
              <a:rPr lang="en-US" altLang="zh-CN" smtClean="0"/>
              <a:t>1</a:t>
            </a:r>
            <a:r>
              <a:rPr lang="zh-CN" altLang="en-US" smtClean="0"/>
              <a:t>．正确性</a:t>
            </a:r>
          </a:p>
        </p:txBody>
      </p:sp>
      <p:sp>
        <p:nvSpPr>
          <p:cNvPr id="5123" name="Rectangle 3"/>
          <p:cNvSpPr>
            <a:spLocks noGrp="1" noRot="1" noChangeArrowheads="1"/>
          </p:cNvSpPr>
          <p:nvPr>
            <p:ph idx="1"/>
          </p:nvPr>
        </p:nvSpPr>
        <p:spPr/>
        <p:txBody>
          <a:bodyPr/>
          <a:lstStyle/>
          <a:p>
            <a:pPr eaLnBrk="1" hangingPunct="1">
              <a:lnSpc>
                <a:spcPct val="90000"/>
              </a:lnSpc>
              <a:buFont typeface="Wingdings" pitchFamily="2" charset="2"/>
              <a:buNone/>
              <a:defRPr/>
            </a:pPr>
            <a:r>
              <a:rPr lang="en-US" altLang="zh-CN" sz="2900" b="1" smtClean="0">
                <a:effectLst>
                  <a:outerShdw blurRad="38100" dist="38100" dir="2700000" algn="tl">
                    <a:srgbClr val="C0C0C0"/>
                  </a:outerShdw>
                </a:effectLst>
                <a:ea typeface="楷体_GB2312" pitchFamily="49" charset="-122"/>
              </a:rPr>
              <a:t>“</a:t>
            </a:r>
            <a:r>
              <a:rPr lang="zh-CN" altLang="en-US" sz="2900" b="1" smtClean="0">
                <a:effectLst>
                  <a:outerShdw blurRad="38100" dist="38100" dir="2700000" algn="tl">
                    <a:srgbClr val="C0C0C0"/>
                  </a:outerShdw>
                </a:effectLst>
                <a:ea typeface="楷体_GB2312" pitchFamily="49" charset="-122"/>
              </a:rPr>
              <a:t>正确”的含义在通常的用法中有很大的差别，大体可分为以下四个层次：</a:t>
            </a:r>
          </a:p>
          <a:p>
            <a:pPr eaLnBrk="1" hangingPunct="1">
              <a:lnSpc>
                <a:spcPct val="90000"/>
              </a:lnSpc>
              <a:buFont typeface="Wingdings" pitchFamily="2" charset="2"/>
              <a:buNone/>
              <a:defRPr/>
            </a:pPr>
            <a:r>
              <a:rPr lang="zh-CN" altLang="en-US" sz="2900" b="1" smtClean="0">
                <a:effectLst>
                  <a:outerShdw blurRad="38100" dist="38100" dir="2700000" algn="tl">
                    <a:srgbClr val="C0C0C0"/>
                  </a:outerShdw>
                </a:effectLst>
                <a:ea typeface="楷体_GB2312" pitchFamily="49" charset="-122"/>
              </a:rPr>
              <a:t>      ①算法不含语法错误；</a:t>
            </a:r>
          </a:p>
          <a:p>
            <a:pPr eaLnBrk="1" hangingPunct="1">
              <a:lnSpc>
                <a:spcPct val="90000"/>
              </a:lnSpc>
              <a:buFont typeface="Wingdings" pitchFamily="2" charset="2"/>
              <a:buNone/>
              <a:defRPr/>
            </a:pPr>
            <a:r>
              <a:rPr lang="zh-CN" altLang="en-US" sz="2900" b="1" smtClean="0">
                <a:effectLst>
                  <a:outerShdw blurRad="38100" dist="38100" dir="2700000" algn="tl">
                    <a:srgbClr val="C0C0C0"/>
                  </a:outerShdw>
                </a:effectLst>
                <a:ea typeface="楷体_GB2312" pitchFamily="49" charset="-122"/>
              </a:rPr>
              <a:t>      ②算法对于几组输入数据能够得出满足规格说明要求的结果；</a:t>
            </a:r>
          </a:p>
          <a:p>
            <a:pPr eaLnBrk="1" hangingPunct="1">
              <a:lnSpc>
                <a:spcPct val="90000"/>
              </a:lnSpc>
              <a:buFont typeface="Wingdings" pitchFamily="2" charset="2"/>
              <a:buNone/>
              <a:defRPr/>
            </a:pPr>
            <a:r>
              <a:rPr lang="zh-CN" altLang="en-US" sz="2900" b="1" smtClean="0">
                <a:effectLst>
                  <a:outerShdw blurRad="38100" dist="38100" dir="2700000" algn="tl">
                    <a:srgbClr val="C0C0C0"/>
                  </a:outerShdw>
                </a:effectLst>
                <a:ea typeface="楷体_GB2312" pitchFamily="49" charset="-122"/>
              </a:rPr>
              <a:t>      ③算法对于精心选择的典型、苛刻而带有刁难性的几组数据能够得出满足规格说明要求的结果；   </a:t>
            </a:r>
          </a:p>
          <a:p>
            <a:pPr eaLnBrk="1" hangingPunct="1">
              <a:lnSpc>
                <a:spcPct val="90000"/>
              </a:lnSpc>
              <a:buFont typeface="Wingdings" pitchFamily="2" charset="2"/>
              <a:buNone/>
              <a:defRPr/>
            </a:pPr>
            <a:r>
              <a:rPr lang="zh-CN" altLang="en-US" sz="2900" b="1" smtClean="0">
                <a:effectLst>
                  <a:outerShdw blurRad="38100" dist="38100" dir="2700000" algn="tl">
                    <a:srgbClr val="C0C0C0"/>
                  </a:outerShdw>
                </a:effectLst>
                <a:ea typeface="楷体_GB2312" pitchFamily="49" charset="-122"/>
              </a:rPr>
              <a:t>      ④算法对一切合法的输入数据都能产生满足规格说明要求的结果。</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animEffect transition="in" filter="box(in)">
                                      <p:cBhvr>
                                        <p:cTn id="7" dur="500"/>
                                        <p:tgtEl>
                                          <p:spTgt spid="51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123">
                                            <p:txEl>
                                              <p:pRg st="2" end="2"/>
                                            </p:txEl>
                                          </p:spTgt>
                                        </p:tgtEl>
                                        <p:attrNameLst>
                                          <p:attrName>style.visibility</p:attrName>
                                        </p:attrNameLst>
                                      </p:cBhvr>
                                      <p:to>
                                        <p:strVal val="visible"/>
                                      </p:to>
                                    </p:set>
                                    <p:animEffect transition="in" filter="box(in)">
                                      <p:cBhvr>
                                        <p:cTn id="12" dur="500"/>
                                        <p:tgtEl>
                                          <p:spTgt spid="512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animEffect transition="in" filter="box(in)">
                                      <p:cBhvr>
                                        <p:cTn id="17" dur="500"/>
                                        <p:tgtEl>
                                          <p:spTgt spid="512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5123">
                                            <p:txEl>
                                              <p:pRg st="4" end="4"/>
                                            </p:txEl>
                                          </p:spTgt>
                                        </p:tgtEl>
                                        <p:attrNameLst>
                                          <p:attrName>style.visibility</p:attrName>
                                        </p:attrNameLst>
                                      </p:cBhvr>
                                      <p:to>
                                        <p:strVal val="visible"/>
                                      </p:to>
                                    </p:set>
                                    <p:animEffect transition="in" filter="box(in)">
                                      <p:cBhvr>
                                        <p:cTn id="22"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body" idx="1"/>
          </p:nvPr>
        </p:nvSpPr>
        <p:spPr>
          <a:xfrm>
            <a:off x="517525" y="784224"/>
            <a:ext cx="8280400" cy="5093047"/>
          </a:xfrm>
        </p:spPr>
        <p:txBody>
          <a:bodyPr/>
          <a:lstStyle/>
          <a:p>
            <a:pPr algn="just" eaLnBrk="1" hangingPunct="1">
              <a:spcBef>
                <a:spcPts val="0"/>
              </a:spcBef>
              <a:buNone/>
              <a:defRPr/>
            </a:pPr>
            <a:r>
              <a:rPr lang="en-US" altLang="zh-CN" sz="4800" b="1" dirty="0">
                <a:solidFill>
                  <a:srgbClr val="006633"/>
                </a:solidFill>
                <a:latin typeface="楷体_GB2312" pitchFamily="49" charset="-122"/>
                <a:ea typeface="楷体_GB2312" pitchFamily="49" charset="-122"/>
                <a:cs typeface="+mj-cs"/>
              </a:rPr>
              <a:t>2</a:t>
            </a:r>
            <a:r>
              <a:rPr lang="zh-CN" altLang="en-US" sz="4800" b="1" dirty="0">
                <a:solidFill>
                  <a:srgbClr val="006633"/>
                </a:solidFill>
                <a:latin typeface="楷体_GB2312" pitchFamily="49" charset="-122"/>
                <a:ea typeface="楷体_GB2312" pitchFamily="49" charset="-122"/>
                <a:cs typeface="+mj-cs"/>
              </a:rPr>
              <a:t>．</a:t>
            </a:r>
            <a:r>
              <a:rPr lang="zh-CN" altLang="en-US" sz="4800" b="1" dirty="0" smtClean="0">
                <a:solidFill>
                  <a:srgbClr val="006633"/>
                </a:solidFill>
                <a:latin typeface="楷体_GB2312" pitchFamily="49" charset="-122"/>
                <a:ea typeface="楷体_GB2312" pitchFamily="49" charset="-122"/>
                <a:cs typeface="+mj-cs"/>
              </a:rPr>
              <a:t>时间复杂性</a:t>
            </a:r>
            <a:endParaRPr lang="en-US" altLang="zh-CN" sz="4800" b="1" dirty="0" smtClean="0">
              <a:solidFill>
                <a:srgbClr val="006633"/>
              </a:solidFill>
              <a:latin typeface="楷体_GB2312" pitchFamily="49" charset="-122"/>
              <a:ea typeface="楷体_GB2312" pitchFamily="49" charset="-122"/>
              <a:cs typeface="+mj-cs"/>
            </a:endParaRPr>
          </a:p>
          <a:p>
            <a:pPr algn="just" eaLnBrk="1" hangingPunct="1">
              <a:spcBef>
                <a:spcPts val="0"/>
              </a:spcBef>
              <a:buNone/>
              <a:defRPr/>
            </a:pPr>
            <a:r>
              <a:rPr lang="en-US" altLang="zh-CN" sz="4800" b="1" dirty="0">
                <a:solidFill>
                  <a:srgbClr val="006633"/>
                </a:solidFill>
                <a:ea typeface="楷体_GB2312" pitchFamily="49" charset="-122"/>
                <a:cs typeface="+mj-cs"/>
              </a:rPr>
              <a:t> </a:t>
            </a:r>
            <a:r>
              <a:rPr lang="en-US" altLang="zh-CN" sz="4800" b="1" dirty="0" smtClean="0">
                <a:solidFill>
                  <a:srgbClr val="006633"/>
                </a:solidFill>
                <a:ea typeface="楷体_GB2312" pitchFamily="49" charset="-122"/>
                <a:cs typeface="+mj-cs"/>
              </a:rPr>
              <a:t> </a:t>
            </a:r>
            <a:r>
              <a:rPr lang="zh-CN" altLang="en-US" sz="3000" b="1" dirty="0" smtClean="0"/>
              <a:t>算法的实际执行时间是不是时间复杂性的理想度量呢</a:t>
            </a:r>
            <a:r>
              <a:rPr lang="en-US" altLang="zh-CN" sz="3000" b="1" dirty="0" smtClean="0"/>
              <a:t>?   </a:t>
            </a:r>
            <a:endParaRPr lang="en-US" altLang="zh-CN" sz="3000" b="1" dirty="0" smtClean="0">
              <a:solidFill>
                <a:srgbClr val="FFFF00"/>
              </a:solidFill>
              <a:latin typeface="Times New Roman" pitchFamily="18" charset="0"/>
            </a:endParaRPr>
          </a:p>
          <a:p>
            <a:pPr algn="just" eaLnBrk="1" hangingPunct="1">
              <a:spcBef>
                <a:spcPts val="0"/>
              </a:spcBef>
              <a:buClr>
                <a:srgbClr val="FF0000"/>
              </a:buClr>
              <a:buSzPct val="85000"/>
              <a:buFont typeface="Wingdings" pitchFamily="2" charset="2"/>
              <a:buChar char="l"/>
              <a:defRPr/>
            </a:pPr>
            <a:endParaRPr lang="en-US" altLang="zh-CN" sz="3000" b="1" dirty="0" smtClean="0">
              <a:latin typeface="Times New Roman" pitchFamily="18" charset="0"/>
            </a:endParaRPr>
          </a:p>
          <a:p>
            <a:pPr algn="just" eaLnBrk="1" hangingPunct="1">
              <a:spcBef>
                <a:spcPts val="0"/>
              </a:spcBef>
              <a:buClr>
                <a:srgbClr val="FF0000"/>
              </a:buClr>
              <a:buSzPct val="85000"/>
              <a:buFont typeface="Wingdings" pitchFamily="2" charset="2"/>
              <a:buChar char="l"/>
              <a:defRPr/>
            </a:pPr>
            <a:r>
              <a:rPr lang="zh-CN" altLang="en-US" sz="3000" b="1" dirty="0" smtClean="0">
                <a:latin typeface="Times New Roman" pitchFamily="18" charset="0"/>
              </a:rPr>
              <a:t>算法的实际执行时间</a:t>
            </a:r>
            <a:r>
              <a:rPr lang="zh-CN" altLang="en-US" sz="3000" b="1" dirty="0">
                <a:latin typeface="Times New Roman" pitchFamily="18" charset="0"/>
              </a:rPr>
              <a:t>依赖</a:t>
            </a:r>
            <a:r>
              <a:rPr lang="zh-CN" altLang="en-US" sz="3000" b="1" dirty="0" smtClean="0">
                <a:latin typeface="Times New Roman" pitchFamily="18" charset="0"/>
              </a:rPr>
              <a:t>于机器。</a:t>
            </a:r>
            <a:r>
              <a:rPr lang="zh-CN" altLang="en-US" sz="3000" b="1" dirty="0">
                <a:latin typeface="Times New Roman" pitchFamily="18" charset="0"/>
              </a:rPr>
              <a:t>同</a:t>
            </a:r>
            <a:r>
              <a:rPr lang="zh-CN" altLang="en-US" sz="3000" b="1" dirty="0" smtClean="0">
                <a:latin typeface="Times New Roman" pitchFamily="18" charset="0"/>
              </a:rPr>
              <a:t>一个算法</a:t>
            </a:r>
            <a:r>
              <a:rPr lang="zh-CN" altLang="en-US" sz="3000" b="1" dirty="0">
                <a:latin typeface="Times New Roman" pitchFamily="18" charset="0"/>
              </a:rPr>
              <a:t>在不同机器</a:t>
            </a:r>
            <a:r>
              <a:rPr lang="zh-CN" altLang="en-US" sz="3000" b="1" dirty="0" smtClean="0">
                <a:latin typeface="Times New Roman" pitchFamily="18" charset="0"/>
              </a:rPr>
              <a:t>上的执行时间</a:t>
            </a:r>
            <a:r>
              <a:rPr lang="zh-CN" altLang="en-US" sz="3000" b="1" dirty="0">
                <a:latin typeface="Times New Roman" pitchFamily="18" charset="0"/>
              </a:rPr>
              <a:t>不一定相同</a:t>
            </a:r>
            <a:r>
              <a:rPr lang="zh-CN" altLang="en-US" sz="3000" b="1" dirty="0" smtClean="0">
                <a:latin typeface="Times New Roman" pitchFamily="18" charset="0"/>
              </a:rPr>
              <a:t>。</a:t>
            </a:r>
            <a:endParaRPr lang="en-US" altLang="zh-CN" sz="3000" b="1" dirty="0" smtClean="0">
              <a:latin typeface="Times New Roman" pitchFamily="18" charset="0"/>
            </a:endParaRPr>
          </a:p>
          <a:p>
            <a:pPr algn="just" eaLnBrk="1" hangingPunct="1">
              <a:spcBef>
                <a:spcPts val="0"/>
              </a:spcBef>
              <a:buClr>
                <a:srgbClr val="FF0000"/>
              </a:buClr>
              <a:buSzPct val="85000"/>
              <a:buFont typeface="Wingdings" pitchFamily="2" charset="2"/>
              <a:buChar char="l"/>
              <a:defRPr/>
            </a:pPr>
            <a:r>
              <a:rPr lang="zh-CN" altLang="en-US" sz="3000" b="1" dirty="0" smtClean="0">
                <a:latin typeface="Times New Roman" pitchFamily="18" charset="0"/>
              </a:rPr>
              <a:t>算法</a:t>
            </a:r>
            <a:r>
              <a:rPr lang="zh-CN" altLang="en-US" sz="3000" b="1" dirty="0">
                <a:latin typeface="Times New Roman" pitchFamily="18" charset="0"/>
              </a:rPr>
              <a:t>的实际执行时间</a:t>
            </a:r>
            <a:r>
              <a:rPr lang="zh-CN" altLang="en-US" sz="3000" b="1" dirty="0" smtClean="0">
                <a:latin typeface="Times New Roman" pitchFamily="18" charset="0"/>
              </a:rPr>
              <a:t>还依赖于</a:t>
            </a:r>
            <a:r>
              <a:rPr lang="zh-CN" altLang="en-US" sz="3000" b="1" dirty="0">
                <a:latin typeface="Times New Roman" pitchFamily="18" charset="0"/>
              </a:rPr>
              <a:t>编写算法</a:t>
            </a:r>
            <a:r>
              <a:rPr lang="zh-CN" altLang="en-US" sz="3000" b="1" dirty="0" smtClean="0">
                <a:latin typeface="Times New Roman" pitchFamily="18" charset="0"/>
              </a:rPr>
              <a:t>的程序设计语言</a:t>
            </a:r>
            <a:r>
              <a:rPr lang="zh-CN" altLang="en-US" sz="3000" b="1" dirty="0">
                <a:latin typeface="Times New Roman" pitchFamily="18" charset="0"/>
              </a:rPr>
              <a:t>。一个</a:t>
            </a:r>
            <a:r>
              <a:rPr lang="zh-CN" altLang="en-US" sz="3000" b="1" dirty="0" smtClean="0">
                <a:latin typeface="Times New Roman" pitchFamily="18" charset="0"/>
              </a:rPr>
              <a:t>用 </a:t>
            </a:r>
            <a:r>
              <a:rPr lang="en-US" altLang="zh-CN" sz="3000" b="1" dirty="0" smtClean="0">
                <a:latin typeface="Times New Roman" pitchFamily="18" charset="0"/>
              </a:rPr>
              <a:t>C </a:t>
            </a:r>
            <a:r>
              <a:rPr lang="zh-CN" altLang="en-US" sz="3000" b="1" dirty="0" smtClean="0">
                <a:latin typeface="Times New Roman" pitchFamily="18" charset="0"/>
              </a:rPr>
              <a:t>或 </a:t>
            </a:r>
            <a:r>
              <a:rPr lang="en-US" altLang="zh-CN" sz="3000" b="1" dirty="0" smtClean="0">
                <a:latin typeface="Times New Roman" pitchFamily="18" charset="0"/>
              </a:rPr>
              <a:t>Pascal </a:t>
            </a:r>
            <a:r>
              <a:rPr lang="zh-CN" altLang="en-US" sz="3000" b="1" dirty="0" smtClean="0">
                <a:latin typeface="Times New Roman" pitchFamily="18" charset="0"/>
              </a:rPr>
              <a:t>编写的算法可能</a:t>
            </a:r>
            <a:r>
              <a:rPr lang="zh-CN" altLang="en-US" sz="3000" b="1" dirty="0">
                <a:latin typeface="Times New Roman" pitchFamily="18" charset="0"/>
              </a:rPr>
              <a:t>要比</a:t>
            </a:r>
            <a:r>
              <a:rPr lang="zh-CN" altLang="en-US" sz="3000" b="1" dirty="0" smtClean="0">
                <a:latin typeface="Times New Roman" pitchFamily="18" charset="0"/>
              </a:rPr>
              <a:t>用 </a:t>
            </a:r>
            <a:r>
              <a:rPr lang="en-US" altLang="zh-CN" sz="3000" b="1" dirty="0" smtClean="0">
                <a:latin typeface="Times New Roman" pitchFamily="18" charset="0"/>
              </a:rPr>
              <a:t>BASIC </a:t>
            </a:r>
            <a:r>
              <a:rPr lang="zh-CN" altLang="en-US" sz="3000" b="1" dirty="0" smtClean="0">
                <a:latin typeface="Times New Roman" pitchFamily="18" charset="0"/>
              </a:rPr>
              <a:t>语言</a:t>
            </a:r>
            <a:r>
              <a:rPr lang="zh-CN" altLang="en-US" sz="3000" b="1" dirty="0">
                <a:latin typeface="Times New Roman" pitchFamily="18" charset="0"/>
              </a:rPr>
              <a:t>编写</a:t>
            </a:r>
            <a:r>
              <a:rPr lang="zh-CN" altLang="en-US" sz="3000" b="1" dirty="0" smtClean="0">
                <a:latin typeface="Times New Roman" pitchFamily="18" charset="0"/>
              </a:rPr>
              <a:t>的算法快 </a:t>
            </a:r>
            <a:r>
              <a:rPr lang="en-US" altLang="zh-CN" sz="3000" b="1" dirty="0" smtClean="0">
                <a:latin typeface="Times New Roman" pitchFamily="18" charset="0"/>
              </a:rPr>
              <a:t>20 </a:t>
            </a:r>
            <a:r>
              <a:rPr lang="zh-CN" altLang="en-US" sz="3000" b="1" dirty="0" smtClean="0">
                <a:latin typeface="Times New Roman" pitchFamily="18" charset="0"/>
              </a:rPr>
              <a:t>倍</a:t>
            </a:r>
            <a:r>
              <a:rPr lang="zh-CN" altLang="en-US" sz="3000" b="1" dirty="0">
                <a:latin typeface="Times New Roman" pitchFamily="18" charset="0"/>
              </a:rPr>
              <a:t>。</a:t>
            </a:r>
          </a:p>
        </p:txBody>
      </p:sp>
      <p:sp>
        <p:nvSpPr>
          <p:cNvPr id="3" name="灯片编号占位符 5"/>
          <p:cNvSpPr>
            <a:spLocks noGrp="1"/>
          </p:cNvSpPr>
          <p:nvPr>
            <p:ph type="sldNum" sz="quarter" idx="12"/>
          </p:nvPr>
        </p:nvSpPr>
        <p:spPr>
          <a:xfrm>
            <a:off x="8686800" y="6510338"/>
            <a:ext cx="395288" cy="287337"/>
          </a:xfrm>
        </p:spPr>
        <p:txBody>
          <a:bodyPr lIns="0" tIns="0" rIns="0" bIns="0" anchor="ctr"/>
          <a:lstStyle/>
          <a:p>
            <a:pPr algn="ctr">
              <a:lnSpc>
                <a:spcPts val="1300"/>
              </a:lnSpc>
              <a:defRPr/>
            </a:pPr>
            <a:fld id="{5C028441-7CA0-4A2C-AA05-1E86E3487861}" type="slidenum">
              <a:rPr lang="zh-CN" altLang="en-US" sz="1500"/>
              <a:pPr algn="ctr">
                <a:lnSpc>
                  <a:spcPts val="1300"/>
                </a:lnSpc>
                <a:defRPr/>
              </a:pPr>
              <a:t>84</a:t>
            </a:fld>
            <a:endParaRPr lang="en-US" altLang="zh-CN" sz="1500" dirty="0"/>
          </a:p>
        </p:txBody>
      </p:sp>
    </p:spTree>
    <p:extLst>
      <p:ext uri="{BB962C8B-B14F-4D97-AF65-F5344CB8AC3E}">
        <p14:creationId xmlns:p14="http://schemas.microsoft.com/office/powerpoint/2010/main" val="33363621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165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6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pPr eaLnBrk="1" hangingPunct="1"/>
            <a:r>
              <a:rPr lang="en-US" altLang="zh-CN" sz="4800" b="1" dirty="0" smtClean="0">
                <a:latin typeface="楷体_GB2312" pitchFamily="49" charset="-122"/>
                <a:ea typeface="楷体_GB2312" pitchFamily="49" charset="-122"/>
              </a:rPr>
              <a:t>2</a:t>
            </a:r>
            <a:r>
              <a:rPr lang="zh-CN" altLang="en-US" sz="4800" b="1" dirty="0" smtClean="0">
                <a:latin typeface="楷体_GB2312" pitchFamily="49" charset="-122"/>
                <a:ea typeface="楷体_GB2312" pitchFamily="49" charset="-122"/>
              </a:rPr>
              <a:t>．时间复杂性</a:t>
            </a:r>
          </a:p>
        </p:txBody>
      </p:sp>
      <p:sp>
        <p:nvSpPr>
          <p:cNvPr id="13315" name="Rectangle 3"/>
          <p:cNvSpPr>
            <a:spLocks noGrp="1" noRot="1" noChangeArrowheads="1"/>
          </p:cNvSpPr>
          <p:nvPr>
            <p:ph idx="1"/>
          </p:nvPr>
        </p:nvSpPr>
        <p:spPr/>
        <p:txBody>
          <a:bodyPr/>
          <a:lstStyle/>
          <a:p>
            <a:pPr eaLnBrk="1" hangingPunct="1">
              <a:lnSpc>
                <a:spcPct val="80000"/>
              </a:lnSpc>
              <a:buFont typeface="Wingdings" pitchFamily="2" charset="2"/>
              <a:buNone/>
              <a:defRPr/>
            </a:pPr>
            <a:r>
              <a:rPr lang="zh-CN" altLang="en-US" sz="2900" b="1" dirty="0" smtClean="0">
                <a:effectLst>
                  <a:outerShdw blurRad="38100" dist="38100" dir="2700000" algn="tl">
                    <a:srgbClr val="C0C0C0"/>
                  </a:outerShdw>
                </a:effectLst>
                <a:ea typeface="楷体_GB2312" pitchFamily="49" charset="-122"/>
              </a:rPr>
              <a:t>度量算法的标准：</a:t>
            </a:r>
          </a:p>
          <a:p>
            <a:pPr eaLnBrk="1" hangingPunct="1">
              <a:lnSpc>
                <a:spcPct val="80000"/>
              </a:lnSpc>
              <a:buFont typeface="Wingdings" pitchFamily="2" charset="2"/>
              <a:buNone/>
              <a:defRPr/>
            </a:pPr>
            <a:r>
              <a:rPr lang="zh-CN" altLang="en-US" sz="2900" b="1" dirty="0" smtClean="0">
                <a:effectLst>
                  <a:outerShdw blurRad="38100" dist="38100" dir="2700000" algn="tl">
                    <a:srgbClr val="C0C0C0"/>
                  </a:outerShdw>
                </a:effectLst>
                <a:ea typeface="楷体_GB2312" pitchFamily="49" charset="-122"/>
              </a:rPr>
              <a:t> （</a:t>
            </a:r>
            <a:r>
              <a:rPr lang="en-US" altLang="zh-CN" sz="2900" b="1" dirty="0" smtClean="0">
                <a:effectLst>
                  <a:outerShdw blurRad="38100" dist="38100" dir="2700000" algn="tl">
                    <a:srgbClr val="C0C0C0"/>
                  </a:outerShdw>
                </a:effectLst>
                <a:ea typeface="楷体_GB2312" pitchFamily="49" charset="-122"/>
              </a:rPr>
              <a:t>1</a:t>
            </a:r>
            <a:r>
              <a:rPr lang="zh-CN" altLang="en-US" sz="2900" b="1" dirty="0" smtClean="0">
                <a:effectLst>
                  <a:outerShdw blurRad="38100" dist="38100" dir="2700000" algn="tl">
                    <a:srgbClr val="C0C0C0"/>
                  </a:outerShdw>
                </a:effectLst>
                <a:ea typeface="楷体_GB2312" pitchFamily="49" charset="-122"/>
              </a:rPr>
              <a:t>）能告诉算法所采用的方法的时间效率；</a:t>
            </a:r>
          </a:p>
          <a:p>
            <a:pPr eaLnBrk="1" hangingPunct="1">
              <a:lnSpc>
                <a:spcPct val="80000"/>
              </a:lnSpc>
              <a:buFont typeface="Wingdings" pitchFamily="2" charset="2"/>
              <a:buNone/>
              <a:defRPr/>
            </a:pPr>
            <a:r>
              <a:rPr lang="zh-CN" altLang="en-US" sz="2900" b="1" dirty="0" smtClean="0">
                <a:effectLst>
                  <a:outerShdw blurRad="38100" dist="38100" dir="2700000" algn="tl">
                    <a:srgbClr val="C0C0C0"/>
                  </a:outerShdw>
                </a:effectLst>
                <a:ea typeface="楷体_GB2312" pitchFamily="49" charset="-122"/>
              </a:rPr>
              <a:t> （</a:t>
            </a:r>
            <a:r>
              <a:rPr lang="en-US" altLang="zh-CN" sz="2900" b="1" dirty="0" smtClean="0">
                <a:effectLst>
                  <a:outerShdw blurRad="38100" dist="38100" dir="2700000" algn="tl">
                    <a:srgbClr val="C0C0C0"/>
                  </a:outerShdw>
                </a:effectLst>
                <a:ea typeface="楷体_GB2312" pitchFamily="49" charset="-122"/>
              </a:rPr>
              <a:t>2</a:t>
            </a:r>
            <a:r>
              <a:rPr lang="zh-CN" altLang="en-US" sz="2900" b="1" dirty="0" smtClean="0">
                <a:effectLst>
                  <a:outerShdw blurRad="38100" dist="38100" dir="2700000" algn="tl">
                    <a:srgbClr val="C0C0C0"/>
                  </a:outerShdw>
                </a:effectLst>
                <a:ea typeface="楷体_GB2312" pitchFamily="49" charset="-122"/>
              </a:rPr>
              <a:t>）与算法描述语言及设计风格无关；</a:t>
            </a:r>
          </a:p>
          <a:p>
            <a:pPr eaLnBrk="1" hangingPunct="1">
              <a:lnSpc>
                <a:spcPct val="80000"/>
              </a:lnSpc>
              <a:buFont typeface="Wingdings" pitchFamily="2" charset="2"/>
              <a:buNone/>
              <a:defRPr/>
            </a:pPr>
            <a:r>
              <a:rPr lang="zh-CN" altLang="en-US" sz="2900" b="1" dirty="0" smtClean="0">
                <a:effectLst>
                  <a:outerShdw blurRad="38100" dist="38100" dir="2700000" algn="tl">
                    <a:srgbClr val="C0C0C0"/>
                  </a:outerShdw>
                </a:effectLst>
                <a:ea typeface="楷体_GB2312" pitchFamily="49" charset="-122"/>
              </a:rPr>
              <a:t> （</a:t>
            </a:r>
            <a:r>
              <a:rPr lang="en-US" altLang="zh-CN" sz="2900" b="1" dirty="0" smtClean="0">
                <a:effectLst>
                  <a:outerShdw blurRad="38100" dist="38100" dir="2700000" algn="tl">
                    <a:srgbClr val="C0C0C0"/>
                  </a:outerShdw>
                </a:effectLst>
                <a:ea typeface="楷体_GB2312" pitchFamily="49" charset="-122"/>
              </a:rPr>
              <a:t>3</a:t>
            </a:r>
            <a:r>
              <a:rPr lang="zh-CN" altLang="en-US" sz="2900" b="1" dirty="0" smtClean="0">
                <a:effectLst>
                  <a:outerShdw blurRad="38100" dist="38100" dir="2700000" algn="tl">
                    <a:srgbClr val="C0C0C0"/>
                  </a:outerShdw>
                </a:effectLst>
                <a:ea typeface="楷体_GB2312" pitchFamily="49" charset="-122"/>
              </a:rPr>
              <a:t>）与算法的许多细节无关；</a:t>
            </a:r>
          </a:p>
          <a:p>
            <a:pPr eaLnBrk="1" hangingPunct="1">
              <a:lnSpc>
                <a:spcPct val="80000"/>
              </a:lnSpc>
              <a:buFont typeface="Wingdings" pitchFamily="2" charset="2"/>
              <a:buNone/>
              <a:defRPr/>
            </a:pPr>
            <a:r>
              <a:rPr lang="zh-CN" altLang="en-US" sz="2900" b="1" dirty="0" smtClean="0">
                <a:effectLst>
                  <a:outerShdw blurRad="38100" dist="38100" dir="2700000" algn="tl">
                    <a:srgbClr val="C0C0C0"/>
                  </a:outerShdw>
                </a:effectLst>
                <a:ea typeface="楷体_GB2312" pitchFamily="49" charset="-122"/>
              </a:rPr>
              <a:t> （</a:t>
            </a:r>
            <a:r>
              <a:rPr lang="en-US" altLang="zh-CN" sz="2900" b="1" dirty="0" smtClean="0">
                <a:effectLst>
                  <a:outerShdw blurRad="38100" dist="38100" dir="2700000" algn="tl">
                    <a:srgbClr val="C0C0C0"/>
                  </a:outerShdw>
                </a:effectLst>
                <a:ea typeface="楷体_GB2312" pitchFamily="49" charset="-122"/>
              </a:rPr>
              <a:t>4</a:t>
            </a:r>
            <a:r>
              <a:rPr lang="zh-CN" altLang="en-US" sz="2900" b="1" dirty="0" smtClean="0">
                <a:effectLst>
                  <a:outerShdw blurRad="38100" dist="38100" dir="2700000" algn="tl">
                    <a:srgbClr val="C0C0C0"/>
                  </a:outerShdw>
                </a:effectLst>
                <a:ea typeface="楷体_GB2312" pitchFamily="49" charset="-122"/>
              </a:rPr>
              <a:t>）足够精确和具有一般性。</a:t>
            </a:r>
          </a:p>
          <a:p>
            <a:pPr eaLnBrk="1" hangingPunct="1">
              <a:lnSpc>
                <a:spcPct val="80000"/>
              </a:lnSpc>
              <a:buNone/>
              <a:defRPr/>
            </a:pPr>
            <a:r>
              <a:rPr lang="zh-CN" altLang="en-US" sz="2900" b="1" dirty="0" smtClean="0">
                <a:latin typeface="Times New Roman" pitchFamily="18" charset="0"/>
              </a:rPr>
              <a:t>    度量</a:t>
            </a:r>
            <a:r>
              <a:rPr lang="zh-CN" altLang="en-US" sz="2900" b="1" dirty="0">
                <a:latin typeface="Times New Roman" pitchFamily="18" charset="0"/>
              </a:rPr>
              <a:t>算法效率，</a:t>
            </a:r>
            <a:r>
              <a:rPr lang="zh-CN" altLang="en-US" sz="2900" b="1" dirty="0">
                <a:solidFill>
                  <a:srgbClr val="3333FF"/>
                </a:solidFill>
                <a:latin typeface="Times New Roman" pitchFamily="18" charset="0"/>
              </a:rPr>
              <a:t>应用能表达算法输入规模和执行时间关系的逻辑度量单位</a:t>
            </a:r>
            <a:r>
              <a:rPr lang="en-US" altLang="zh-CN" sz="2900" b="1" dirty="0">
                <a:latin typeface="Times New Roman" pitchFamily="18" charset="0"/>
              </a:rPr>
              <a:t>—— </a:t>
            </a:r>
            <a:r>
              <a:rPr lang="zh-CN" altLang="en-US" sz="2900" b="1" dirty="0">
                <a:latin typeface="宋体" pitchFamily="2" charset="-122"/>
              </a:rPr>
              <a:t>所研究问题的</a:t>
            </a:r>
            <a:r>
              <a:rPr lang="zh-CN" altLang="en-US" sz="2900" b="1" dirty="0">
                <a:solidFill>
                  <a:srgbClr val="FF33CC"/>
                </a:solidFill>
                <a:effectLst>
                  <a:outerShdw blurRad="38100" dist="38100" dir="2700000" algn="tl">
                    <a:srgbClr val="C0C0C0"/>
                  </a:outerShdw>
                </a:effectLst>
                <a:ea typeface="楷体_GB2312" pitchFamily="49" charset="-122"/>
              </a:rPr>
              <a:t>基本运算（关键操作</a:t>
            </a:r>
            <a:r>
              <a:rPr lang="zh-CN" altLang="en-US" sz="2900" b="1" dirty="0" smtClean="0">
                <a:solidFill>
                  <a:srgbClr val="FF33CC"/>
                </a:solidFill>
                <a:effectLst>
                  <a:outerShdw blurRad="38100" dist="38100" dir="2700000" algn="tl">
                    <a:srgbClr val="C0C0C0"/>
                  </a:outerShdw>
                </a:effectLst>
                <a:ea typeface="楷体_GB2312" pitchFamily="49" charset="-122"/>
              </a:rPr>
              <a:t>）</a:t>
            </a:r>
            <a:r>
              <a:rPr lang="en-US" altLang="zh-CN" sz="2900" b="1" dirty="0" smtClean="0">
                <a:solidFill>
                  <a:srgbClr val="FF33CC"/>
                </a:solidFill>
                <a:effectLst>
                  <a:outerShdw blurRad="38100" dist="38100" dir="2700000" algn="tl">
                    <a:srgbClr val="C0C0C0"/>
                  </a:outerShdw>
                </a:effectLst>
                <a:ea typeface="楷体_GB2312" pitchFamily="49" charset="-122"/>
              </a:rPr>
              <a:t>	</a:t>
            </a:r>
            <a:endParaRPr lang="zh-CN" altLang="en-US" sz="2900" b="1" dirty="0" smtClean="0">
              <a:solidFill>
                <a:srgbClr val="FF33CC"/>
              </a:solidFill>
              <a:effectLst>
                <a:outerShdw blurRad="38100" dist="38100" dir="2700000" algn="tl">
                  <a:srgbClr val="C0C0C0"/>
                </a:outerShdw>
              </a:effectLst>
              <a:ea typeface="楷体_GB2312" pitchFamily="49" charset="-122"/>
            </a:endParaRPr>
          </a:p>
          <a:p>
            <a:pPr eaLnBrk="1" hangingPunct="1">
              <a:lnSpc>
                <a:spcPct val="80000"/>
              </a:lnSpc>
              <a:buFont typeface="Wingdings" pitchFamily="2" charset="2"/>
              <a:buNone/>
              <a:defRPr/>
            </a:pPr>
            <a:r>
              <a:rPr lang="zh-CN" altLang="en-US" sz="2900" b="1" dirty="0" smtClean="0">
                <a:effectLst>
                  <a:outerShdw blurRad="38100" dist="38100" dir="2700000" algn="tl">
                    <a:srgbClr val="C0C0C0"/>
                  </a:outerShdw>
                </a:effectLst>
                <a:ea typeface="楷体_GB2312" pitchFamily="49" charset="-122"/>
              </a:rPr>
              <a:t>一个算法的</a:t>
            </a:r>
            <a:r>
              <a:rPr lang="zh-CN" altLang="en-US" sz="2900" b="1" dirty="0" smtClean="0">
                <a:solidFill>
                  <a:srgbClr val="FF3300"/>
                </a:solidFill>
                <a:effectLst>
                  <a:outerShdw blurRad="38100" dist="38100" dir="2700000" algn="tl">
                    <a:srgbClr val="C0C0C0"/>
                  </a:outerShdw>
                </a:effectLst>
                <a:ea typeface="楷体_GB2312" pitchFamily="49" charset="-122"/>
              </a:rPr>
              <a:t>时间复杂性</a:t>
            </a:r>
            <a:r>
              <a:rPr lang="zh-CN" altLang="en-US" sz="2900" b="1" dirty="0" smtClean="0">
                <a:effectLst>
                  <a:outerShdw blurRad="38100" dist="38100" dir="2700000" algn="tl">
                    <a:srgbClr val="C0C0C0"/>
                  </a:outerShdw>
                </a:effectLst>
                <a:ea typeface="楷体_GB2312" pitchFamily="49" charset="-122"/>
              </a:rPr>
              <a:t>是指该算法的基本运算次数。</a:t>
            </a:r>
            <a:r>
              <a:rPr lang="en-US" altLang="zh-CN" sz="2900" b="1" dirty="0" smtClean="0">
                <a:effectLst>
                  <a:outerShdw blurRad="38100" dist="38100" dir="2700000" algn="tl">
                    <a:srgbClr val="C0C0C0"/>
                  </a:outerShdw>
                </a:effectLst>
                <a:ea typeface="楷体_GB2312" pitchFamily="49" charset="-122"/>
              </a:rPr>
              <a:t>(</a:t>
            </a:r>
            <a:r>
              <a:rPr lang="zh-CN" altLang="en-US" sz="2900" b="1" dirty="0" smtClean="0">
                <a:effectLst>
                  <a:outerShdw blurRad="38100" dist="38100" dir="2700000" algn="tl">
                    <a:srgbClr val="C0C0C0"/>
                  </a:outerShdw>
                </a:effectLst>
                <a:ea typeface="楷体_GB2312" pitchFamily="49" charset="-122"/>
              </a:rPr>
              <a:t>往往与输入数据有关</a:t>
            </a:r>
            <a:r>
              <a:rPr lang="en-US" altLang="zh-CN" sz="2900" b="1" dirty="0" smtClean="0">
                <a:effectLst>
                  <a:outerShdw blurRad="38100" dist="38100" dir="2700000" algn="tl">
                    <a:srgbClr val="C0C0C0"/>
                  </a:outerShdw>
                </a:effectLst>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315">
                                            <p:txEl>
                                              <p:pRg st="6" end="6"/>
                                            </p:txEl>
                                          </p:spTgt>
                                        </p:tgtEl>
                                        <p:attrNameLst>
                                          <p:attrName>style.visibility</p:attrName>
                                        </p:attrNameLst>
                                      </p:cBhvr>
                                      <p:to>
                                        <p:strVal val="visible"/>
                                      </p:to>
                                    </p:set>
                                    <p:animEffect transition="in" filter="box(in)">
                                      <p:cBhvr>
                                        <p:cTn id="7"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pPr eaLnBrk="1" hangingPunct="1">
              <a:defRPr/>
            </a:pPr>
            <a:r>
              <a:rPr lang="en-US" altLang="zh-CN" sz="4500" b="1" smtClean="0">
                <a:solidFill>
                  <a:schemeClr val="tx1"/>
                </a:solidFill>
                <a:effectLst>
                  <a:outerShdw blurRad="38100" dist="38100" dir="2700000" algn="tl">
                    <a:srgbClr val="C0C0C0"/>
                  </a:outerShdw>
                </a:effectLst>
                <a:ea typeface="楷体_GB2312" pitchFamily="49" charset="-122"/>
              </a:rPr>
              <a:t>3</a:t>
            </a:r>
            <a:r>
              <a:rPr lang="zh-CN" altLang="en-US" sz="4500" b="1" smtClean="0">
                <a:solidFill>
                  <a:schemeClr val="tx1"/>
                </a:solidFill>
                <a:effectLst>
                  <a:outerShdw blurRad="38100" dist="38100" dir="2700000" algn="tl">
                    <a:srgbClr val="C0C0C0"/>
                  </a:outerShdw>
                </a:effectLst>
                <a:ea typeface="楷体_GB2312" pitchFamily="49" charset="-122"/>
              </a:rPr>
              <a:t>．占用的存储空间</a:t>
            </a:r>
          </a:p>
        </p:txBody>
      </p:sp>
      <p:sp>
        <p:nvSpPr>
          <p:cNvPr id="14339" name="Rectangle 3"/>
          <p:cNvSpPr>
            <a:spLocks noGrp="1" noRot="1" noChangeArrowheads="1"/>
          </p:cNvSpPr>
          <p:nvPr>
            <p:ph idx="1"/>
          </p:nvPr>
        </p:nvSpPr>
        <p:spPr/>
        <p:txBody>
          <a:bodyPr/>
          <a:lstStyle/>
          <a:p>
            <a:pPr eaLnBrk="1" hangingPunct="1">
              <a:lnSpc>
                <a:spcPct val="130000"/>
              </a:lnSpc>
              <a:defRPr/>
            </a:pPr>
            <a:r>
              <a:rPr lang="zh-CN" altLang="en-US" sz="2500" b="1" smtClean="0">
                <a:effectLst>
                  <a:outerShdw blurRad="38100" dist="38100" dir="2700000" algn="tl">
                    <a:srgbClr val="C0C0C0"/>
                  </a:outerShdw>
                </a:effectLst>
                <a:ea typeface="楷体_GB2312" pitchFamily="49" charset="-122"/>
              </a:rPr>
              <a:t>包括存储算法本身所占用的存储空间，算法的输入、输出数据所占用的存储空间和算法运行过程中临时占用的存储空间。</a:t>
            </a:r>
          </a:p>
          <a:p>
            <a:pPr eaLnBrk="1" hangingPunct="1">
              <a:lnSpc>
                <a:spcPct val="130000"/>
              </a:lnSpc>
              <a:defRPr/>
            </a:pPr>
            <a:r>
              <a:rPr lang="zh-CN" altLang="en-US" sz="2500" b="1" smtClean="0">
                <a:effectLst>
                  <a:outerShdw blurRad="38100" dist="38100" dir="2700000" algn="tl">
                    <a:srgbClr val="C0C0C0"/>
                  </a:outerShdw>
                </a:effectLst>
                <a:ea typeface="楷体_GB2312" pitchFamily="49" charset="-122"/>
              </a:rPr>
              <a:t>算法在运行过程中所占用的存储空间的大小被定义为算法的</a:t>
            </a:r>
            <a:r>
              <a:rPr lang="zh-CN" altLang="en-US" sz="2500" b="1" smtClean="0">
                <a:solidFill>
                  <a:srgbClr val="FF0000"/>
                </a:solidFill>
                <a:effectLst>
                  <a:outerShdw blurRad="38100" dist="38100" dir="2700000" algn="tl">
                    <a:srgbClr val="C0C0C0"/>
                  </a:outerShdw>
                </a:effectLst>
                <a:ea typeface="楷体_GB2312" pitchFamily="49" charset="-122"/>
              </a:rPr>
              <a:t>空间复杂性</a:t>
            </a:r>
            <a:r>
              <a:rPr lang="zh-CN" altLang="en-US" sz="2500" b="1" smtClean="0">
                <a:effectLst>
                  <a:outerShdw blurRad="38100" dist="38100" dir="2700000" algn="tl">
                    <a:srgbClr val="C0C0C0"/>
                  </a:outerShdw>
                </a:effectLst>
                <a:ea typeface="楷体_GB2312" pitchFamily="49" charset="-122"/>
              </a:rPr>
              <a:t>。它包括局部变量所占用的存储空间和系统为了实现递归所使用的堆栈这两个部分。算法的空间复杂性一般以数量级的形式给出。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 calcmode="lin" valueType="num">
                                      <p:cBhvr additive="base">
                                        <p:cTn id="7" dur="5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p:txBody>
          <a:bodyPr/>
          <a:lstStyle/>
          <a:p>
            <a:pPr eaLnBrk="1" hangingPunct="1">
              <a:defRPr/>
            </a:pPr>
            <a:r>
              <a:rPr lang="en-US" altLang="zh-CN" sz="4500" b="1" smtClean="0">
                <a:solidFill>
                  <a:schemeClr val="tx1"/>
                </a:solidFill>
                <a:effectLst>
                  <a:outerShdw blurRad="38100" dist="38100" dir="2700000" algn="tl">
                    <a:srgbClr val="C0C0C0"/>
                  </a:outerShdw>
                </a:effectLst>
                <a:ea typeface="楷体_GB2312" pitchFamily="49" charset="-122"/>
              </a:rPr>
              <a:t>4</a:t>
            </a:r>
            <a:r>
              <a:rPr lang="zh-CN" altLang="en-US" sz="4500" b="1" smtClean="0">
                <a:solidFill>
                  <a:schemeClr val="tx1"/>
                </a:solidFill>
                <a:effectLst>
                  <a:outerShdw blurRad="38100" dist="38100" dir="2700000" algn="tl">
                    <a:srgbClr val="C0C0C0"/>
                  </a:outerShdw>
                </a:effectLst>
                <a:ea typeface="楷体_GB2312" pitchFamily="49" charset="-122"/>
              </a:rPr>
              <a:t>．可读性</a:t>
            </a:r>
          </a:p>
        </p:txBody>
      </p:sp>
      <p:sp>
        <p:nvSpPr>
          <p:cNvPr id="15363" name="Rectangle 3"/>
          <p:cNvSpPr>
            <a:spLocks noGrp="1" noRot="1" noChangeArrowheads="1"/>
          </p:cNvSpPr>
          <p:nvPr>
            <p:ph idx="1"/>
          </p:nvPr>
        </p:nvSpPr>
        <p:spPr/>
        <p:txBody>
          <a:bodyPr/>
          <a:lstStyle/>
          <a:p>
            <a:pPr eaLnBrk="1" hangingPunct="1">
              <a:defRPr/>
            </a:pPr>
            <a:r>
              <a:rPr lang="zh-CN" altLang="en-US" sz="3300" b="1" dirty="0" smtClean="0">
                <a:effectLst>
                  <a:outerShdw blurRad="38100" dist="38100" dir="2700000" algn="tl">
                    <a:srgbClr val="C0C0C0"/>
                  </a:outerShdw>
                </a:effectLst>
                <a:ea typeface="楷体_GB2312" pitchFamily="49" charset="-122"/>
              </a:rPr>
              <a:t>最简单和最直接的算法虽然不是最有效的，但却具有良好的可读性。可读性好的算法使得证明其正确性比较容易，同时便于编写、修改、阅读和调试，所以还是应当强调和不容忽视的。</a:t>
            </a:r>
            <a:endParaRPr lang="en-US" altLang="zh-CN" sz="3300" b="1" dirty="0" smtClean="0">
              <a:effectLst>
                <a:outerShdw blurRad="38100" dist="38100" dir="2700000" algn="tl">
                  <a:srgbClr val="C0C0C0"/>
                </a:outerShdw>
              </a:effectLst>
              <a:ea typeface="楷体_GB2312" pitchFamily="49" charset="-122"/>
            </a:endParaRPr>
          </a:p>
          <a:p>
            <a:pPr eaLnBrk="1" hangingPunct="1">
              <a:defRPr/>
            </a:pPr>
            <a:r>
              <a:rPr lang="zh-CN" altLang="en-US" sz="3300" b="1" dirty="0" smtClean="0">
                <a:effectLst>
                  <a:outerShdw blurRad="38100" dist="38100" dir="2700000" algn="tl">
                    <a:srgbClr val="C0C0C0"/>
                  </a:outerShdw>
                </a:effectLst>
                <a:ea typeface="楷体_GB2312" pitchFamily="49" charset="-122"/>
              </a:rPr>
              <a:t>对于那些需要经常使用的算法来说，高效率（即尽量减少运行时间和压缩存储空间）比可读性更为重要。</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a:xfrm>
            <a:off x="-107950" y="908050"/>
            <a:ext cx="9144000" cy="1143000"/>
          </a:xfrm>
        </p:spPr>
        <p:txBody>
          <a:bodyPr/>
          <a:lstStyle/>
          <a:p>
            <a:pPr algn="l" eaLnBrk="1" hangingPunct="1"/>
            <a:r>
              <a:rPr lang="en-US" altLang="zh-CN" sz="4800" b="1" smtClean="0">
                <a:latin typeface="楷体_GB2312" pitchFamily="49" charset="-122"/>
                <a:ea typeface="楷体_GB2312" pitchFamily="49" charset="-122"/>
              </a:rPr>
              <a:t>5</a:t>
            </a:r>
            <a:r>
              <a:rPr lang="zh-CN" altLang="en-US" sz="4800" b="1" smtClean="0">
                <a:latin typeface="楷体_GB2312" pitchFamily="49" charset="-122"/>
                <a:ea typeface="楷体_GB2312" pitchFamily="49" charset="-122"/>
              </a:rPr>
              <a:t>．坚固性</a:t>
            </a:r>
            <a:br>
              <a:rPr lang="zh-CN" altLang="en-US" sz="4800" b="1" smtClean="0">
                <a:latin typeface="楷体_GB2312" pitchFamily="49" charset="-122"/>
                <a:ea typeface="楷体_GB2312" pitchFamily="49" charset="-122"/>
              </a:rPr>
            </a:br>
            <a:r>
              <a:rPr lang="zh-CN" altLang="en-US" sz="4800" b="1" smtClean="0">
                <a:latin typeface="楷体_GB2312" pitchFamily="49" charset="-122"/>
                <a:ea typeface="楷体_GB2312" pitchFamily="49" charset="-122"/>
              </a:rPr>
              <a:t>	</a:t>
            </a:r>
            <a:r>
              <a:rPr lang="en-US" altLang="zh-CN" sz="4800" b="1" smtClean="0">
                <a:latin typeface="楷体_GB2312" pitchFamily="49" charset="-122"/>
                <a:ea typeface="楷体_GB2312" pitchFamily="49" charset="-122"/>
              </a:rPr>
              <a:t>(</a:t>
            </a:r>
            <a:r>
              <a:rPr lang="en-US" altLang="en-US" sz="4800" b="1" smtClean="0">
                <a:latin typeface="楷体_GB2312" pitchFamily="49" charset="-122"/>
                <a:ea typeface="楷体_GB2312" pitchFamily="49" charset="-122"/>
              </a:rPr>
              <a:t>鲁棒性,健壮性</a:t>
            </a:r>
            <a:r>
              <a:rPr lang="en-US" altLang="zh-CN" sz="4800" b="1" smtClean="0">
                <a:latin typeface="楷体_GB2312" pitchFamily="49" charset="-122"/>
                <a:ea typeface="楷体_GB2312" pitchFamily="49" charset="-122"/>
              </a:rPr>
              <a:t>,robust)</a:t>
            </a:r>
          </a:p>
        </p:txBody>
      </p:sp>
      <p:sp>
        <p:nvSpPr>
          <p:cNvPr id="16387" name="Rectangle 3"/>
          <p:cNvSpPr>
            <a:spLocks noGrp="1" noRot="1" noChangeArrowheads="1"/>
          </p:cNvSpPr>
          <p:nvPr>
            <p:ph idx="1"/>
          </p:nvPr>
        </p:nvSpPr>
        <p:spPr>
          <a:xfrm>
            <a:off x="457200" y="2636912"/>
            <a:ext cx="8229600" cy="3494013"/>
          </a:xfrm>
        </p:spPr>
        <p:txBody>
          <a:bodyPr/>
          <a:lstStyle/>
          <a:p>
            <a:pPr eaLnBrk="1" hangingPunct="1">
              <a:defRPr/>
            </a:pPr>
            <a:endParaRPr lang="en-US" altLang="zh-CN" sz="3300" b="1" dirty="0" smtClean="0">
              <a:effectLst>
                <a:outerShdw blurRad="38100" dist="38100" dir="2700000" algn="tl">
                  <a:srgbClr val="C0C0C0"/>
                </a:outerShdw>
              </a:effectLst>
              <a:ea typeface="楷体_GB2312" pitchFamily="49" charset="-122"/>
            </a:endParaRPr>
          </a:p>
          <a:p>
            <a:pPr eaLnBrk="1" hangingPunct="1">
              <a:defRPr/>
            </a:pPr>
            <a:r>
              <a:rPr lang="zh-CN" altLang="en-US" sz="3300" b="1" dirty="0" smtClean="0">
                <a:effectLst>
                  <a:outerShdw blurRad="38100" dist="38100" dir="2700000" algn="tl">
                    <a:srgbClr val="C0C0C0"/>
                  </a:outerShdw>
                </a:effectLst>
                <a:ea typeface="楷体_GB2312" pitchFamily="49" charset="-122"/>
              </a:rPr>
              <a:t>对外界干扰的抵抗力</a:t>
            </a:r>
          </a:p>
          <a:p>
            <a:pPr lvl="1" eaLnBrk="1" hangingPunct="1">
              <a:defRPr/>
            </a:pPr>
            <a:r>
              <a:rPr lang="zh-CN" altLang="en-US" sz="2800" b="1" dirty="0">
                <a:latin typeface="Times New Roman" pitchFamily="18" charset="0"/>
              </a:rPr>
              <a:t>对有缺失、有噪声或有错误的输入数据，算法应具有较强的应付能力。如，能对输入数据语法、语义检验、提出修改错误的建议并提供重新输入的机会</a:t>
            </a:r>
            <a:r>
              <a:rPr lang="zh-CN" altLang="en-US" sz="2800" b="1" dirty="0" smtClean="0">
                <a:latin typeface="Times New Roman" pitchFamily="18" charset="0"/>
              </a:rPr>
              <a:t>。</a:t>
            </a:r>
            <a:endParaRPr lang="zh-CN" altLang="en-US" dirty="0" smtClean="0"/>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Grp="1" noRot="1" noChangeArrowheads="1"/>
          </p:cNvSpPr>
          <p:nvPr>
            <p:ph type="title"/>
          </p:nvPr>
        </p:nvSpPr>
        <p:spPr/>
        <p:txBody>
          <a:bodyPr/>
          <a:lstStyle/>
          <a:p>
            <a:pPr eaLnBrk="1" hangingPunct="1"/>
            <a:r>
              <a:rPr lang="zh-CN" altLang="en-US" smtClean="0"/>
              <a:t>好的算法还应该具有</a:t>
            </a:r>
          </a:p>
        </p:txBody>
      </p:sp>
      <p:sp>
        <p:nvSpPr>
          <p:cNvPr id="17411" name="Rectangle 3"/>
          <p:cNvSpPr>
            <a:spLocks noGrp="1" noRot="1" noChangeArrowheads="1"/>
          </p:cNvSpPr>
          <p:nvPr>
            <p:ph idx="1"/>
          </p:nvPr>
        </p:nvSpPr>
        <p:spPr/>
        <p:txBody>
          <a:bodyPr/>
          <a:lstStyle/>
          <a:p>
            <a:pPr marL="1079500" indent="-358775" eaLnBrk="1" hangingPunct="1">
              <a:defRPr/>
            </a:pPr>
            <a:r>
              <a:rPr lang="zh-CN" altLang="en-US" sz="3300" b="1" smtClean="0">
                <a:effectLst>
                  <a:outerShdw blurRad="38100" dist="38100" dir="2700000" algn="tl">
                    <a:srgbClr val="C0C0C0"/>
                  </a:outerShdw>
                </a:effectLst>
                <a:ea typeface="楷体_GB2312" pitchFamily="49" charset="-122"/>
              </a:rPr>
              <a:t>可移植性</a:t>
            </a:r>
          </a:p>
          <a:p>
            <a:pPr marL="1079500" indent="-358775" eaLnBrk="1" hangingPunct="1">
              <a:defRPr/>
            </a:pPr>
            <a:r>
              <a:rPr lang="zh-CN" altLang="en-US" sz="3300" b="1" smtClean="0">
                <a:effectLst>
                  <a:outerShdw blurRad="38100" dist="38100" dir="2700000" algn="tl">
                    <a:srgbClr val="C0C0C0"/>
                  </a:outerShdw>
                </a:effectLst>
                <a:ea typeface="楷体_GB2312" pitchFamily="49" charset="-122"/>
              </a:rPr>
              <a:t>易用性</a:t>
            </a:r>
          </a:p>
          <a:p>
            <a:pPr marL="1079500" indent="-358775" eaLnBrk="1" hangingPunct="1">
              <a:defRPr/>
            </a:pPr>
            <a:r>
              <a:rPr lang="zh-CN" altLang="en-US" sz="3300" b="1" smtClean="0">
                <a:effectLst>
                  <a:outerShdw blurRad="38100" dist="38100" dir="2700000" algn="tl">
                    <a:srgbClr val="C0C0C0"/>
                  </a:outerShdw>
                </a:effectLst>
                <a:ea typeface="楷体_GB2312" pitchFamily="49" charset="-122"/>
              </a:rPr>
              <a:t>安全性</a:t>
            </a:r>
          </a:p>
          <a:p>
            <a:pPr marL="1079500" indent="-358775" eaLnBrk="1" hangingPunct="1">
              <a:defRPr/>
            </a:pPr>
            <a:r>
              <a:rPr lang="zh-CN" altLang="en-US" sz="3300" b="1" smtClean="0">
                <a:effectLst>
                  <a:outerShdw blurRad="38100" dist="38100" dir="2700000" algn="tl">
                    <a:srgbClr val="C0C0C0"/>
                  </a:outerShdw>
                </a:effectLst>
                <a:ea typeface="楷体_GB2312" pitchFamily="49" charset="-122"/>
              </a:rPr>
              <a:t>灵活性</a:t>
            </a:r>
          </a:p>
          <a:p>
            <a:pPr marL="1079500" indent="-358775" eaLnBrk="1" hangingPunct="1">
              <a:defRPr/>
            </a:pPr>
            <a:r>
              <a:rPr lang="zh-CN" altLang="en-US" sz="3300" b="1" smtClean="0">
                <a:effectLst>
                  <a:outerShdw blurRad="38100" dist="38100" dir="2700000" algn="tl">
                    <a:srgbClr val="C0C0C0"/>
                  </a:outerShdw>
                </a:effectLst>
                <a:ea typeface="楷体_GB2312" pitchFamily="49" charset="-122"/>
              </a:rPr>
              <a:t>可重用性</a:t>
            </a:r>
          </a:p>
          <a:p>
            <a:pPr marL="1079500" indent="-358775" eaLnBrk="1" hangingPunct="1">
              <a:defRPr/>
            </a:pPr>
            <a:r>
              <a:rPr lang="zh-CN" altLang="en-US" sz="3300" b="1" smtClean="0">
                <a:effectLst>
                  <a:outerShdw blurRad="38100" dist="38100" dir="2700000" algn="tl">
                    <a:srgbClr val="C0C0C0"/>
                  </a:outerShdw>
                </a:effectLst>
                <a:ea typeface="楷体_GB2312" pitchFamily="49" charset="-122"/>
              </a:rPr>
              <a:t>自适应性</a:t>
            </a:r>
          </a:p>
          <a:p>
            <a:pPr marL="1079500" indent="-358775" eaLnBrk="1" hangingPunct="1">
              <a:defRPr/>
            </a:pPr>
            <a:r>
              <a:rPr lang="zh-CN" altLang="en-US" sz="3300" b="1" smtClean="0">
                <a:effectLst>
                  <a:outerShdw blurRad="38100" dist="38100" dir="2700000" algn="tl">
                    <a:srgbClr val="C0C0C0"/>
                  </a:outerShdw>
                </a:effectLst>
                <a:ea typeface="楷体_GB2312" pitchFamily="49" charset="-122"/>
              </a:rPr>
              <a:t>可靠性</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kumimoji="1" lang="zh-CN" altLang="en-US" b="1" smtClean="0">
                <a:solidFill>
                  <a:srgbClr val="3333CC"/>
                </a:solidFill>
              </a:rPr>
              <a:t>为什么要学习数据结构</a:t>
            </a:r>
            <a:endParaRPr kumimoji="1" lang="en-US" altLang="zh-CN" b="1" smtClean="0">
              <a:solidFill>
                <a:srgbClr val="3333CC"/>
              </a:solidFill>
            </a:endParaRPr>
          </a:p>
        </p:txBody>
      </p:sp>
      <p:sp>
        <p:nvSpPr>
          <p:cNvPr id="81923" name="Rectangle 3"/>
          <p:cNvSpPr>
            <a:spLocks noGrp="1" noChangeArrowheads="1"/>
          </p:cNvSpPr>
          <p:nvPr>
            <p:ph type="body" idx="1"/>
          </p:nvPr>
        </p:nvSpPr>
        <p:spPr/>
        <p:txBody>
          <a:bodyPr/>
          <a:lstStyle/>
          <a:p>
            <a:pPr eaLnBrk="1" hangingPunct="1">
              <a:defRPr/>
            </a:pPr>
            <a:r>
              <a:rPr kumimoji="1" lang="zh-CN" altLang="en-US" b="1" dirty="0" smtClean="0">
                <a:solidFill>
                  <a:schemeClr val="bg1">
                    <a:lumMod val="65000"/>
                  </a:schemeClr>
                </a:solidFill>
              </a:rPr>
              <a:t>在计算机科学中是一门综合性的</a:t>
            </a:r>
            <a:r>
              <a:rPr kumimoji="1" lang="zh-CN" altLang="en-US" b="1" u="wavyHeavy" dirty="0" smtClean="0">
                <a:solidFill>
                  <a:schemeClr val="bg1">
                    <a:lumMod val="65000"/>
                  </a:schemeClr>
                </a:solidFill>
                <a:latin typeface="黑体" pitchFamily="49" charset="-122"/>
                <a:ea typeface="黑体" pitchFamily="49" charset="-122"/>
              </a:rPr>
              <a:t>专业基础课</a:t>
            </a:r>
            <a:r>
              <a:rPr kumimoji="1" lang="zh-CN" altLang="en-US" b="1" dirty="0" smtClean="0">
                <a:solidFill>
                  <a:schemeClr val="bg1">
                    <a:lumMod val="65000"/>
                  </a:schemeClr>
                </a:solidFill>
              </a:rPr>
              <a:t>。</a:t>
            </a:r>
          </a:p>
          <a:p>
            <a:pPr eaLnBrk="1" hangingPunct="1">
              <a:defRPr/>
            </a:pPr>
            <a:r>
              <a:rPr kumimoji="1" lang="zh-CN" altLang="en-US" b="1" dirty="0" smtClean="0">
                <a:solidFill>
                  <a:schemeClr val="bg1">
                    <a:lumMod val="65000"/>
                  </a:schemeClr>
                </a:solidFill>
              </a:rPr>
              <a:t>不仅是一般程序设计的基础，而且是编译原理、操作系统、数据库系统及其他专业课的重要基础</a:t>
            </a:r>
            <a:endParaRPr kumimoji="1" lang="en-US" altLang="zh-CN" b="1" dirty="0" smtClean="0">
              <a:solidFill>
                <a:schemeClr val="bg1">
                  <a:lumMod val="65000"/>
                </a:schemeClr>
              </a:solidFill>
            </a:endParaRPr>
          </a:p>
          <a:p>
            <a:pPr eaLnBrk="1" hangingPunct="1">
              <a:defRPr/>
            </a:pPr>
            <a:r>
              <a:rPr kumimoji="1" lang="zh-CN" altLang="zh-CN" b="1" dirty="0" smtClean="0">
                <a:solidFill>
                  <a:srgbClr val="000000"/>
                </a:solidFill>
              </a:rPr>
              <a:t>数据结构课程的</a:t>
            </a:r>
            <a:r>
              <a:rPr kumimoji="1" lang="zh-CN" altLang="zh-CN" b="1" smtClean="0">
                <a:solidFill>
                  <a:srgbClr val="000000"/>
                </a:solidFill>
              </a:rPr>
              <a:t>目的</a:t>
            </a:r>
            <a:r>
              <a:rPr kumimoji="1" lang="zh-CN" altLang="en-US" b="1" smtClean="0">
                <a:solidFill>
                  <a:srgbClr val="000000"/>
                </a:solidFill>
              </a:rPr>
              <a:t>：</a:t>
            </a:r>
            <a:r>
              <a:rPr kumimoji="1" lang="zh-CN" altLang="zh-CN" b="1" smtClean="0">
                <a:solidFill>
                  <a:srgbClr val="000000"/>
                </a:solidFill>
              </a:rPr>
              <a:t>从</a:t>
            </a:r>
            <a:r>
              <a:rPr kumimoji="1" lang="zh-CN" altLang="zh-CN" b="1" dirty="0" smtClean="0">
                <a:solidFill>
                  <a:srgbClr val="000000"/>
                </a:solidFill>
              </a:rPr>
              <a:t>对问题抽象和求解的角度来介绍常用的数据结构，阐明其内在</a:t>
            </a:r>
            <a:r>
              <a:rPr kumimoji="1" lang="zh-CN" altLang="zh-CN" b="1" u="wavyHeavy" dirty="0" smtClean="0">
                <a:solidFill>
                  <a:srgbClr val="000000"/>
                </a:solidFill>
                <a:latin typeface="黑体" pitchFamily="49" charset="-122"/>
                <a:ea typeface="黑体" pitchFamily="49" charset="-122"/>
              </a:rPr>
              <a:t>逻辑关系</a:t>
            </a:r>
            <a:r>
              <a:rPr kumimoji="1" lang="zh-CN" altLang="zh-CN" b="1" dirty="0" smtClean="0">
                <a:solidFill>
                  <a:srgbClr val="000000"/>
                </a:solidFill>
              </a:rPr>
              <a:t>，在计算机中的</a:t>
            </a:r>
            <a:r>
              <a:rPr kumimoji="1" lang="zh-CN" altLang="zh-CN" b="1" u="wavyHeavy" dirty="0" smtClean="0">
                <a:solidFill>
                  <a:srgbClr val="000000"/>
                </a:solidFill>
                <a:latin typeface="黑体" pitchFamily="49" charset="-122"/>
                <a:ea typeface="黑体" pitchFamily="49" charset="-122"/>
              </a:rPr>
              <a:t>存储表示</a:t>
            </a:r>
            <a:r>
              <a:rPr kumimoji="1" lang="zh-CN" altLang="zh-CN" b="1" dirty="0" smtClean="0">
                <a:solidFill>
                  <a:srgbClr val="000000"/>
                </a:solidFill>
              </a:rPr>
              <a:t>，以及刻画施加于其上之</a:t>
            </a:r>
            <a:r>
              <a:rPr kumimoji="1" lang="zh-CN" altLang="zh-CN" b="1" u="wavyHeavy" dirty="0" smtClean="0">
                <a:solidFill>
                  <a:srgbClr val="000000"/>
                </a:solidFill>
                <a:latin typeface="黑体" pitchFamily="49" charset="-122"/>
                <a:ea typeface="黑体" pitchFamily="49" charset="-122"/>
              </a:rPr>
              <a:t>各种操作的算法</a:t>
            </a:r>
            <a:endParaRPr kumimoji="1" lang="zh-CN" altLang="en-US" b="1" dirty="0" smtClean="0">
              <a:solidFill>
                <a:srgbClr val="000000"/>
              </a:solidFill>
            </a:endParaRPr>
          </a:p>
        </p:txBody>
      </p:sp>
    </p:spTree>
  </p:cSld>
  <p:clrMapOvr>
    <a:masterClrMapping/>
  </p:clrMapOvr>
  <p:transition spd="slow">
    <p:randomBar dir="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defRPr/>
            </a:pPr>
            <a:r>
              <a:rPr lang="zh-CN" altLang="en-US" sz="4100" b="1" smtClean="0">
                <a:solidFill>
                  <a:srgbClr val="FF3300"/>
                </a:solidFill>
                <a:effectLst>
                  <a:outerShdw blurRad="38100" dist="38100" dir="2700000" algn="tl">
                    <a:srgbClr val="C0C0C0"/>
                  </a:outerShdw>
                </a:effectLst>
                <a:ea typeface="楷体_GB2312" pitchFamily="49" charset="-122"/>
              </a:rPr>
              <a:t>最优算法</a:t>
            </a:r>
          </a:p>
        </p:txBody>
      </p:sp>
      <p:sp>
        <p:nvSpPr>
          <p:cNvPr id="18435" name="Rectangle 3"/>
          <p:cNvSpPr>
            <a:spLocks noGrp="1" noRot="1" noChangeArrowheads="1"/>
          </p:cNvSpPr>
          <p:nvPr>
            <p:ph idx="1"/>
          </p:nvPr>
        </p:nvSpPr>
        <p:spPr/>
        <p:txBody>
          <a:bodyPr/>
          <a:lstStyle/>
          <a:p>
            <a:pPr eaLnBrk="1" hangingPunct="1">
              <a:defRPr/>
            </a:pPr>
            <a:r>
              <a:rPr lang="zh-CN" altLang="en-US" sz="2900" b="1" smtClean="0">
                <a:solidFill>
                  <a:srgbClr val="FF3300"/>
                </a:solidFill>
                <a:effectLst>
                  <a:outerShdw blurRad="38100" dist="38100" dir="2700000" algn="tl">
                    <a:srgbClr val="C0C0C0"/>
                  </a:outerShdw>
                </a:effectLst>
                <a:ea typeface="楷体_GB2312" pitchFamily="49" charset="-122"/>
              </a:rPr>
              <a:t>定义最优算法如下（以时间复杂性为评价标准）：</a:t>
            </a:r>
          </a:p>
          <a:p>
            <a:pPr eaLnBrk="1" hangingPunct="1">
              <a:buFont typeface="Wingdings" pitchFamily="2" charset="2"/>
              <a:buNone/>
              <a:defRPr/>
            </a:pPr>
            <a:r>
              <a:rPr lang="zh-CN" altLang="en-US" sz="3300" b="1" smtClean="0">
                <a:effectLst>
                  <a:outerShdw blurRad="38100" dist="38100" dir="2700000" algn="tl">
                    <a:srgbClr val="C0C0C0"/>
                  </a:outerShdw>
                </a:effectLst>
                <a:ea typeface="楷体_GB2312" pitchFamily="49" charset="-122"/>
              </a:rPr>
              <a:t>	某算法</a:t>
            </a:r>
            <a:r>
              <a:rPr lang="en-US" altLang="zh-CN" sz="3300" b="1" smtClean="0">
                <a:effectLst>
                  <a:outerShdw blurRad="38100" dist="38100" dir="2700000" algn="tl">
                    <a:srgbClr val="C0C0C0"/>
                  </a:outerShdw>
                </a:effectLst>
                <a:ea typeface="楷体_GB2312" pitchFamily="49" charset="-122"/>
              </a:rPr>
              <a:t>A</a:t>
            </a:r>
            <a:r>
              <a:rPr lang="zh-CN" altLang="en-US" sz="3300" b="1" smtClean="0">
                <a:effectLst>
                  <a:outerShdw blurRad="38100" dist="38100" dir="2700000" algn="tl">
                    <a:srgbClr val="C0C0C0"/>
                  </a:outerShdw>
                </a:effectLst>
                <a:ea typeface="楷体_GB2312" pitchFamily="49" charset="-122"/>
              </a:rPr>
              <a:t>为最优，当且仅当被研究的解决同一领域同一问题的所有算法集合</a:t>
            </a:r>
            <a:r>
              <a:rPr lang="en-US" altLang="zh-CN" sz="3300" b="1" smtClean="0">
                <a:effectLst>
                  <a:outerShdw blurRad="38100" dist="38100" dir="2700000" algn="tl">
                    <a:srgbClr val="C0C0C0"/>
                  </a:outerShdw>
                </a:effectLst>
                <a:ea typeface="楷体_GB2312" pitchFamily="49" charset="-122"/>
              </a:rPr>
              <a:t>SA(A∈SA)</a:t>
            </a:r>
            <a:r>
              <a:rPr lang="zh-CN" altLang="en-US" sz="3300" b="1" smtClean="0">
                <a:effectLst>
                  <a:outerShdw blurRad="38100" dist="38100" dir="2700000" algn="tl">
                    <a:srgbClr val="C0C0C0"/>
                  </a:outerShdw>
                </a:effectLst>
                <a:ea typeface="楷体_GB2312" pitchFamily="49" charset="-122"/>
              </a:rPr>
              <a:t>中没有一个算法执行的基本运算次数比算法</a:t>
            </a:r>
            <a:r>
              <a:rPr lang="en-US" altLang="zh-CN" sz="3300" b="1" smtClean="0">
                <a:effectLst>
                  <a:outerShdw blurRad="38100" dist="38100" dir="2700000" algn="tl">
                    <a:srgbClr val="C0C0C0"/>
                  </a:outerShdw>
                </a:effectLst>
                <a:ea typeface="楷体_GB2312" pitchFamily="49" charset="-122"/>
              </a:rPr>
              <a:t>A</a:t>
            </a:r>
            <a:r>
              <a:rPr lang="zh-CN" altLang="en-US" sz="3300" b="1" smtClean="0">
                <a:effectLst>
                  <a:outerShdw blurRad="38100" dist="38100" dir="2700000" algn="tl">
                    <a:srgbClr val="C0C0C0"/>
                  </a:outerShdw>
                </a:effectLst>
                <a:ea typeface="楷体_GB2312" pitchFamily="49" charset="-122"/>
              </a:rPr>
              <a:t>更少。</a:t>
            </a:r>
          </a:p>
          <a:p>
            <a:pPr eaLnBrk="1" hangingPunct="1">
              <a:defRPr/>
            </a:pPr>
            <a:r>
              <a:rPr lang="zh-CN" altLang="en-US" sz="3300" b="1" smtClean="0">
                <a:effectLst>
                  <a:outerShdw blurRad="38100" dist="38100" dir="2700000" algn="tl">
                    <a:srgbClr val="C0C0C0"/>
                  </a:outerShdw>
                </a:effectLst>
                <a:ea typeface="楷体_GB2312" pitchFamily="49" charset="-122"/>
              </a:rPr>
              <a:t>如何找到最优算法？</a:t>
            </a:r>
          </a:p>
          <a:p>
            <a:pPr lvl="1" eaLnBrk="1" hangingPunct="1">
              <a:buFont typeface="Wingdings" pitchFamily="2" charset="2"/>
              <a:buNone/>
              <a:defRPr/>
            </a:pPr>
            <a:r>
              <a:rPr lang="zh-CN" altLang="en-US" sz="2900" b="1" smtClean="0">
                <a:effectLst>
                  <a:outerShdw blurRad="38100" dist="38100" dir="2700000" algn="tl">
                    <a:srgbClr val="C0C0C0"/>
                  </a:outerShdw>
                </a:effectLst>
                <a:ea typeface="楷体_GB2312" pitchFamily="49" charset="-122"/>
              </a:rPr>
              <a:t>给出下确界，用逼近的方法</a:t>
            </a:r>
            <a:endParaRPr lang="zh-CN" altLang="en-US" sz="2500" b="1" smtClean="0">
              <a:solidFill>
                <a:srgbClr val="FF3300"/>
              </a:solidFill>
              <a:effectLst>
                <a:outerShdw blurRad="38100" dist="38100" dir="2700000" algn="tl">
                  <a:srgbClr val="C0C0C0"/>
                </a:outerShdw>
              </a:effectLst>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435">
                                            <p:txEl>
                                              <p:pRg st="2" end="2"/>
                                            </p:txEl>
                                          </p:spTgt>
                                        </p:tgtEl>
                                        <p:attrNameLst>
                                          <p:attrName>style.visibility</p:attrName>
                                        </p:attrNameLst>
                                      </p:cBhvr>
                                      <p:to>
                                        <p:strVal val="visible"/>
                                      </p:to>
                                    </p:set>
                                    <p:animEffect transition="in" filter="box(in)">
                                      <p:cBhvr>
                                        <p:cTn id="7" dur="500"/>
                                        <p:tgtEl>
                                          <p:spTgt spid="1843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435">
                                            <p:txEl>
                                              <p:pRg st="3" end="3"/>
                                            </p:txEl>
                                          </p:spTgt>
                                        </p:tgtEl>
                                        <p:attrNameLst>
                                          <p:attrName>style.visibility</p:attrName>
                                        </p:attrNameLst>
                                      </p:cBhvr>
                                      <p:to>
                                        <p:strVal val="visible"/>
                                      </p:to>
                                    </p:set>
                                    <p:animEffect transition="in" filter="box(in)">
                                      <p:cBhvr>
                                        <p:cTn id="12" dur="5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en-US" altLang="zh-CN" smtClean="0"/>
              <a:t> </a:t>
            </a:r>
            <a:endParaRPr lang="zh-CN" altLang="en-US" smtClean="0"/>
          </a:p>
        </p:txBody>
      </p:sp>
      <p:sp>
        <p:nvSpPr>
          <p:cNvPr id="13315" name="内容占位符 2"/>
          <p:cNvSpPr>
            <a:spLocks noGrp="1"/>
          </p:cNvSpPr>
          <p:nvPr>
            <p:ph idx="1"/>
          </p:nvPr>
        </p:nvSpPr>
        <p:spPr/>
        <p:txBody>
          <a:bodyPr/>
          <a:lstStyle/>
          <a:p>
            <a:endParaRPr lang="zh-CN" altLang="en-US" smtClean="0"/>
          </a:p>
        </p:txBody>
      </p:sp>
      <p:pic>
        <p:nvPicPr>
          <p:cNvPr id="13316"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0"/>
            <a:ext cx="87249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椭圆 7"/>
          <p:cNvSpPr>
            <a:spLocks noChangeArrowheads="1"/>
          </p:cNvSpPr>
          <p:nvPr/>
        </p:nvSpPr>
        <p:spPr bwMode="auto">
          <a:xfrm>
            <a:off x="827088" y="306388"/>
            <a:ext cx="1728787" cy="819150"/>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944563"/>
            <a:ext cx="8778875" cy="49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825" y="1920875"/>
            <a:ext cx="877887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74418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endParaRPr lang="zh-CN" altLang="en-US" smtClean="0"/>
          </a:p>
        </p:txBody>
      </p:sp>
      <p:sp>
        <p:nvSpPr>
          <p:cNvPr id="14339" name="内容占位符 2"/>
          <p:cNvSpPr>
            <a:spLocks noGrp="1"/>
          </p:cNvSpPr>
          <p:nvPr>
            <p:ph idx="1"/>
          </p:nvPr>
        </p:nvSpPr>
        <p:spPr/>
        <p:txBody>
          <a:bodyPr/>
          <a:lstStyle/>
          <a:p>
            <a:endParaRPr lang="zh-CN" altLang="en-US"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692150"/>
            <a:ext cx="8961438"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矩形 4"/>
          <p:cNvSpPr>
            <a:spLocks noChangeArrowheads="1"/>
          </p:cNvSpPr>
          <p:nvPr/>
        </p:nvSpPr>
        <p:spPr bwMode="auto">
          <a:xfrm>
            <a:off x="2124075" y="989013"/>
            <a:ext cx="2016125" cy="647700"/>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t>yiai</a:t>
            </a:r>
            <a:endParaRPr lang="zh-CN" altLang="en-US" b="1"/>
          </a:p>
        </p:txBody>
      </p:sp>
    </p:spTree>
    <p:extLst>
      <p:ext uri="{BB962C8B-B14F-4D97-AF65-F5344CB8AC3E}">
        <p14:creationId xmlns:p14="http://schemas.microsoft.com/office/powerpoint/2010/main" val="26575820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sz="5700" b="1" smtClean="0">
                <a:solidFill>
                  <a:srgbClr val="3333CC"/>
                </a:solidFill>
                <a:ea typeface="楷体_GB2312" pitchFamily="49" charset="-122"/>
              </a:rPr>
              <a:t>第一章 绪论</a:t>
            </a:r>
          </a:p>
        </p:txBody>
      </p:sp>
      <p:sp>
        <p:nvSpPr>
          <p:cNvPr id="95235" name="Rectangle 3"/>
          <p:cNvSpPr>
            <a:spLocks noGrp="1" noChangeArrowheads="1"/>
          </p:cNvSpPr>
          <p:nvPr>
            <p:ph idx="1"/>
          </p:nvPr>
        </p:nvSpPr>
        <p:spPr/>
        <p:txBody>
          <a:bodyPr/>
          <a:lstStyle/>
          <a:p>
            <a:pPr eaLnBrk="1" hangingPunct="1"/>
            <a:r>
              <a:rPr lang="en-US" altLang="zh-CN" sz="4300" dirty="0"/>
              <a:t>1.1 </a:t>
            </a:r>
            <a:r>
              <a:rPr lang="en-US" altLang="zh-CN" sz="4300" dirty="0" smtClean="0"/>
              <a:t>    </a:t>
            </a:r>
            <a:r>
              <a:rPr lang="zh-CN" altLang="en-US" sz="4300" dirty="0"/>
              <a:t>为什么要学习数据结构</a:t>
            </a:r>
          </a:p>
          <a:p>
            <a:pPr eaLnBrk="1" hangingPunct="1"/>
            <a:r>
              <a:rPr lang="en-US" altLang="zh-CN" sz="4300" dirty="0" smtClean="0"/>
              <a:t>1.2	</a:t>
            </a:r>
            <a:r>
              <a:rPr lang="zh-CN" altLang="en-US" sz="4300" dirty="0" smtClean="0"/>
              <a:t>数据结构概念</a:t>
            </a:r>
            <a:endParaRPr lang="en-US" altLang="zh-CN" sz="4300" dirty="0" smtClean="0"/>
          </a:p>
          <a:p>
            <a:pPr eaLnBrk="1" hangingPunct="1"/>
            <a:r>
              <a:rPr lang="en-US" altLang="zh-CN" sz="4300" dirty="0" smtClean="0"/>
              <a:t>1.3	</a:t>
            </a:r>
            <a:r>
              <a:rPr lang="zh-CN" altLang="en-US" sz="4300" dirty="0" smtClean="0"/>
              <a:t>算 法</a:t>
            </a:r>
            <a:endParaRPr lang="en-US" altLang="zh-CN" sz="4300" dirty="0" smtClean="0"/>
          </a:p>
          <a:p>
            <a:pPr eaLnBrk="1" hangingPunct="1"/>
            <a:r>
              <a:rPr lang="en-US" altLang="zh-CN" sz="4300" b="1" dirty="0" smtClean="0"/>
              <a:t>1.4	</a:t>
            </a:r>
            <a:r>
              <a:rPr lang="zh-CN" altLang="en-US" sz="4300" b="1" dirty="0" smtClean="0"/>
              <a:t>算法的正确性证明</a:t>
            </a:r>
            <a:endParaRPr lang="en-US" altLang="zh-CN" sz="4300" b="1" dirty="0" smtClean="0"/>
          </a:p>
          <a:p>
            <a:pPr eaLnBrk="1" hangingPunct="1"/>
            <a:r>
              <a:rPr lang="en-US" altLang="zh-CN" sz="4300" dirty="0" smtClean="0"/>
              <a:t>1.5	</a:t>
            </a:r>
            <a:r>
              <a:rPr lang="zh-CN" altLang="en-US" sz="4300" dirty="0" smtClean="0"/>
              <a:t>算法分析基础</a:t>
            </a:r>
            <a:endParaRPr lang="en-US" altLang="zh-CN" sz="4300" dirty="0" smtClean="0"/>
          </a:p>
        </p:txBody>
      </p:sp>
    </p:spTree>
  </p:cSld>
  <p:clrMapOvr>
    <a:masterClrMapping/>
  </p:clrMapOvr>
  <p:transition spd="slow">
    <p:randomBar dir="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smtClean="0"/>
              <a:t>算法的正确性证明</a:t>
            </a:r>
          </a:p>
        </p:txBody>
      </p:sp>
      <p:sp>
        <p:nvSpPr>
          <p:cNvPr id="3" name="内容占位符 2"/>
          <p:cNvSpPr>
            <a:spLocks noGrp="1"/>
          </p:cNvSpPr>
          <p:nvPr>
            <p:ph idx="1"/>
          </p:nvPr>
        </p:nvSpPr>
        <p:spPr/>
        <p:txBody>
          <a:bodyPr/>
          <a:lstStyle/>
          <a:p>
            <a:pPr>
              <a:defRPr/>
            </a:pPr>
            <a:r>
              <a:rPr lang="zh-CN" altLang="zh-CN" dirty="0" smtClean="0"/>
              <a:t>对于一个算法来说正确性是前提，也是最重要的。</a:t>
            </a:r>
            <a:endParaRPr lang="en-US" altLang="zh-CN" dirty="0" smtClean="0"/>
          </a:p>
          <a:p>
            <a:pPr lvl="1">
              <a:defRPr/>
            </a:pPr>
            <a:r>
              <a:rPr lang="zh-CN" altLang="zh-CN" dirty="0" smtClean="0">
                <a:cs typeface="+mn-cs"/>
              </a:rPr>
              <a:t>对于明显是正确的算法（或程序），可以通过上机调试验证其正确性。调试用的数据要精心挑选，以保证算法对“所有的”数据都是正确的。</a:t>
            </a:r>
            <a:endParaRPr lang="zh-CN" altLang="en-US" dirty="0"/>
          </a:p>
        </p:txBody>
      </p:sp>
    </p:spTree>
  </p:cSld>
  <p:clrMapOvr>
    <a:masterClrMapping/>
  </p:clrMapOvr>
  <p:transition spd="slow">
    <p:randomBar dir="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pPr eaLnBrk="1" hangingPunct="1">
              <a:defRPr/>
            </a:pPr>
            <a:r>
              <a:rPr lang="en-US" altLang="zh-CN" sz="4000" b="1" smtClean="0"/>
              <a:t> </a:t>
            </a:r>
            <a:r>
              <a:rPr lang="en-US" altLang="zh-CN" sz="4500" b="1" smtClean="0">
                <a:effectLst>
                  <a:outerShdw blurRad="38100" dist="38100" dir="2700000" algn="tl">
                    <a:srgbClr val="C0C0C0"/>
                  </a:outerShdw>
                </a:effectLst>
                <a:ea typeface="楷体_GB2312" pitchFamily="49" charset="-122"/>
              </a:rPr>
              <a:t>Testing (</a:t>
            </a:r>
            <a:r>
              <a:rPr lang="zh-CN" altLang="en-US" sz="4500" b="1" smtClean="0">
                <a:effectLst>
                  <a:outerShdw blurRad="38100" dist="38100" dir="2700000" algn="tl">
                    <a:srgbClr val="C0C0C0"/>
                  </a:outerShdw>
                </a:effectLst>
                <a:ea typeface="楷体_GB2312" pitchFamily="49" charset="-122"/>
              </a:rPr>
              <a:t>测试</a:t>
            </a:r>
            <a:r>
              <a:rPr lang="en-US" altLang="zh-CN" sz="4500" b="1" smtClean="0">
                <a:effectLst>
                  <a:outerShdw blurRad="38100" dist="38100" dir="2700000" algn="tl">
                    <a:srgbClr val="C0C0C0"/>
                  </a:outerShdw>
                </a:effectLst>
                <a:ea typeface="楷体_GB2312" pitchFamily="49" charset="-122"/>
              </a:rPr>
              <a:t>) </a:t>
            </a:r>
          </a:p>
        </p:txBody>
      </p:sp>
      <p:sp>
        <p:nvSpPr>
          <p:cNvPr id="6147" name="Rectangle 3"/>
          <p:cNvSpPr>
            <a:spLocks noGrp="1" noRot="1" noChangeArrowheads="1"/>
          </p:cNvSpPr>
          <p:nvPr>
            <p:ph idx="1"/>
          </p:nvPr>
        </p:nvSpPr>
        <p:spPr>
          <a:xfrm>
            <a:off x="304800" y="1785938"/>
            <a:ext cx="8540750" cy="4500562"/>
          </a:xfrm>
        </p:spPr>
        <p:txBody>
          <a:bodyPr/>
          <a:lstStyle/>
          <a:p>
            <a:pPr eaLnBrk="1" hangingPunct="1">
              <a:lnSpc>
                <a:spcPct val="90000"/>
              </a:lnSpc>
              <a:buClr>
                <a:srgbClr val="FFFF00"/>
              </a:buClr>
              <a:buSzPct val="75000"/>
              <a:buFont typeface="Wingdings" pitchFamily="2" charset="2"/>
              <a:buNone/>
              <a:defRPr/>
            </a:pPr>
            <a:endParaRPr lang="en-US" altLang="zh-CN" sz="2400" b="1" dirty="0" smtClean="0">
              <a:effectLst>
                <a:outerShdw blurRad="38100" dist="38100" dir="2700000" algn="tl">
                  <a:srgbClr val="C0C0C0"/>
                </a:outerShdw>
              </a:effectLst>
              <a:ea typeface="楷体_GB2312" pitchFamily="49" charset="-122"/>
            </a:endParaRPr>
          </a:p>
          <a:p>
            <a:pPr lvl="1" eaLnBrk="1" hangingPunct="1">
              <a:lnSpc>
                <a:spcPct val="90000"/>
              </a:lnSpc>
              <a:buClr>
                <a:srgbClr val="FFFF00"/>
              </a:buClr>
              <a:buSzPct val="75000"/>
              <a:buFont typeface="Wingdings" pitchFamily="2" charset="2"/>
              <a:buChar char="v"/>
              <a:defRPr/>
            </a:pPr>
            <a:r>
              <a:rPr lang="en-US" altLang="zh-CN" sz="2400" b="1" dirty="0" smtClean="0">
                <a:effectLst>
                  <a:outerShdw blurRad="38100" dist="38100" dir="2700000" algn="tl">
                    <a:srgbClr val="C0C0C0"/>
                  </a:outerShdw>
                </a:effectLst>
                <a:ea typeface="楷体_GB2312" pitchFamily="49" charset="-122"/>
              </a:rPr>
              <a:t>Black Box Methods  </a:t>
            </a:r>
            <a:r>
              <a:rPr lang="zh-CN" altLang="en-US" sz="2400" b="1" dirty="0" smtClean="0">
                <a:solidFill>
                  <a:srgbClr val="FF33CC"/>
                </a:solidFill>
                <a:effectLst>
                  <a:outerShdw blurRad="38100" dist="38100" dir="2700000" algn="tl">
                    <a:srgbClr val="C0C0C0"/>
                  </a:outerShdw>
                </a:effectLst>
                <a:ea typeface="楷体_GB2312" pitchFamily="49" charset="-122"/>
              </a:rPr>
              <a:t>黑盒法</a:t>
            </a:r>
          </a:p>
          <a:p>
            <a:pPr lvl="2" eaLnBrk="1" hangingPunct="1">
              <a:lnSpc>
                <a:spcPct val="90000"/>
              </a:lnSpc>
              <a:buClr>
                <a:srgbClr val="FFFF00"/>
              </a:buClr>
              <a:buSzPct val="75000"/>
              <a:buFont typeface="Wingdings" pitchFamily="2" charset="2"/>
              <a:buChar char="Ø"/>
              <a:defRPr/>
            </a:pPr>
            <a:r>
              <a:rPr lang="zh-CN" altLang="en-US" b="1" dirty="0" smtClean="0">
                <a:effectLst>
                  <a:outerShdw blurRad="38100" dist="38100" dir="2700000" algn="tl">
                    <a:srgbClr val="C0C0C0"/>
                  </a:outerShdw>
                </a:effectLst>
                <a:ea typeface="楷体_GB2312" pitchFamily="49" charset="-122"/>
              </a:rPr>
              <a:t>侧重测试程序的功能，不考虑程序是如何实现的，即代码结构。</a:t>
            </a:r>
          </a:p>
          <a:p>
            <a:pPr lvl="2" eaLnBrk="1" hangingPunct="1">
              <a:lnSpc>
                <a:spcPct val="90000"/>
              </a:lnSpc>
              <a:buClr>
                <a:srgbClr val="FFFF00"/>
              </a:buClr>
              <a:buSzPct val="75000"/>
              <a:buFont typeface="Wingdings" pitchFamily="2" charset="2"/>
              <a:buChar char="Ø"/>
              <a:defRPr/>
            </a:pPr>
            <a:r>
              <a:rPr lang="zh-CN" altLang="en-US" b="1" dirty="0" smtClean="0">
                <a:effectLst>
                  <a:outerShdw blurRad="38100" dist="38100" dir="2700000" algn="tl">
                    <a:srgbClr val="C0C0C0"/>
                  </a:outerShdw>
                </a:effectLst>
                <a:ea typeface="楷体_GB2312" pitchFamily="49" charset="-122"/>
              </a:rPr>
              <a:t>设计测试用例，检查是否能得到预想的结果。</a:t>
            </a:r>
          </a:p>
          <a:p>
            <a:pPr lvl="1" eaLnBrk="1" hangingPunct="1">
              <a:lnSpc>
                <a:spcPct val="90000"/>
              </a:lnSpc>
              <a:buClr>
                <a:srgbClr val="FFFF00"/>
              </a:buClr>
              <a:buSzPct val="75000"/>
              <a:buFont typeface="Wingdings" pitchFamily="2" charset="2"/>
              <a:buChar char="v"/>
              <a:defRPr/>
            </a:pPr>
            <a:r>
              <a:rPr lang="en-US" altLang="zh-CN" sz="2400" b="1" dirty="0" smtClean="0">
                <a:effectLst>
                  <a:outerShdw blurRad="38100" dist="38100" dir="2700000" algn="tl">
                    <a:srgbClr val="C0C0C0"/>
                  </a:outerShdw>
                </a:effectLst>
                <a:ea typeface="楷体_GB2312" pitchFamily="49" charset="-122"/>
              </a:rPr>
              <a:t>White Box Methods  </a:t>
            </a:r>
            <a:r>
              <a:rPr lang="zh-CN" altLang="en-US" sz="2400" b="1" dirty="0" smtClean="0">
                <a:solidFill>
                  <a:srgbClr val="FF33CC"/>
                </a:solidFill>
                <a:effectLst>
                  <a:outerShdw blurRad="38100" dist="38100" dir="2700000" algn="tl">
                    <a:srgbClr val="C0C0C0"/>
                  </a:outerShdw>
                </a:effectLst>
                <a:ea typeface="楷体_GB2312" pitchFamily="49" charset="-122"/>
              </a:rPr>
              <a:t>白盒法</a:t>
            </a:r>
          </a:p>
          <a:p>
            <a:pPr lvl="2" eaLnBrk="1" hangingPunct="1">
              <a:lnSpc>
                <a:spcPct val="90000"/>
              </a:lnSpc>
              <a:buClr>
                <a:srgbClr val="FFFF00"/>
              </a:buClr>
              <a:buSzPct val="75000"/>
              <a:buFont typeface="Wingdings" pitchFamily="2" charset="2"/>
              <a:buChar char="Ø"/>
              <a:defRPr/>
            </a:pPr>
            <a:r>
              <a:rPr lang="zh-CN" altLang="en-US" b="1" dirty="0" smtClean="0">
                <a:effectLst>
                  <a:outerShdw blurRad="38100" dist="38100" dir="2700000" algn="tl">
                    <a:srgbClr val="C0C0C0"/>
                  </a:outerShdw>
                </a:effectLst>
                <a:ea typeface="楷体_GB2312" pitchFamily="49" charset="-122"/>
              </a:rPr>
              <a:t>侧重测试程序的代码结构</a:t>
            </a:r>
          </a:p>
          <a:p>
            <a:pPr lvl="2" eaLnBrk="1" hangingPunct="1">
              <a:lnSpc>
                <a:spcPct val="90000"/>
              </a:lnSpc>
              <a:buClr>
                <a:srgbClr val="FFFF00"/>
              </a:buClr>
              <a:buSzPct val="75000"/>
              <a:buFont typeface="Wingdings" pitchFamily="2" charset="2"/>
              <a:buChar char="Ø"/>
              <a:defRPr/>
            </a:pPr>
            <a:r>
              <a:rPr lang="en-US" altLang="zh-CN" b="1" dirty="0" smtClean="0">
                <a:effectLst>
                  <a:outerShdw blurRad="38100" dist="38100" dir="2700000" algn="tl">
                    <a:srgbClr val="C0C0C0"/>
                  </a:outerShdw>
                </a:effectLst>
                <a:ea typeface="楷体_GB2312" pitchFamily="49" charset="-122"/>
              </a:rPr>
              <a:t>Statement Coverage  </a:t>
            </a:r>
            <a:r>
              <a:rPr lang="zh-CN" altLang="en-US" b="1" dirty="0" smtClean="0">
                <a:effectLst>
                  <a:outerShdw blurRad="38100" dist="38100" dir="2700000" algn="tl">
                    <a:srgbClr val="C0C0C0"/>
                  </a:outerShdw>
                </a:effectLst>
                <a:ea typeface="楷体_GB2312" pitchFamily="49" charset="-122"/>
              </a:rPr>
              <a:t>语句覆盖</a:t>
            </a:r>
            <a:r>
              <a:rPr lang="en-US" altLang="zh-CN" b="1" dirty="0" smtClean="0">
                <a:effectLst>
                  <a:outerShdw blurRad="38100" dist="38100" dir="2700000" algn="tl">
                    <a:srgbClr val="C0C0C0"/>
                  </a:outerShdw>
                </a:effectLst>
                <a:ea typeface="楷体_GB2312" pitchFamily="49" charset="-122"/>
              </a:rPr>
              <a:t>: </a:t>
            </a:r>
            <a:r>
              <a:rPr lang="zh-CN" altLang="en-US" b="1" dirty="0" smtClean="0">
                <a:effectLst>
                  <a:outerShdw blurRad="38100" dist="38100" dir="2700000" algn="tl">
                    <a:srgbClr val="C0C0C0"/>
                  </a:outerShdw>
                </a:effectLst>
                <a:ea typeface="楷体_GB2312" pitchFamily="49" charset="-122"/>
              </a:rPr>
              <a:t>使程序中的每一条语句都至少执行一次。</a:t>
            </a:r>
          </a:p>
          <a:p>
            <a:pPr lvl="2" eaLnBrk="1" hangingPunct="1">
              <a:lnSpc>
                <a:spcPct val="90000"/>
              </a:lnSpc>
              <a:buClr>
                <a:srgbClr val="FFFF00"/>
              </a:buClr>
              <a:buSzPct val="75000"/>
              <a:buFont typeface="Wingdings" pitchFamily="2" charset="2"/>
              <a:buChar char="Ø"/>
              <a:defRPr/>
            </a:pPr>
            <a:r>
              <a:rPr lang="en-US" altLang="zh-CN" b="1" dirty="0" smtClean="0">
                <a:effectLst>
                  <a:outerShdw blurRad="38100" dist="38100" dir="2700000" algn="tl">
                    <a:srgbClr val="C0C0C0"/>
                  </a:outerShdw>
                </a:effectLst>
                <a:ea typeface="楷体_GB2312" pitchFamily="49" charset="-122"/>
              </a:rPr>
              <a:t>Decision Coverage   </a:t>
            </a:r>
            <a:r>
              <a:rPr lang="zh-CN" altLang="en-US" b="1" dirty="0" smtClean="0">
                <a:effectLst>
                  <a:outerShdw blurRad="38100" dist="38100" dir="2700000" algn="tl">
                    <a:srgbClr val="C0C0C0"/>
                  </a:outerShdw>
                </a:effectLst>
                <a:ea typeface="楷体_GB2312" pitchFamily="49" charset="-122"/>
              </a:rPr>
              <a:t>分支覆盖 ：使程序中的每一个分枝都至少执行一次。</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blinds(horizontal)">
                                      <p:cBhvr>
                                        <p:cTn id="7" dur="500"/>
                                        <p:tgtEl>
                                          <p:spTgt spid="6147">
                                            <p:txEl>
                                              <p:pRg st="1" end="1"/>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6147">
                                            <p:txEl>
                                              <p:pRg st="2" end="2"/>
                                            </p:txEl>
                                          </p:spTgt>
                                        </p:tgtEl>
                                        <p:attrNameLst>
                                          <p:attrName>style.visibility</p:attrName>
                                        </p:attrNameLst>
                                      </p:cBhvr>
                                      <p:to>
                                        <p:strVal val="visible"/>
                                      </p:to>
                                    </p:set>
                                    <p:animEffect transition="in" filter="blinds(horizontal)">
                                      <p:cBhvr>
                                        <p:cTn id="11" dur="500"/>
                                        <p:tgtEl>
                                          <p:spTgt spid="6147">
                                            <p:txEl>
                                              <p:pRg st="2" end="2"/>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6147">
                                            <p:txEl>
                                              <p:pRg st="3" end="3"/>
                                            </p:txEl>
                                          </p:spTgt>
                                        </p:tgtEl>
                                        <p:attrNameLst>
                                          <p:attrName>style.visibility</p:attrName>
                                        </p:attrNameLst>
                                      </p:cBhvr>
                                      <p:to>
                                        <p:strVal val="visible"/>
                                      </p:to>
                                    </p:set>
                                    <p:animEffect transition="in" filter="blinds(horizontal)">
                                      <p:cBhvr>
                                        <p:cTn id="14" dur="500"/>
                                        <p:tgtEl>
                                          <p:spTgt spid="6147">
                                            <p:txEl>
                                              <p:pRg st="3" end="3"/>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Effect transition="in" filter="blinds(horizontal)">
                                      <p:cBhvr>
                                        <p:cTn id="19" dur="500"/>
                                        <p:tgtEl>
                                          <p:spTgt spid="6147">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6147">
                                            <p:txEl>
                                              <p:pRg st="5" end="5"/>
                                            </p:txEl>
                                          </p:spTgt>
                                        </p:tgtEl>
                                        <p:attrNameLst>
                                          <p:attrName>style.visibility</p:attrName>
                                        </p:attrNameLst>
                                      </p:cBhvr>
                                      <p:to>
                                        <p:strVal val="visible"/>
                                      </p:to>
                                    </p:set>
                                    <p:animEffect transition="in" filter="blinds(horizontal)">
                                      <p:cBhvr>
                                        <p:cTn id="22" dur="500"/>
                                        <p:tgtEl>
                                          <p:spTgt spid="6147">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147">
                                            <p:txEl>
                                              <p:pRg st="6" end="6"/>
                                            </p:txEl>
                                          </p:spTgt>
                                        </p:tgtEl>
                                        <p:attrNameLst>
                                          <p:attrName>style.visibility</p:attrName>
                                        </p:attrNameLst>
                                      </p:cBhvr>
                                      <p:to>
                                        <p:strVal val="visible"/>
                                      </p:to>
                                    </p:set>
                                    <p:animEffect transition="in" filter="blinds(horizontal)">
                                      <p:cBhvr>
                                        <p:cTn id="25" dur="500"/>
                                        <p:tgtEl>
                                          <p:spTgt spid="6147">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147">
                                            <p:txEl>
                                              <p:pRg st="7" end="7"/>
                                            </p:txEl>
                                          </p:spTgt>
                                        </p:tgtEl>
                                        <p:attrNameLst>
                                          <p:attrName>style.visibility</p:attrName>
                                        </p:attrNameLst>
                                      </p:cBhvr>
                                      <p:to>
                                        <p:strVal val="visible"/>
                                      </p:to>
                                    </p:set>
                                    <p:animEffect transition="in" filter="blinds(horizontal)">
                                      <p:cBhvr>
                                        <p:cTn id="28" dur="500"/>
                                        <p:tgtEl>
                                          <p:spTgt spid="6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t>算法的正确性证明</a:t>
            </a:r>
          </a:p>
        </p:txBody>
      </p:sp>
      <p:sp>
        <p:nvSpPr>
          <p:cNvPr id="3" name="内容占位符 2"/>
          <p:cNvSpPr>
            <a:spLocks noGrp="1"/>
          </p:cNvSpPr>
          <p:nvPr>
            <p:ph idx="1"/>
          </p:nvPr>
        </p:nvSpPr>
        <p:spPr/>
        <p:txBody>
          <a:bodyPr/>
          <a:lstStyle/>
          <a:p>
            <a:pPr>
              <a:defRPr/>
            </a:pPr>
            <a:r>
              <a:rPr lang="zh-CN" altLang="zh-CN" dirty="0" smtClean="0"/>
              <a:t>对于一个算法来说正确性是前提，也是最重要的。</a:t>
            </a:r>
            <a:endParaRPr lang="en-US" altLang="zh-CN" dirty="0" smtClean="0"/>
          </a:p>
          <a:p>
            <a:pPr lvl="1">
              <a:defRPr/>
            </a:pPr>
            <a:r>
              <a:rPr lang="zh-CN" altLang="zh-CN" dirty="0" smtClean="0">
                <a:cs typeface="+mn-cs"/>
              </a:rPr>
              <a:t>对于明显是正确的算法（或程序），可以通过上机调试验证其正确性。调试用的数据要精心挑选，以保证算法对“所有的”数据都是正确的</a:t>
            </a:r>
            <a:endParaRPr lang="en-US" altLang="zh-CN" dirty="0" smtClean="0">
              <a:cs typeface="+mn-cs"/>
            </a:endParaRPr>
          </a:p>
          <a:p>
            <a:pPr lvl="1">
              <a:defRPr/>
            </a:pPr>
            <a:r>
              <a:rPr lang="zh-CN" altLang="zh-CN" dirty="0" smtClean="0"/>
              <a:t>只要调试找出一组数据使算法失败（即计算结果不正确），就能否定整个算法的正确性</a:t>
            </a:r>
            <a:endParaRPr lang="en-US" altLang="zh-CN" dirty="0" smtClean="0"/>
          </a:p>
          <a:p>
            <a:pPr lvl="1">
              <a:defRPr/>
            </a:pPr>
            <a:r>
              <a:rPr lang="zh-CN" altLang="zh-CN" dirty="0" smtClean="0"/>
              <a:t>算法的正确性一般通过数学方法进行推理证明。</a:t>
            </a: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r>
              <a:rPr lang="zh-CN" altLang="en-US" smtClean="0"/>
              <a:t> 反证法</a:t>
            </a:r>
          </a:p>
        </p:txBody>
      </p:sp>
      <p:sp>
        <p:nvSpPr>
          <p:cNvPr id="3" name="内容占位符 2"/>
          <p:cNvSpPr>
            <a:spLocks noGrp="1"/>
          </p:cNvSpPr>
          <p:nvPr>
            <p:ph idx="1"/>
          </p:nvPr>
        </p:nvSpPr>
        <p:spPr/>
        <p:txBody>
          <a:bodyPr/>
          <a:lstStyle/>
          <a:p>
            <a:pPr>
              <a:defRPr/>
            </a:pPr>
            <a:r>
              <a:rPr lang="zh-CN" altLang="zh-CN" dirty="0" smtClean="0"/>
              <a:t>要证明定理</a:t>
            </a:r>
            <a:r>
              <a:rPr lang="en-US" altLang="zh-CN" dirty="0" smtClean="0"/>
              <a:t> T </a:t>
            </a:r>
            <a:r>
              <a:rPr lang="zh-CN" altLang="zh-CN" dirty="0" smtClean="0"/>
              <a:t>是正确的，首先假定</a:t>
            </a:r>
            <a:r>
              <a:rPr lang="en-US" altLang="zh-CN" dirty="0" smtClean="0"/>
              <a:t> T</a:t>
            </a:r>
            <a:r>
              <a:rPr lang="zh-CN" altLang="zh-CN" dirty="0" smtClean="0"/>
              <a:t>是错误的</a:t>
            </a:r>
            <a:endParaRPr lang="en-US" altLang="zh-CN" dirty="0" smtClean="0"/>
          </a:p>
          <a:p>
            <a:pPr>
              <a:defRPr/>
            </a:pPr>
            <a:r>
              <a:rPr lang="zh-CN" altLang="zh-CN" dirty="0" smtClean="0"/>
              <a:t>然后使用正确的命题和正确的推理规则进行推理；</a:t>
            </a:r>
            <a:endParaRPr lang="en-US" altLang="zh-CN" dirty="0" smtClean="0"/>
          </a:p>
          <a:p>
            <a:pPr marL="342900" lvl="1" indent="-342900">
              <a:buClr>
                <a:schemeClr val="accent1"/>
              </a:buClr>
              <a:buSzPct val="65000"/>
              <a:buFont typeface="Wingdings" pitchFamily="2" charset="2"/>
              <a:buChar char="n"/>
              <a:defRPr/>
            </a:pPr>
            <a:r>
              <a:rPr lang="zh-CN" altLang="zh-CN" sz="3000" dirty="0" smtClean="0">
                <a:cs typeface="+mn-cs"/>
              </a:rPr>
              <a:t>若出现下列条件之一，就会得出矛盾的结果：</a:t>
            </a:r>
            <a:endParaRPr lang="en-US" altLang="zh-CN" sz="3000" dirty="0" smtClean="0">
              <a:cs typeface="+mn-cs"/>
            </a:endParaRPr>
          </a:p>
          <a:p>
            <a:pPr lvl="1">
              <a:defRPr/>
            </a:pPr>
            <a:r>
              <a:rPr lang="zh-CN" altLang="zh-CN" dirty="0" smtClean="0">
                <a:cs typeface="+mn-cs"/>
              </a:rPr>
              <a:t>①与已知条件矛盾</a:t>
            </a:r>
            <a:endParaRPr lang="en-US" altLang="zh-CN" dirty="0" smtClean="0">
              <a:cs typeface="+mn-cs"/>
            </a:endParaRPr>
          </a:p>
          <a:p>
            <a:pPr lvl="1">
              <a:defRPr/>
            </a:pPr>
            <a:r>
              <a:rPr lang="zh-CN" altLang="zh-CN" dirty="0" smtClean="0">
                <a:cs typeface="+mn-cs"/>
              </a:rPr>
              <a:t>②与公理矛盾</a:t>
            </a:r>
            <a:endParaRPr lang="en-US" altLang="zh-CN" dirty="0" smtClean="0">
              <a:cs typeface="+mn-cs"/>
            </a:endParaRPr>
          </a:p>
          <a:p>
            <a:pPr lvl="1">
              <a:defRPr/>
            </a:pPr>
            <a:r>
              <a:rPr lang="zh-CN" altLang="zh-CN" dirty="0" smtClean="0">
                <a:cs typeface="+mn-cs"/>
              </a:rPr>
              <a:t>③与证明过的定理矛盾</a:t>
            </a:r>
            <a:endParaRPr lang="en-US" altLang="zh-CN" dirty="0" smtClean="0">
              <a:cs typeface="+mn-cs"/>
            </a:endParaRPr>
          </a:p>
          <a:p>
            <a:pPr lvl="1">
              <a:defRPr/>
            </a:pPr>
            <a:r>
              <a:rPr lang="zh-CN" altLang="zh-CN" dirty="0" smtClean="0">
                <a:cs typeface="+mn-cs"/>
              </a:rPr>
              <a:t>④自相矛盾</a:t>
            </a:r>
            <a:endParaRPr lang="en-US" altLang="zh-CN" dirty="0" smtClean="0">
              <a:cs typeface="+mn-cs"/>
            </a:endParaRPr>
          </a:p>
          <a:p>
            <a:pPr marL="342900" lvl="1" indent="-342900">
              <a:buClr>
                <a:schemeClr val="accent1"/>
              </a:buClr>
              <a:buSzPct val="65000"/>
              <a:buFont typeface="Wingdings" pitchFamily="2" charset="2"/>
              <a:buChar char="n"/>
              <a:defRPr/>
            </a:pPr>
            <a:r>
              <a:rPr lang="zh-CN" altLang="zh-CN" sz="3000" dirty="0" smtClean="0">
                <a:cs typeface="+mn-cs"/>
              </a:rPr>
              <a:t>由此可以推出定理</a:t>
            </a:r>
            <a:r>
              <a:rPr lang="en-US" altLang="zh-CN" sz="3000" dirty="0" smtClean="0">
                <a:cs typeface="+mn-cs"/>
              </a:rPr>
              <a:t> T </a:t>
            </a:r>
            <a:r>
              <a:rPr lang="zh-CN" altLang="zh-CN" sz="3000" dirty="0" smtClean="0">
                <a:cs typeface="+mn-cs"/>
              </a:rPr>
              <a:t>是正确的</a:t>
            </a:r>
            <a:endParaRPr lang="zh-CN" altLang="en-US" sz="3000" dirty="0" smtClean="0">
              <a:cs typeface="+mn-cs"/>
            </a:endParaRPr>
          </a:p>
        </p:txBody>
      </p:sp>
    </p:spTree>
  </p:cSld>
  <p:clrMapOvr>
    <a:masterClrMapping/>
  </p:clrMapOvr>
  <p:transition spd="slow">
    <p:randomBar dir="ver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b="1" dirty="0" smtClean="0">
                <a:solidFill>
                  <a:schemeClr val="tx1"/>
                </a:solidFill>
                <a:latin typeface="+mn-lt"/>
                <a:ea typeface="+mn-ea"/>
                <a:cs typeface="+mn-cs"/>
              </a:rPr>
              <a:t>例</a:t>
            </a:r>
            <a:r>
              <a:rPr lang="en-US" altLang="zh-CN" b="1" dirty="0" smtClean="0">
                <a:solidFill>
                  <a:schemeClr val="tx1"/>
                </a:solidFill>
                <a:latin typeface="+mn-lt"/>
                <a:ea typeface="+mn-ea"/>
                <a:cs typeface="+mn-cs"/>
              </a:rPr>
              <a:t>1.4  </a:t>
            </a:r>
            <a:r>
              <a:rPr lang="zh-CN" altLang="zh-CN" dirty="0" smtClean="0">
                <a:solidFill>
                  <a:schemeClr val="tx1"/>
                </a:solidFill>
                <a:latin typeface="+mn-lt"/>
                <a:ea typeface="+mn-ea"/>
                <a:cs typeface="+mn-cs"/>
              </a:rPr>
              <a:t>证明没有最大的整数</a:t>
            </a:r>
            <a:endParaRPr lang="zh-CN" altLang="en-US" dirty="0"/>
          </a:p>
        </p:txBody>
      </p:sp>
      <p:sp>
        <p:nvSpPr>
          <p:cNvPr id="3" name="内容占位符 2"/>
          <p:cNvSpPr>
            <a:spLocks noGrp="1"/>
          </p:cNvSpPr>
          <p:nvPr>
            <p:ph idx="1"/>
          </p:nvPr>
        </p:nvSpPr>
        <p:spPr/>
        <p:txBody>
          <a:bodyPr/>
          <a:lstStyle/>
          <a:p>
            <a:pPr>
              <a:buFont typeface="Wingdings" pitchFamily="2" charset="2"/>
              <a:buNone/>
            </a:pPr>
            <a:r>
              <a:rPr lang="zh-CN" altLang="zh-CN" smtClean="0"/>
              <a:t>证明：用反证法。</a:t>
            </a:r>
          </a:p>
          <a:p>
            <a:pPr>
              <a:buFont typeface="Wingdings" pitchFamily="2" charset="2"/>
              <a:buNone/>
            </a:pPr>
            <a:r>
              <a:rPr lang="en-US" altLang="zh-CN" smtClean="0"/>
              <a:t>(1) </a:t>
            </a:r>
            <a:r>
              <a:rPr lang="zh-CN" altLang="zh-CN" b="1" smtClean="0"/>
              <a:t>反面假设：</a:t>
            </a:r>
            <a:r>
              <a:rPr lang="zh-CN" altLang="zh-CN" smtClean="0"/>
              <a:t>假设存在一个最大整数，记为</a:t>
            </a:r>
            <a:r>
              <a:rPr lang="en-US" altLang="zh-CN" i="1" smtClean="0"/>
              <a:t>N</a:t>
            </a:r>
            <a:r>
              <a:rPr lang="en-US" altLang="zh-CN" smtClean="0"/>
              <a:t> </a:t>
            </a:r>
            <a:r>
              <a:rPr lang="en-US" altLang="zh-CN" b="1" smtClean="0"/>
              <a:t>.</a:t>
            </a:r>
            <a:endParaRPr lang="zh-CN" altLang="zh-CN" smtClean="0"/>
          </a:p>
          <a:p>
            <a:pPr>
              <a:buFont typeface="Wingdings" pitchFamily="2" charset="2"/>
              <a:buNone/>
            </a:pPr>
            <a:r>
              <a:rPr lang="en-US" altLang="zh-CN" smtClean="0"/>
              <a:t>(2) </a:t>
            </a:r>
            <a:r>
              <a:rPr lang="zh-CN" altLang="zh-CN" b="1" smtClean="0"/>
              <a:t>由假设推出矛盾：</a:t>
            </a:r>
            <a:r>
              <a:rPr lang="zh-CN" altLang="zh-CN" smtClean="0"/>
              <a:t>设</a:t>
            </a:r>
            <a:r>
              <a:rPr lang="en-US" altLang="zh-CN" i="1" smtClean="0"/>
              <a:t>P</a:t>
            </a:r>
            <a:r>
              <a:rPr lang="en-US" altLang="zh-CN" smtClean="0"/>
              <a:t> </a:t>
            </a:r>
            <a:r>
              <a:rPr lang="en-US" altLang="zh-CN" smtClean="0">
                <a:sym typeface="Symbol" pitchFamily="18" charset="2"/>
              </a:rPr>
              <a:t></a:t>
            </a:r>
            <a:r>
              <a:rPr lang="en-US" altLang="zh-CN" smtClean="0"/>
              <a:t> </a:t>
            </a:r>
            <a:r>
              <a:rPr lang="en-US" altLang="zh-CN" i="1" smtClean="0"/>
              <a:t>N</a:t>
            </a:r>
            <a:r>
              <a:rPr lang="en-US" altLang="zh-CN" smtClean="0"/>
              <a:t> </a:t>
            </a:r>
            <a:r>
              <a:rPr lang="en-US" altLang="zh-CN" smtClean="0">
                <a:sym typeface="Symbol" pitchFamily="18" charset="2"/>
              </a:rPr>
              <a:t></a:t>
            </a:r>
            <a:r>
              <a:rPr lang="en-US" altLang="zh-CN" smtClean="0"/>
              <a:t> 1</a:t>
            </a:r>
            <a:r>
              <a:rPr lang="zh-CN" altLang="zh-CN" smtClean="0"/>
              <a:t>，因为</a:t>
            </a:r>
            <a:r>
              <a:rPr lang="en-US" altLang="zh-CN" i="1" smtClean="0"/>
              <a:t>P</a:t>
            </a:r>
            <a:r>
              <a:rPr lang="en-US" altLang="zh-CN" smtClean="0"/>
              <a:t> </a:t>
            </a:r>
            <a:r>
              <a:rPr lang="zh-CN" altLang="zh-CN" smtClean="0"/>
              <a:t>是两个整数的和，所以</a:t>
            </a:r>
            <a:r>
              <a:rPr lang="en-US" altLang="zh-CN" i="1" smtClean="0"/>
              <a:t>P</a:t>
            </a:r>
            <a:r>
              <a:rPr lang="zh-CN" altLang="zh-CN" smtClean="0"/>
              <a:t>也是整数，且 </a:t>
            </a:r>
            <a:r>
              <a:rPr lang="en-US" altLang="zh-CN" i="1" smtClean="0"/>
              <a:t>P</a:t>
            </a:r>
            <a:r>
              <a:rPr lang="en-US" altLang="zh-CN" smtClean="0"/>
              <a:t> </a:t>
            </a:r>
            <a:r>
              <a:rPr lang="en-US" altLang="zh-CN" smtClean="0">
                <a:sym typeface="Symbol" pitchFamily="18" charset="2"/>
              </a:rPr>
              <a:t></a:t>
            </a:r>
            <a:r>
              <a:rPr lang="en-US" altLang="zh-CN" smtClean="0"/>
              <a:t> </a:t>
            </a:r>
            <a:r>
              <a:rPr lang="en-US" altLang="zh-CN" i="1" smtClean="0"/>
              <a:t>N</a:t>
            </a:r>
            <a:r>
              <a:rPr lang="en-US" altLang="zh-CN" smtClean="0"/>
              <a:t> . </a:t>
            </a:r>
            <a:endParaRPr lang="zh-CN" altLang="zh-CN" smtClean="0"/>
          </a:p>
          <a:p>
            <a:pPr>
              <a:buFont typeface="Wingdings" pitchFamily="2" charset="2"/>
              <a:buNone/>
            </a:pPr>
            <a:r>
              <a:rPr lang="en-US" altLang="zh-CN" smtClean="0"/>
              <a:t>                   </a:t>
            </a:r>
            <a:r>
              <a:rPr lang="zh-CN" altLang="zh-CN" smtClean="0"/>
              <a:t>与 </a:t>
            </a:r>
            <a:r>
              <a:rPr lang="en-US" altLang="zh-CN" i="1" smtClean="0"/>
              <a:t>N </a:t>
            </a:r>
            <a:r>
              <a:rPr lang="zh-CN" altLang="zh-CN" smtClean="0"/>
              <a:t>是最大整数矛盾。</a:t>
            </a:r>
          </a:p>
          <a:p>
            <a:pPr>
              <a:buFont typeface="Wingdings" pitchFamily="2" charset="2"/>
              <a:buNone/>
            </a:pPr>
            <a:r>
              <a:rPr lang="en-US" altLang="zh-CN" smtClean="0"/>
              <a:t>(3)</a:t>
            </a:r>
            <a:r>
              <a:rPr lang="en-US" altLang="zh-CN" b="1" smtClean="0"/>
              <a:t> </a:t>
            </a:r>
            <a:r>
              <a:rPr lang="zh-CN" altLang="zh-CN" b="1" smtClean="0"/>
              <a:t>肯定原来的结论：</a:t>
            </a:r>
            <a:r>
              <a:rPr lang="zh-CN" altLang="zh-CN" smtClean="0"/>
              <a:t>因此，没有最大的整数。证毕。</a:t>
            </a:r>
            <a:r>
              <a:rPr lang="en-US" altLang="zh-CN" smtClean="0"/>
              <a:t>▐</a:t>
            </a:r>
            <a:endParaRPr lang="zh-CN" altLang="zh-CN"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1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10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10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smtClean="0"/>
              <a:t>数学归纳法</a:t>
            </a:r>
          </a:p>
        </p:txBody>
      </p:sp>
      <p:sp>
        <p:nvSpPr>
          <p:cNvPr id="101379" name="内容占位符 2"/>
          <p:cNvSpPr>
            <a:spLocks noGrp="1"/>
          </p:cNvSpPr>
          <p:nvPr>
            <p:ph idx="1"/>
          </p:nvPr>
        </p:nvSpPr>
        <p:spPr/>
        <p:txBody>
          <a:bodyPr/>
          <a:lstStyle/>
          <a:p>
            <a:r>
              <a:rPr lang="zh-CN" altLang="en-US" dirty="0"/>
              <a:t>数学上证明与自然数 </a:t>
            </a:r>
            <a:r>
              <a:rPr lang="en-US" altLang="zh-CN" dirty="0"/>
              <a:t>N </a:t>
            </a:r>
            <a:r>
              <a:rPr lang="zh-CN" altLang="en-US" dirty="0"/>
              <a:t>有关的命题的一种特殊方法，它主要用来研究与正整数有关的数学问题。</a:t>
            </a:r>
          </a:p>
          <a:p>
            <a:r>
              <a:rPr lang="zh-CN" altLang="en-US" dirty="0"/>
              <a:t>数学归纳法依靠假设的事实来证明定理，是用“有限”步骤解决“无限”问题的一种严格证明方法。</a:t>
            </a:r>
          </a:p>
          <a:p>
            <a:endParaRPr lang="zh-CN" altLang="en-US" dirty="0"/>
          </a:p>
        </p:txBody>
      </p:sp>
    </p:spTree>
  </p:cSld>
  <p:clrMapOvr>
    <a:masterClrMapping/>
  </p:clrMapOvr>
  <p:transition spd="slow">
    <p:randomBar dir="ver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数据结构&amp;quot;&quot;/&gt;&lt;property id=&quot;20307&quot; value=&quot;256&quot;/&gt;&lt;/object&gt;&lt;object type=&quot;3&quot; unique_id=&quot;10005&quot;&gt;&lt;property id=&quot;20148&quot; value=&quot;5&quot;/&gt;&lt;property id=&quot;20300&quot; value=&quot;Slide 2 - &amp;quot;教学计划&amp;quot;&quot;/&gt;&lt;property id=&quot;20307&quot; value=&quot;257&quot;/&gt;&lt;/object&gt;&lt;object type=&quot;3&quot; unique_id=&quot;10006&quot;&gt;&lt;property id=&quot;20148&quot; value=&quot;5&quot;/&gt;&lt;property id=&quot;20300&quot; value=&quot;Slide 3 - &amp;quot;答疑和上机时间&amp;quot;&quot;/&gt;&lt;property id=&quot;20307&quot; value=&quot;279&quot;/&gt;&lt;/object&gt;&lt;object type=&quot;3&quot; unique_id=&quot;10007&quot;&gt;&lt;property id=&quot;20148&quot; value=&quot;5&quot;/&gt;&lt;property id=&quot;20300&quot; value=&quot;Slide 11 - &amp;quot;为什么要学习数据结构&amp;quot;&quot;/&gt;&lt;property id=&quot;20307&quot; value=&quot;286&quot;/&gt;&lt;/object&gt;&lt;object type=&quot;3&quot; unique_id=&quot;10009&quot;&gt;&lt;property id=&quot;20148&quot; value=&quot;5&quot;/&gt;&lt;property id=&quot;20300&quot; value=&quot;Slide 13 - &amp;quot;数据结构的发展历史&amp;quot;&quot;/&gt;&lt;property id=&quot;20307&quot; value=&quot;335&quot;/&gt;&lt;/object&gt;&lt;object type=&quot;3&quot; unique_id=&quot;10010&quot;&gt;&lt;property id=&quot;20148&quot; value=&quot;5&quot;/&gt;&lt;property id=&quot;20300&quot; value=&quot;Slide 14 - &amp;quot;数据结构的发展历史&amp;quot;&quot;/&gt;&lt;property id=&quot;20307&quot; value=&quot;337&quot;/&gt;&lt;/object&gt;&lt;object type=&quot;3&quot; unique_id=&quot;10011&quot;&gt;&lt;property id=&quot;20148&quot; value=&quot;5&quot;/&gt;&lt;property id=&quot;20300&quot; value=&quot;Slide 15 - &amp;quot;数据结构的发展历史&amp;quot;&quot;/&gt;&lt;property id=&quot;20307&quot; value=&quot;338&quot;/&gt;&lt;/object&gt;&lt;object type=&quot;3&quot; unique_id=&quot;10012&quot;&gt;&lt;property id=&quot;20148&quot; value=&quot;5&quot;/&gt;&lt;property id=&quot;20300&quot; value=&quot;Slide 16&quot;/&gt;&lt;property id=&quot;20307&quot; value=&quot;339&quot;/&gt;&lt;/object&gt;&lt;object type=&quot;3&quot; unique_id=&quot;10013&quot;&gt;&lt;property id=&quot;20148&quot; value=&quot;5&quot;/&gt;&lt;property id=&quot;20300&quot; value=&quot;Slide 17&quot;/&gt;&lt;property id=&quot;20307&quot; value=&quot;340&quot;/&gt;&lt;/object&gt;&lt;object type=&quot;3&quot; unique_id=&quot;10014&quot;&gt;&lt;property id=&quot;20148&quot; value=&quot;5&quot;/&gt;&lt;property id=&quot;20300&quot; value=&quot;Slide 18 - &amp;quot;数据结构的发展历史&amp;quot;&quot;/&gt;&lt;property id=&quot;20307&quot; value=&quot;341&quot;/&gt;&lt;/object&gt;&lt;object type=&quot;3&quot; unique_id=&quot;10015&quot;&gt;&lt;property id=&quot;20148&quot; value=&quot;5&quot;/&gt;&lt;property id=&quot;20300&quot; value=&quot;Slide 19 - &amp;quot;数据结构的发展历史&amp;quot;&quot;/&gt;&lt;property id=&quot;20307&quot; value=&quot;344&quot;/&gt;&lt;/object&gt;&lt;object type=&quot;3&quot; unique_id=&quot;10016&quot;&gt;&lt;property id=&quot;20148&quot; value=&quot;5&quot;/&gt;&lt;property id=&quot;20300&quot; value=&quot;Slide 20 - &amp;quot;数 据 结 构&amp;quot;&quot;/&gt;&lt;property id=&quot;20307&quot; value=&quot;345&quot;/&gt;&lt;/object&gt;&lt;object type=&quot;3&quot; unique_id=&quot;10017&quot;&gt;&lt;property id=&quot;20148&quot; value=&quot;5&quot;/&gt;&lt;property id=&quot;20300&quot; value=&quot;Slide 21 - &amp;quot;数 据 结 构&amp;quot;&quot;/&gt;&lt;property id=&quot;20307&quot; value=&quot;346&quot;/&gt;&lt;/object&gt;&lt;object type=&quot;3&quot; unique_id=&quot;10018&quot;&gt;&lt;property id=&quot;20148&quot; value=&quot;5&quot;/&gt;&lt;property id=&quot;20300&quot; value=&quot;Slide 22&quot;/&gt;&lt;property id=&quot;20307&quot; value=&quot;327&quot;/&gt;&lt;/object&gt;&lt;object type=&quot;3&quot; unique_id=&quot;10019&quot;&gt;&lt;property id=&quot;20148&quot; value=&quot;5&quot;/&gt;&lt;property id=&quot;20300&quot; value=&quot;Slide 24 - &amp;quot;数据&amp;quot;&quot;/&gt;&lt;property id=&quot;20307&quot; value=&quot;289&quot;/&gt;&lt;/object&gt;&lt;object type=&quot;3&quot; unique_id=&quot;10020&quot;&gt;&lt;property id=&quot;20148&quot; value=&quot;5&quot;/&gt;&lt;property id=&quot;20300&quot; value=&quot;Slide 28 - &amp;quot;数据元素(元素、结点、顶点、Data Element )&amp;quot;&quot;/&gt;&lt;property id=&quot;20307&quot; value=&quot;290&quot;/&gt;&lt;/object&gt;&lt;object type=&quot;3&quot; unique_id=&quot;10021&quot;&gt;&lt;property id=&quot;20148&quot; value=&quot;5&quot;/&gt;&lt;property id=&quot;20300&quot; value=&quot;Slide 29 - &amp;quot;数据项&amp;quot;&quot;/&gt;&lt;property id=&quot;20307&quot; value=&quot;291&quot;/&gt;&lt;/object&gt;&lt;object type=&quot;3&quot; unique_id=&quot;10022&quot;&gt;&lt;property id=&quot;20148&quot; value=&quot;5&quot;/&gt;&lt;property id=&quot;20300&quot; value=&quot;Slide 30 - &amp;quot;数 据 结 构&amp;quot;&quot;/&gt;&lt;property id=&quot;20307&quot; value=&quot;347&quot;/&gt;&lt;/object&gt;&lt;object type=&quot;3&quot; unique_id=&quot;10023&quot;&gt;&lt;property id=&quot;20148&quot; value=&quot;5&quot;/&gt;&lt;property id=&quot;20300&quot; value=&quot;Slide 31 - &amp;quot;什么是结构？&amp;quot;&quot;/&gt;&lt;property id=&quot;20307&quot; value=&quot;326&quot;/&gt;&lt;/object&gt;&lt;object type=&quot;3&quot; unique_id=&quot;10024&quot;&gt;&lt;property id=&quot;20148&quot; value=&quot;5&quot;/&gt;&lt;property id=&quot;20300&quot; value=&quot;Slide 32 - &amp;quot;什么是结构&amp;quot;&quot;/&gt;&lt;property id=&quot;20307&quot; value=&quot;325&quot;/&gt;&lt;/object&gt;&lt;object type=&quot;3&quot; unique_id=&quot;10025&quot;&gt;&lt;property id=&quot;20148&quot; value=&quot;5&quot;/&gt;&lt;property id=&quot;20300&quot; value=&quot;Slide 33&quot;/&gt;&lt;property id=&quot;20307&quot; value=&quot;329&quot;/&gt;&lt;/object&gt;&lt;object type=&quot;3&quot; unique_id=&quot;10026&quot;&gt;&lt;property id=&quot;20148&quot; value=&quot;5&quot;/&gt;&lt;property id=&quot;20300&quot; value=&quot;Slide 34 - &amp;quot;数据的逻辑结构&amp;quot;&quot;/&gt;&lt;property id=&quot;20307&quot; value=&quot;281&quot;/&gt;&lt;/object&gt;&lt;object type=&quot;3&quot; unique_id=&quot;10027&quot;&gt;&lt;property id=&quot;20148&quot; value=&quot;5&quot;/&gt;&lt;property id=&quot;20300&quot; value=&quot;Slide 35 - &amp;quot;数据的存储结构/物理结构&amp;quot;&quot;/&gt;&lt;property id=&quot;20307&quot; value=&quot;282&quot;/&gt;&lt;/object&gt;&lt;object type=&quot;3&quot; unique_id=&quot;10028&quot;&gt;&lt;property id=&quot;20148&quot; value=&quot;5&quot;/&gt;&lt;property id=&quot;20300&quot; value=&quot;Slide 36 - &amp;quot;数据上的运算集合&amp;quot;&quot;/&gt;&lt;property id=&quot;20307&quot; value=&quot;283&quot;/&gt;&lt;/object&gt;&lt;object type=&quot;3&quot; unique_id=&quot;10029&quot;&gt;&lt;property id=&quot;20148&quot; value=&quot;5&quot;/&gt;&lt;property id=&quot;20300&quot; value=&quot;Slide 38 - &amp;quot;数据结构的组成：&amp;quot;&quot;/&gt;&lt;property id=&quot;20307&quot; value=&quot;285&quot;/&gt;&lt;/object&gt;&lt;object type=&quot;3&quot; unique_id=&quot;10030&quot;&gt;&lt;property id=&quot;20148&quot; value=&quot;5&quot;/&gt;&lt;property id=&quot;20300&quot; value=&quot;Slide 39 - &amp;quot;逻辑结构&amp;quot;&quot;/&gt;&lt;property id=&quot;20307&quot; value=&quot;292&quot;/&gt;&lt;/object&gt;&lt;object type=&quot;3&quot; unique_id=&quot;10031&quot;&gt;&lt;property id=&quot;20148&quot; value=&quot;5&quot;/&gt;&lt;property id=&quot;20300&quot; value=&quot;Slide 40 - &amp;quot;逻辑结构&amp;quot;&quot;/&gt;&lt;property id=&quot;20307&quot; value=&quot;293&quot;/&gt;&lt;/object&gt;&lt;object type=&quot;3&quot; unique_id=&quot;10032&quot;&gt;&lt;property id=&quot;20148&quot; value=&quot;5&quot;/&gt;&lt;property id=&quot;20300&quot; value=&quot;Slide 41 - &amp;quot;逻辑结构&amp;quot;&quot;/&gt;&lt;property id=&quot;20307&quot; value=&quot;294&quot;/&gt;&lt;/object&gt;&lt;object type=&quot;3&quot; unique_id=&quot;10033&quot;&gt;&lt;property id=&quot;20148&quot; value=&quot;5&quot;/&gt;&lt;property id=&quot;20300&quot; value=&quot;Slide 42&quot;/&gt;&lt;property id=&quot;20307&quot; value=&quot;295&quot;/&gt;&lt;/object&gt;&lt;object type=&quot;3&quot; unique_id=&quot;10034&quot;&gt;&lt;property id=&quot;20148&quot; value=&quot;5&quot;/&gt;&lt;property id=&quot;20300&quot; value=&quot;Slide 44&quot;/&gt;&lt;property id=&quot;20307&quot; value=&quot;296&quot;/&gt;&lt;/object&gt;&lt;object type=&quot;3&quot; unique_id=&quot;10035&quot;&gt;&lt;property id=&quot;20148&quot; value=&quot;5&quot;/&gt;&lt;property id=&quot;20300&quot; value=&quot;Slide 45&quot;/&gt;&lt;property id=&quot;20307&quot; value=&quot;297&quot;/&gt;&lt;/object&gt;&lt;object type=&quot;3&quot; unique_id=&quot;10036&quot;&gt;&lt;property id=&quot;20148&quot; value=&quot;5&quot;/&gt;&lt;property id=&quot;20300&quot; value=&quot;Slide 46 - &amp;quot;数据结构的组成：&amp;quot;&quot;/&gt;&lt;property id=&quot;20307&quot; value=&quot;348&quot;/&gt;&lt;/object&gt;&lt;object type=&quot;3&quot; unique_id=&quot;10037&quot;&gt;&lt;property id=&quot;20148&quot; value=&quot;5&quot;/&gt;&lt;property id=&quot;20300&quot; value=&quot;Slide 47&quot;/&gt;&lt;property id=&quot;20307&quot; value=&quot;298&quot;/&gt;&lt;/object&gt;&lt;object type=&quot;3&quot; unique_id=&quot;10038&quot;&gt;&lt;property id=&quot;20148&quot; value=&quot;5&quot;/&gt;&lt;property id=&quot;20300&quot; value=&quot;Slide 48&quot;/&gt;&lt;property id=&quot;20307&quot; value=&quot;350&quot;/&gt;&lt;/object&gt;&lt;object type=&quot;3&quot; unique_id=&quot;10039&quot;&gt;&lt;property id=&quot;20148&quot; value=&quot;5&quot;/&gt;&lt;property id=&quot;20300&quot; value=&quot;Slide 49&quot;/&gt;&lt;property id=&quot;20307&quot; value=&quot;351&quot;/&gt;&lt;/object&gt;&lt;object type=&quot;3&quot; unique_id=&quot;10040&quot;&gt;&lt;property id=&quot;20148&quot; value=&quot;5&quot;/&gt;&lt;property id=&quot;20300&quot; value=&quot;Slide 54 - &amp;quot;数据结构的组成：&amp;quot;&quot;/&gt;&lt;property id=&quot;20307&quot; value=&quot;352&quot;/&gt;&lt;/object&gt;&lt;object type=&quot;3&quot; unique_id=&quot;10041&quot;&gt;&lt;property id=&quot;20148&quot; value=&quot;5&quot;/&gt;&lt;property id=&quot;20300&quot; value=&quot;Slide 55 - &amp;quot;对数据结构的操作&amp;quot;&quot;/&gt;&lt;property id=&quot;20307&quot; value=&quot;300&quot;/&gt;&lt;/object&gt;&lt;object type=&quot;3&quot; unique_id=&quot;10043&quot;&gt;&lt;property id=&quot;20148&quot; value=&quot;5&quot;/&gt;&lt;property id=&quot;20300&quot; value=&quot;Slide 57 - &amp;quot;第一章 绪论&amp;quot;&quot;/&gt;&lt;property id=&quot;20307&quot; value=&quot;353&quot;/&gt;&lt;/object&gt;&lt;object type=&quot;3&quot; unique_id=&quot;10044&quot;&gt;&lt;property id=&quot;20148&quot; value=&quot;5&quot;/&gt;&lt;property id=&quot;20300&quot; value=&quot;Slide 59&quot;/&gt;&lt;property id=&quot;20307&quot; value=&quot;311&quot;/&gt;&lt;/object&gt;&lt;object type=&quot;3&quot; unique_id=&quot;10045&quot;&gt;&lt;property id=&quot;20148&quot; value=&quot;5&quot;/&gt;&lt;property id=&quot;20300&quot; value=&quot;Slide 60&quot;/&gt;&lt;property id=&quot;20307&quot; value=&quot;319&quot;/&gt;&lt;/object&gt;&lt;object type=&quot;3&quot; unique_id=&quot;10046&quot;&gt;&lt;property id=&quot;20148&quot; value=&quot;5&quot;/&gt;&lt;property id=&quot;20300&quot; value=&quot;Slide 61&quot;/&gt;&lt;property id=&quot;20307&quot; value=&quot;312&quot;/&gt;&lt;/object&gt;&lt;object type=&quot;3&quot; unique_id=&quot;10047&quot;&gt;&lt;property id=&quot;20148&quot; value=&quot;5&quot;/&gt;&lt;property id=&quot;20300&quot; value=&quot;Slide 62&quot;/&gt;&lt;property id=&quot;20307&quot; value=&quot;354&quot;/&gt;&lt;/object&gt;&lt;object type=&quot;3&quot; unique_id=&quot;10048&quot;&gt;&lt;property id=&quot;20148&quot; value=&quot;5&quot;/&gt;&lt;property id=&quot;20300&quot; value=&quot;Slide 70&quot;/&gt;&lt;property id=&quot;20307&quot; value=&quot;313&quot;/&gt;&lt;/object&gt;&lt;object type=&quot;3&quot; unique_id=&quot;10049&quot;&gt;&lt;property id=&quot;20148&quot; value=&quot;5&quot;/&gt;&lt;property id=&quot;20300&quot; value=&quot;Slide 71&quot;/&gt;&lt;property id=&quot;20307&quot; value=&quot;355&quot;/&gt;&lt;/object&gt;&lt;object type=&quot;3&quot; unique_id=&quot;10050&quot;&gt;&lt;property id=&quot;20148&quot; value=&quot;5&quot;/&gt;&lt;property id=&quot;20300&quot; value=&quot;Slide 72&quot;/&gt;&lt;property id=&quot;20307&quot; value=&quot;356&quot;/&gt;&lt;/object&gt;&lt;object type=&quot;3&quot; unique_id=&quot;10051&quot;&gt;&lt;property id=&quot;20148&quot; value=&quot;5&quot;/&gt;&lt;property id=&quot;20300&quot; value=&quot;Slide 73&quot;/&gt;&lt;property id=&quot;20307&quot; value=&quot;357&quot;/&gt;&lt;/object&gt;&lt;object type=&quot;3&quot; unique_id=&quot;10052&quot;&gt;&lt;property id=&quot;20148&quot; value=&quot;5&quot;/&gt;&lt;property id=&quot;20300&quot; value=&quot;Slide 74&quot;/&gt;&lt;property id=&quot;20307&quot; value=&quot;358&quot;/&gt;&lt;/object&gt;&lt;object type=&quot;3&quot; unique_id=&quot;10053&quot;&gt;&lt;property id=&quot;20148&quot; value=&quot;5&quot;/&gt;&lt;property id=&quot;20300&quot; value=&quot;Slide 75&quot;/&gt;&lt;property id=&quot;20307&quot; value=&quot;359&quot;/&gt;&lt;/object&gt;&lt;object type=&quot;3&quot; unique_id=&quot;10054&quot;&gt;&lt;property id=&quot;20148&quot; value=&quot;5&quot;/&gt;&lt;property id=&quot;20300&quot; value=&quot;Slide 76&quot;/&gt;&lt;property id=&quot;20307&quot; value=&quot;314&quot;/&gt;&lt;/object&gt;&lt;object type=&quot;3&quot; unique_id=&quot;10055&quot;&gt;&lt;property id=&quot;20148&quot; value=&quot;5&quot;/&gt;&lt;property id=&quot;20300&quot; value=&quot;Slide 77&quot;/&gt;&lt;property id=&quot;20307&quot; value=&quot;315&quot;/&gt;&lt;/object&gt;&lt;object type=&quot;3&quot; unique_id=&quot;10056&quot;&gt;&lt;property id=&quot;20148&quot; value=&quot;5&quot;/&gt;&lt;property id=&quot;20300&quot; value=&quot;Slide 78&quot;/&gt;&lt;property id=&quot;20307&quot; value=&quot;316&quot;/&gt;&lt;/object&gt;&lt;object type=&quot;3&quot; unique_id=&quot;10057&quot;&gt;&lt;property id=&quot;20148&quot; value=&quot;5&quot;/&gt;&lt;property id=&quot;20300&quot; value=&quot;Slide 79&quot;/&gt;&lt;property id=&quot;20307&quot; value=&quot;317&quot;/&gt;&lt;/object&gt;&lt;object type=&quot;3&quot; unique_id=&quot;10058&quot;&gt;&lt;property id=&quot;20148&quot; value=&quot;5&quot;/&gt;&lt;property id=&quot;20300&quot; value=&quot;Slide 80&quot;/&gt;&lt;property id=&quot;20307&quot; value=&quot;318&quot;/&gt;&lt;/object&gt;&lt;object type=&quot;3&quot; unique_id=&quot;10059&quot;&gt;&lt;property id=&quot;20148&quot; value=&quot;5&quot;/&gt;&lt;property id=&quot;20300&quot; value=&quot;Slide 81 - &amp;quot;ADL 的长处&amp;quot;&quot;/&gt;&lt;property id=&quot;20307&quot; value=&quot;333&quot;/&gt;&lt;/object&gt;&lt;object type=&quot;3&quot; unique_id=&quot;10062&quot;&gt;&lt;property id=&quot;20148&quot; value=&quot;5&quot;/&gt;&lt;property id=&quot;20300&quot; value=&quot;Slide 82 - &amp;quot;评估算法性能的5条准则&amp;quot;&quot;/&gt;&lt;property id=&quot;20307&quot; value=&quot;361&quot;/&gt;&lt;/object&gt;&lt;object type=&quot;3&quot; unique_id=&quot;10064&quot;&gt;&lt;property id=&quot;20148&quot; value=&quot;5&quot;/&gt;&lt;property id=&quot;20300&quot; value=&quot;Slide 84 - &amp;quot;1．正确性&amp;quot;&quot;/&gt;&lt;property id=&quot;20307&quot; value=&quot;363&quot;/&gt;&lt;/object&gt;&lt;object type=&quot;3&quot; unique_id=&quot;10065&quot;&gt;&lt;property id=&quot;20148&quot; value=&quot;5&quot;/&gt;&lt;property id=&quot;20300&quot; value=&quot;Slide 86 - &amp;quot;2．时间复杂性&amp;quot;&quot;/&gt;&lt;property id=&quot;20307&quot; value=&quot;364&quot;/&gt;&lt;/object&gt;&lt;object type=&quot;3&quot; unique_id=&quot;10066&quot;&gt;&lt;property id=&quot;20148&quot; value=&quot;5&quot;/&gt;&lt;property id=&quot;20300&quot; value=&quot;Slide 87 - &amp;quot;3．占用的存储空间&amp;quot;&quot;/&gt;&lt;property id=&quot;20307&quot; value=&quot;365&quot;/&gt;&lt;/object&gt;&lt;object type=&quot;3&quot; unique_id=&quot;10067&quot;&gt;&lt;property id=&quot;20148&quot; value=&quot;5&quot;/&gt;&lt;property id=&quot;20300&quot; value=&quot;Slide 88 - &amp;quot;4．可读性&amp;quot;&quot;/&gt;&lt;property id=&quot;20307&quot; value=&quot;366&quot;/&gt;&lt;/object&gt;&lt;object type=&quot;3&quot; unique_id=&quot;10068&quot;&gt;&lt;property id=&quot;20148&quot; value=&quot;5&quot;/&gt;&lt;property id=&quot;20300&quot; value=&quot;Slide 89 - &amp;quot;5．坚固性&amp;#x0D;&amp;#x0A;&amp;amp;#x09;(鲁棒性,健壮性,robust)&amp;quot;&quot;/&gt;&lt;property id=&quot;20307&quot; value=&quot;367&quot;/&gt;&lt;/object&gt;&lt;object type=&quot;3&quot; unique_id=&quot;10069&quot;&gt;&lt;property id=&quot;20148&quot; value=&quot;5&quot;/&gt;&lt;property id=&quot;20300&quot; value=&quot;Slide 90 - &amp;quot;好的算法还应该具有&amp;quot;&quot;/&gt;&lt;property id=&quot;20307&quot; value=&quot;368&quot;/&gt;&lt;/object&gt;&lt;object type=&quot;3&quot; unique_id=&quot;10070&quot;&gt;&lt;property id=&quot;20148&quot; value=&quot;5&quot;/&gt;&lt;property id=&quot;20300&quot; value=&quot;Slide 91 - &amp;quot;最优算法&amp;quot;&quot;/&gt;&lt;property id=&quot;20307&quot; value=&quot;369&quot;/&gt;&lt;/object&gt;&lt;object type=&quot;3&quot; unique_id=&quot;10071&quot;&gt;&lt;property id=&quot;20148&quot; value=&quot;5&quot;/&gt;&lt;property id=&quot;20300&quot; value=&quot;Slide 92 - &amp;quot;第一章 绪论&amp;quot;&quot;/&gt;&lt;property id=&quot;20307&quot; value=&quot;370&quot;/&gt;&lt;/object&gt;&lt;object type=&quot;3&quot; unique_id=&quot;10072&quot;&gt;&lt;property id=&quot;20148&quot; value=&quot;5&quot;/&gt;&lt;property id=&quot;20300&quot; value=&quot;Slide 93 - &amp;quot;算法的正确性证明&amp;quot;&quot;/&gt;&lt;property id=&quot;20307&quot; value=&quot;371&quot;/&gt;&lt;/object&gt;&lt;object type=&quot;3&quot; unique_id=&quot;10073&quot;&gt;&lt;property id=&quot;20148&quot; value=&quot;5&quot;/&gt;&lt;property id=&quot;20300&quot; value=&quot;Slide 94 - &amp;quot; Testing (测试) &amp;quot;&quot;/&gt;&lt;property id=&quot;20307&quot; value=&quot;372&quot;/&gt;&lt;/object&gt;&lt;object type=&quot;3&quot; unique_id=&quot;10074&quot;&gt;&lt;property id=&quot;20148&quot; value=&quot;5&quot;/&gt;&lt;property id=&quot;20300&quot; value=&quot;Slide 95 - &amp;quot;算法的正确性证明&amp;quot;&quot;/&gt;&lt;property id=&quot;20307&quot; value=&quot;373&quot;/&gt;&lt;/object&gt;&lt;object type=&quot;3&quot; unique_id=&quot;10075&quot;&gt;&lt;property id=&quot;20148&quot; value=&quot;5&quot;/&gt;&lt;property id=&quot;20300&quot; value=&quot;Slide 96 - &amp;quot; 反证法&amp;quot;&quot;/&gt;&lt;property id=&quot;20307&quot; value=&quot;374&quot;/&gt;&lt;/object&gt;&lt;object type=&quot;3&quot; unique_id=&quot;10076&quot;&gt;&lt;property id=&quot;20148&quot; value=&quot;5&quot;/&gt;&lt;property id=&quot;20300&quot; value=&quot;Slide 97 - &amp;quot;例1.4  证明没有最大的整数&amp;quot;&quot;/&gt;&lt;property id=&quot;20307&quot; value=&quot;375&quot;/&gt;&lt;/object&gt;&lt;object type=&quot;3&quot; unique_id=&quot;10077&quot;&gt;&lt;property id=&quot;20148&quot; value=&quot;5&quot;/&gt;&lt;property id=&quot;20300&quot; value=&quot;Slide 98 - &amp;quot;数学归纳法&amp;quot;&quot;/&gt;&lt;property id=&quot;20307&quot; value=&quot;376&quot;/&gt;&lt;/object&gt;&lt;object type=&quot;3&quot; unique_id=&quot;10078&quot;&gt;&lt;property id=&quot;20148&quot; value=&quot;5&quot;/&gt;&lt;property id=&quot;20300&quot; value=&quot;Slide 99&quot;/&gt;&lt;property id=&quot;20307&quot; value=&quot;377&quot;/&gt;&lt;/object&gt;&lt;object type=&quot;3&quot; unique_id=&quot;10079&quot;&gt;&lt;property id=&quot;20148&quot; value=&quot;5&quot;/&gt;&lt;property id=&quot;20300&quot; value=&quot;Slide 100&quot;/&gt;&lt;property id=&quot;20307&quot; value=&quot;378&quot;/&gt;&lt;/object&gt;&lt;object type=&quot;3&quot; unique_id=&quot;10082&quot;&gt;&lt;property id=&quot;20148&quot; value=&quot;5&quot;/&gt;&lt;property id=&quot;20300&quot; value=&quot;Slide 102 - &amp;quot;第一章 绪论&amp;quot;&quot;/&gt;&lt;property id=&quot;20307&quot; value=&quot;381&quot;/&gt;&lt;/object&gt;&lt;object type=&quot;3&quot; unique_id=&quot;10083&quot;&gt;&lt;property id=&quot;20148&quot; value=&quot;5&quot;/&gt;&lt;property id=&quot;20300&quot; value=&quot;Slide 103&quot;/&gt;&lt;property id=&quot;20307&quot; value=&quot;382&quot;/&gt;&lt;/object&gt;&lt;object type=&quot;3&quot; unique_id=&quot;10084&quot;&gt;&lt;property id=&quot;20148&quot; value=&quot;5&quot;/&gt;&lt;property id=&quot;20300&quot; value=&quot;Slide 104&quot;/&gt;&lt;property id=&quot;20307&quot; value=&quot;383&quot;/&gt;&lt;/object&gt;&lt;object type=&quot;3&quot; unique_id=&quot;10085&quot;&gt;&lt;property id=&quot;20148&quot; value=&quot;5&quot;/&gt;&lt;property id=&quot;20300&quot; value=&quot;Slide 105 - &amp;quot;算法时间复杂性的分析方法&amp;quot;&quot;/&gt;&lt;property id=&quot;20307&quot; value=&quot;384&quot;/&gt;&lt;/object&gt;&lt;object type=&quot;3&quot; unique_id=&quot;10086&quot;&gt;&lt;property id=&quot;20148&quot; value=&quot;5&quot;/&gt;&lt;property id=&quot;20300&quot; value=&quot;Slide 106 - &amp;quot;算法时间复杂性的分析方法&amp;quot;&quot;/&gt;&lt;property id=&quot;20307&quot; value=&quot;385&quot;/&gt;&lt;/object&gt;&lt;object type=&quot;3&quot; unique_id=&quot;10087&quot;&gt;&lt;property id=&quot;20148&quot; value=&quot;5&quot;/&gt;&lt;property id=&quot;20300&quot; value=&quot;Slide 107&quot;/&gt;&lt;property id=&quot;20307&quot; value=&quot;386&quot;/&gt;&lt;/object&gt;&lt;object type=&quot;3&quot; unique_id=&quot;10089&quot;&gt;&lt;property id=&quot;20148&quot; value=&quot;5&quot;/&gt;&lt;property id=&quot;20300&quot; value=&quot;Slide 109&quot;/&gt;&lt;property id=&quot;20307&quot; value=&quot;388&quot;/&gt;&lt;/object&gt;&lt;object type=&quot;3&quot; unique_id=&quot;10090&quot;&gt;&lt;property id=&quot;20148&quot; value=&quot;5&quot;/&gt;&lt;property id=&quot;20300&quot; value=&quot;Slide 110&quot;/&gt;&lt;property id=&quot;20307&quot; value=&quot;389&quot;/&gt;&lt;/object&gt;&lt;object type=&quot;3&quot; unique_id=&quot;10091&quot;&gt;&lt;property id=&quot;20148&quot; value=&quot;5&quot;/&gt;&lt;property id=&quot;20300&quot; value=&quot;Slide 111&quot;/&gt;&lt;property id=&quot;20307&quot; value=&quot;390&quot;/&gt;&lt;/object&gt;&lt;object type=&quot;3&quot; unique_id=&quot;10092&quot;&gt;&lt;property id=&quot;20148&quot; value=&quot;5&quot;/&gt;&lt;property id=&quot;20300&quot; value=&quot;Slide 112&quot;/&gt;&lt;property id=&quot;20307&quot; value=&quot;391&quot;/&gt;&lt;/object&gt;&lt;object type=&quot;3&quot; unique_id=&quot;10093&quot;&gt;&lt;property id=&quot;20148&quot; value=&quot;5&quot;/&gt;&lt;property id=&quot;20300&quot; value=&quot;Slide 114&quot;/&gt;&lt;property id=&quot;20307&quot; value=&quot;392&quot;/&gt;&lt;/object&gt;&lt;object type=&quot;3&quot; unique_id=&quot;10094&quot;&gt;&lt;property id=&quot;20148&quot; value=&quot;5&quot;/&gt;&lt;property id=&quot;20300&quot; value=&quot;Slide 115&quot;/&gt;&lt;property id=&quot;20307&quot; value=&quot;393&quot;/&gt;&lt;/object&gt;&lt;object type=&quot;3&quot; unique_id=&quot;10095&quot;&gt;&lt;property id=&quot;20148&quot; value=&quot;5&quot;/&gt;&lt;property id=&quot;20300&quot; value=&quot;Slide 116&quot;/&gt;&lt;property id=&quot;20307&quot; value=&quot;394&quot;/&gt;&lt;/object&gt;&lt;object type=&quot;3&quot; unique_id=&quot;10096&quot;&gt;&lt;property id=&quot;20148&quot; value=&quot;5&quot;/&gt;&lt;property id=&quot;20300&quot; value=&quot;Slide 117&quot;/&gt;&lt;property id=&quot;20307&quot; value=&quot;395&quot;/&gt;&lt;/object&gt;&lt;object type=&quot;3&quot; unique_id=&quot;10097&quot;&gt;&lt;property id=&quot;20148&quot; value=&quot;5&quot;/&gt;&lt;property id=&quot;20300&quot; value=&quot;Slide 118&quot;/&gt;&lt;property id=&quot;20307&quot; value=&quot;396&quot;/&gt;&lt;/object&gt;&lt;object type=&quot;3&quot; unique_id=&quot;10098&quot;&gt;&lt;property id=&quot;20148&quot; value=&quot;5&quot;/&gt;&lt;property id=&quot;20300&quot; value=&quot;Slide 119&quot;/&gt;&lt;property id=&quot;20307&quot; value=&quot;397&quot;/&gt;&lt;/object&gt;&lt;object type=&quot;3&quot; unique_id=&quot;10099&quot;&gt;&lt;property id=&quot;20148&quot; value=&quot;5&quot;/&gt;&lt;property id=&quot;20300&quot; value=&quot;Slide 120&quot;/&gt;&lt;property id=&quot;20307&quot; value=&quot;398&quot;/&gt;&lt;/object&gt;&lt;object type=&quot;3&quot; unique_id=&quot;10100&quot;&gt;&lt;property id=&quot;20148&quot; value=&quot;5&quot;/&gt;&lt;property id=&quot;20300&quot; value=&quot;Slide 121&quot;/&gt;&lt;property id=&quot;20307&quot; value=&quot;399&quot;/&gt;&lt;/object&gt;&lt;object type=&quot;3&quot; unique_id=&quot;10101&quot;&gt;&lt;property id=&quot;20148&quot; value=&quot;5&quot;/&gt;&lt;property id=&quot;20300&quot; value=&quot;Slide 122&quot;/&gt;&lt;property id=&quot;20307&quot; value=&quot;400&quot;/&gt;&lt;/object&gt;&lt;object type=&quot;3&quot; unique_id=&quot;10102&quot;&gt;&lt;property id=&quot;20148&quot; value=&quot;5&quot;/&gt;&lt;property id=&quot;20300&quot; value=&quot;Slide 123&quot;/&gt;&lt;property id=&quot;20307&quot; value=&quot;401&quot;/&gt;&lt;/object&gt;&lt;object type=&quot;3&quot; unique_id=&quot;10103&quot;&gt;&lt;property id=&quot;20148&quot; value=&quot;5&quot;/&gt;&lt;property id=&quot;20300&quot; value=&quot;Slide 124&quot;/&gt;&lt;property id=&quot;20307&quot; value=&quot;402&quot;/&gt;&lt;/object&gt;&lt;object type=&quot;3&quot; unique_id=&quot;10105&quot;&gt;&lt;property id=&quot;20148&quot; value=&quot;5&quot;/&gt;&lt;property id=&quot;20300&quot; value=&quot;Slide 129&quot;/&gt;&lt;property id=&quot;20307&quot; value=&quot;404&quot;/&gt;&lt;/object&gt;&lt;object type=&quot;3&quot; unique_id=&quot;10106&quot;&gt;&lt;property id=&quot;20148&quot; value=&quot;5&quot;/&gt;&lt;property id=&quot;20300&quot; value=&quot;Slide 130&quot;/&gt;&lt;property id=&quot;20307&quot; value=&quot;405&quot;/&gt;&lt;/object&gt;&lt;object type=&quot;3&quot; unique_id=&quot;10107&quot;&gt;&lt;property id=&quot;20148&quot; value=&quot;5&quot;/&gt;&lt;property id=&quot;20300&quot; value=&quot;Slide 135&quot;/&gt;&lt;property id=&quot;20307&quot; value=&quot;406&quot;/&gt;&lt;/object&gt;&lt;object type=&quot;3&quot; unique_id=&quot;10108&quot;&gt;&lt;property id=&quot;20148&quot; value=&quot;5&quot;/&gt;&lt;property id=&quot;20300&quot; value=&quot;Slide 136&quot;/&gt;&lt;property id=&quot;20307&quot; value=&quot;407&quot;/&gt;&lt;/object&gt;&lt;object type=&quot;3&quot; unique_id=&quot;10109&quot;&gt;&lt;property id=&quot;20148&quot; value=&quot;5&quot;/&gt;&lt;property id=&quot;20300&quot; value=&quot;Slide 137&quot;/&gt;&lt;property id=&quot;20307&quot; value=&quot;408&quot;/&gt;&lt;/object&gt;&lt;object type=&quot;3&quot; unique_id=&quot;10110&quot;&gt;&lt;property id=&quot;20148&quot; value=&quot;5&quot;/&gt;&lt;property id=&quot;20300&quot; value=&quot;Slide 138&quot;/&gt;&lt;property id=&quot;20307&quot; value=&quot;409&quot;/&gt;&lt;/object&gt;&lt;object type=&quot;3&quot; unique_id=&quot;10112&quot;&gt;&lt;property id=&quot;20148&quot; value=&quot;5&quot;/&gt;&lt;property id=&quot;20300&quot; value=&quot;Slide 140 - &amp;quot;若S是n个元素的集合，则S的幂集是S的所有可能子集的集合。例如，若S = {a,b,c}，则Powerset (S) = { {} , {a} , {b} , {c} , {a , b} , {a , c} , {b , c}&quot;/&gt;&lt;property id=&quot;20307&quot; value=&quot;411&quot;/&gt;&lt;/object&gt;&lt;object type=&quot;3&quot; unique_id=&quot;11626&quot;&gt;&lt;property id=&quot;20148&quot; value=&quot;5&quot;/&gt;&lt;property id=&quot;20300&quot; value=&quot;Slide 23&quot;/&gt;&lt;property id=&quot;20307&quot; value=&quot;417&quot;/&gt;&lt;/object&gt;&lt;object type=&quot;3&quot; unique_id=&quot;11627&quot;&gt;&lt;property id=&quot;20148&quot; value=&quot;5&quot;/&gt;&lt;property id=&quot;20300&quot; value=&quot;Slide 25 - &amp;quot;数据&amp;quot;&quot;/&gt;&lt;property id=&quot;20307&quot; value=&quot;420&quot;/&gt;&lt;/object&gt;&lt;object type=&quot;3&quot; unique_id=&quot;11628&quot;&gt;&lt;property id=&quot;20148&quot; value=&quot;5&quot;/&gt;&lt;property id=&quot;20300&quot; value=&quot;Slide 27&quot;/&gt;&lt;property id=&quot;20307&quot; value=&quot;419&quot;/&gt;&lt;/object&gt;&lt;object type=&quot;3&quot; unique_id=&quot;11629&quot;&gt;&lt;property id=&quot;20148&quot; value=&quot;5&quot;/&gt;&lt;property id=&quot;20300&quot; value=&quot;Slide 26&quot;/&gt;&lt;property id=&quot;20307&quot; value=&quot;418&quot;/&gt;&lt;/object&gt;&lt;object type=&quot;3&quot; unique_id=&quot;11750&quot;&gt;&lt;property id=&quot;20148&quot; value=&quot;5&quot;/&gt;&lt;property id=&quot;20300&quot; value=&quot;Slide 43&quot;/&gt;&lt;property id=&quot;20307&quot; value=&quot;421&quot;/&gt;&lt;/object&gt;&lt;object type=&quot;3&quot; unique_id=&quot;14655&quot;&gt;&lt;property id=&quot;20148&quot; value=&quot;5&quot;/&gt;&lt;property id=&quot;20300&quot; value=&quot;Slide 4 - &amp;quot;第一章 绪论&amp;quot;&quot;/&gt;&lt;property id=&quot;20307&quot; value=&quot;428&quot;/&gt;&lt;/object&gt;&lt;object type=&quot;3&quot; unique_id=&quot;14656&quot;&gt;&lt;property id=&quot;20148&quot; value=&quot;5&quot;/&gt;&lt;property id=&quot;20300&quot; value=&quot;Slide 5 - &amp;quot;为什么要学习数据结构&amp;quot;&quot;/&gt;&lt;property id=&quot;20307&quot; value=&quot;430&quot;/&gt;&lt;/object&gt;&lt;object type=&quot;3&quot; unique_id=&quot;14657&quot;&gt;&lt;property id=&quot;20148&quot; value=&quot;5&quot;/&gt;&lt;property id=&quot;20300&quot; value=&quot;Slide 6 - &amp;quot;为什么要学习数据结构&amp;quot;&quot;/&gt;&lt;property id=&quot;20307&quot; value=&quot;431&quot;/&gt;&lt;/object&gt;&lt;object type=&quot;3&quot; unique_id=&quot;14658&quot;&gt;&lt;property id=&quot;20148&quot; value=&quot;5&quot;/&gt;&lt;property id=&quot;20300&quot; value=&quot;Slide 7 - &amp;quot;为什么要学习数据结构&amp;quot;&quot;/&gt;&lt;property id=&quot;20307&quot; value=&quot;432&quot;/&gt;&lt;/object&gt;&lt;object type=&quot;3&quot; unique_id=&quot;14659&quot;&gt;&lt;property id=&quot;20148&quot; value=&quot;5&quot;/&gt;&lt;property id=&quot;20300&quot; value=&quot;Slide 8&quot;/&gt;&lt;property id=&quot;20307&quot; value=&quot;433&quot;/&gt;&lt;/object&gt;&lt;object type=&quot;3&quot; unique_id=&quot;14660&quot;&gt;&lt;property id=&quot;20148&quot; value=&quot;5&quot;/&gt;&lt;property id=&quot;20300&quot; value=&quot;Slide 9&quot;/&gt;&lt;property id=&quot;20307&quot; value=&quot;434&quot;/&gt;&lt;/object&gt;&lt;object type=&quot;3&quot; unique_id=&quot;14661&quot;&gt;&lt;property id=&quot;20148&quot; value=&quot;5&quot;/&gt;&lt;property id=&quot;20300&quot; value=&quot;Slide 10&quot;/&gt;&lt;property id=&quot;20307&quot; value=&quot;435&quot;/&gt;&lt;/object&gt;&lt;object type=&quot;3&quot; unique_id=&quot;14662&quot;&gt;&lt;property id=&quot;20148&quot; value=&quot;5&quot;/&gt;&lt;property id=&quot;20300&quot; value=&quot;Slide 12 - &amp;quot;第一章 绪论&amp;quot;&quot;/&gt;&lt;property id=&quot;20307&quot; value=&quot;429&quot;/&gt;&lt;/object&gt;&lt;object type=&quot;3&quot; unique_id=&quot;14663&quot;&gt;&lt;property id=&quot;20148&quot; value=&quot;5&quot;/&gt;&lt;property id=&quot;20300&quot; value=&quot;Slide 37&quot;/&gt;&lt;property id=&quot;20307&quot; value=&quot;422&quot;/&gt;&lt;/object&gt;&lt;object type=&quot;3&quot; unique_id=&quot;14664&quot;&gt;&lt;property id=&quot;20148&quot; value=&quot;5&quot;/&gt;&lt;property id=&quot;20300&quot; value=&quot;Slide 50&quot;/&gt;&lt;property id=&quot;20307&quot; value=&quot;423&quot;/&gt;&lt;/object&gt;&lt;object type=&quot;3&quot; unique_id=&quot;14665&quot;&gt;&lt;property id=&quot;20148&quot; value=&quot;5&quot;/&gt;&lt;property id=&quot;20300&quot; value=&quot;Slide 51&quot;/&gt;&lt;property id=&quot;20307&quot; value=&quot;424&quot;/&gt;&lt;/object&gt;&lt;object type=&quot;3&quot; unique_id=&quot;14666&quot;&gt;&lt;property id=&quot;20148&quot; value=&quot;5&quot;/&gt;&lt;property id=&quot;20300&quot; value=&quot;Slide 52&quot;/&gt;&lt;property id=&quot;20307&quot; value=&quot;425&quot;/&gt;&lt;/object&gt;&lt;object type=&quot;3&quot; unique_id=&quot;14667&quot;&gt;&lt;property id=&quot;20148&quot; value=&quot;5&quot;/&gt;&lt;property id=&quot;20300&quot; value=&quot;Slide 53&quot;/&gt;&lt;property id=&quot;20307&quot; value=&quot;426&quot;/&gt;&lt;/object&gt;&lt;object type=&quot;3&quot; unique_id=&quot;14668&quot;&gt;&lt;property id=&quot;20148&quot; value=&quot;5&quot;/&gt;&lt;property id=&quot;20300&quot; value=&quot;Slide 56&quot;/&gt;&lt;property id=&quot;20307&quot; value=&quot;427&quot;/&gt;&lt;/object&gt;&lt;object type=&quot;3&quot; unique_id=&quot;14669&quot;&gt;&lt;property id=&quot;20148&quot; value=&quot;5&quot;/&gt;&lt;property id=&quot;20300&quot; value=&quot;Slide 58&quot;/&gt;&lt;property id=&quot;20307&quot; value=&quot;436&quot;/&gt;&lt;/object&gt;&lt;object type=&quot;3&quot; unique_id=&quot;16703&quot;&gt;&lt;property id=&quot;20148&quot; value=&quot;5&quot;/&gt;&lt;property id=&quot;20300&quot; value=&quot;Slide 63&quot;/&gt;&lt;property id=&quot;20307&quot; value=&quot;437&quot;/&gt;&lt;/object&gt;&lt;object type=&quot;3&quot; unique_id=&quot;18460&quot;&gt;&lt;property id=&quot;20148&quot; value=&quot;5&quot;/&gt;&lt;property id=&quot;20300&quot; value=&quot;Slide 64&quot;/&gt;&lt;property id=&quot;20307&quot; value=&quot;439&quot;/&gt;&lt;/object&gt;&lt;object type=&quot;3&quot; unique_id=&quot;18461&quot;&gt;&lt;property id=&quot;20148&quot; value=&quot;5&quot;/&gt;&lt;property id=&quot;20300&quot; value=&quot;Slide 65&quot;/&gt;&lt;property id=&quot;20307&quot; value=&quot;440&quot;/&gt;&lt;/object&gt;&lt;object type=&quot;3&quot; unique_id=&quot;18462&quot;&gt;&lt;property id=&quot;20148&quot; value=&quot;5&quot;/&gt;&lt;property id=&quot;20300&quot; value=&quot;Slide 66&quot;/&gt;&lt;property id=&quot;20307&quot; value=&quot;441&quot;/&gt;&lt;/object&gt;&lt;object type=&quot;3&quot; unique_id=&quot;18463&quot;&gt;&lt;property id=&quot;20148&quot; value=&quot;5&quot;/&gt;&lt;property id=&quot;20300&quot; value=&quot;Slide 67&quot;/&gt;&lt;property id=&quot;20307&quot; value=&quot;442&quot;/&gt;&lt;/object&gt;&lt;object type=&quot;3&quot; unique_id=&quot;19159&quot;&gt;&lt;property id=&quot;20148&quot; value=&quot;5&quot;/&gt;&lt;property id=&quot;20300&quot; value=&quot;Slide 68&quot;/&gt;&lt;property id=&quot;20307&quot; value=&quot;443&quot;/&gt;&lt;/object&gt;&lt;object type=&quot;3&quot; unique_id=&quot;19160&quot;&gt;&lt;property id=&quot;20148&quot; value=&quot;5&quot;/&gt;&lt;property id=&quot;20300&quot; value=&quot;Slide 69&quot;/&gt;&lt;property id=&quot;20307&quot; value=&quot;444&quot;/&gt;&lt;/object&gt;&lt;object type=&quot;3&quot; unique_id=&quot;19161&quot;&gt;&lt;property id=&quot;20148&quot; value=&quot;5&quot;/&gt;&lt;property id=&quot;20300&quot; value=&quot;Slide 83&quot;/&gt;&lt;property id=&quot;20307&quot; value=&quot;445&quot;/&gt;&lt;/object&gt;&lt;object type=&quot;3&quot; unique_id=&quot;19582&quot;&gt;&lt;property id=&quot;20148&quot; value=&quot;5&quot;/&gt;&lt;property id=&quot;20300&quot; value=&quot;Slide 85&quot;/&gt;&lt;property id=&quot;20307&quot; value=&quot;446&quot;/&gt;&lt;/object&gt;&lt;object type=&quot;3&quot; unique_id=&quot;20563&quot;&gt;&lt;property id=&quot;20148&quot; value=&quot;5&quot;/&gt;&lt;property id=&quot;20300&quot; value=&quot;Slide 101&quot;/&gt;&lt;property id=&quot;20307&quot; value=&quot;447&quot;/&gt;&lt;/object&gt;&lt;object type=&quot;3&quot; unique_id=&quot;21398&quot;&gt;&lt;property id=&quot;20148&quot; value=&quot;5&quot;/&gt;&lt;property id=&quot;20300&quot; value=&quot;Slide 108&quot;/&gt;&lt;property id=&quot;20307&quot; value=&quot;448&quot;/&gt;&lt;/object&gt;&lt;object type=&quot;3&quot; unique_id=&quot;21399&quot;&gt;&lt;property id=&quot;20148&quot; value=&quot;5&quot;/&gt;&lt;property id=&quot;20300&quot; value=&quot;Slide 113&quot;/&gt;&lt;property id=&quot;20307&quot; value=&quot;449&quot;/&gt;&lt;/object&gt;&lt;object type=&quot;3&quot; unique_id=&quot;21400&quot;&gt;&lt;property id=&quot;20148&quot; value=&quot;5&quot;/&gt;&lt;property id=&quot;20300&quot; value=&quot;Slide 125&quot;/&gt;&lt;property id=&quot;20307&quot; value=&quot;450&quot;/&gt;&lt;/object&gt;&lt;object type=&quot;3&quot; unique_id=&quot;22249&quot;&gt;&lt;property id=&quot;20148&quot; value=&quot;5&quot;/&gt;&lt;property id=&quot;20300&quot; value=&quot;Slide 126&quot;/&gt;&lt;property id=&quot;20307&quot; value=&quot;451&quot;/&gt;&lt;/object&gt;&lt;object type=&quot;3&quot; unique_id=&quot;22250&quot;&gt;&lt;property id=&quot;20148&quot; value=&quot;5&quot;/&gt;&lt;property id=&quot;20300&quot; value=&quot;Slide 127&quot;/&gt;&lt;property id=&quot;20307&quot; value=&quot;452&quot;/&gt;&lt;/object&gt;&lt;object type=&quot;3&quot; unique_id=&quot;22251&quot;&gt;&lt;property id=&quot;20148&quot; value=&quot;5&quot;/&gt;&lt;property id=&quot;20300&quot; value=&quot;Slide 128&quot;/&gt;&lt;property id=&quot;20307&quot; value=&quot;453&quot;/&gt;&lt;/object&gt;&lt;object type=&quot;3&quot; unique_id=&quot;23968&quot;&gt;&lt;property id=&quot;20148&quot; value=&quot;5&quot;/&gt;&lt;property id=&quot;20300&quot; value=&quot;Slide 131&quot;/&gt;&lt;property id=&quot;20307&quot; value=&quot;454&quot;/&gt;&lt;/object&gt;&lt;object type=&quot;3&quot; unique_id=&quot;23969&quot;&gt;&lt;property id=&quot;20148&quot; value=&quot;5&quot;/&gt;&lt;property id=&quot;20300&quot; value=&quot;Slide 132&quot;/&gt;&lt;property id=&quot;20307&quot; value=&quot;455&quot;/&gt;&lt;/object&gt;&lt;object type=&quot;3&quot; unique_id=&quot;23970&quot;&gt;&lt;property id=&quot;20148&quot; value=&quot;5&quot;/&gt;&lt;property id=&quot;20300&quot; value=&quot;Slide 133&quot;/&gt;&lt;property id=&quot;20307&quot; value=&quot;456&quot;/&gt;&lt;/object&gt;&lt;object type=&quot;3&quot; unique_id=&quot;23971&quot;&gt;&lt;property id=&quot;20148&quot; value=&quot;5&quot;/&gt;&lt;property id=&quot;20300&quot; value=&quot;Slide 134&quot;/&gt;&lt;property id=&quot;20307&quot; value=&quot;457&quot;/&gt;&lt;/object&gt;&lt;object type=&quot;3&quot; unique_id=&quot;23972&quot;&gt;&lt;property id=&quot;20148&quot; value=&quot;5&quot;/&gt;&lt;property id=&quot;20300&quot; value=&quot;Slide 139&quot;/&gt;&lt;property id=&quot;20307&quot; value=&quot;458&quot;/&gt;&lt;/object&gt;&lt;object type=&quot;3&quot; unique_id=&quot;23973&quot;&gt;&lt;property id=&quot;20148&quot; value=&quot;5&quot;/&gt;&lt;property id=&quot;20300&quot; value=&quot;Slide 141 - &amp;quot;课后作业&amp;quot;&quot;/&gt;&lt;property id=&quot;20307&quot; value=&quot;459&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IMING" val="|0.1"/>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themeOverride>
</file>

<file path=ppt/theme/themeOverride2.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themeOverride>
</file>

<file path=docProps/app.xml><?xml version="1.0" encoding="utf-8"?>
<Properties xmlns="http://schemas.openxmlformats.org/officeDocument/2006/extended-properties" xmlns:vt="http://schemas.openxmlformats.org/officeDocument/2006/docPropsVTypes">
  <Template/>
  <TotalTime>5977</TotalTime>
  <Words>8701</Words>
  <Application>Microsoft Office PowerPoint</Application>
  <PresentationFormat>全屏显示(4:3)</PresentationFormat>
  <Paragraphs>1427</Paragraphs>
  <Slides>142</Slides>
  <Notes>99</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6</vt:i4>
      </vt:variant>
      <vt:variant>
        <vt:lpstr>幻灯片标题</vt:lpstr>
      </vt:variant>
      <vt:variant>
        <vt:i4>142</vt:i4>
      </vt:variant>
    </vt:vector>
  </HeadingPairs>
  <TitlesOfParts>
    <vt:vector size="163" baseType="lpstr">
      <vt:lpstr>黑体</vt:lpstr>
      <vt:lpstr>楷体_GB2312</vt:lpstr>
      <vt:lpstr>隶书</vt:lpstr>
      <vt:lpstr>宋体</vt:lpstr>
      <vt:lpstr>幼圆</vt:lpstr>
      <vt:lpstr>Arial</vt:lpstr>
      <vt:lpstr>Bookman Old Style</vt:lpstr>
      <vt:lpstr>Garamond</vt:lpstr>
      <vt:lpstr>Symbol</vt:lpstr>
      <vt:lpstr>Tahoma</vt:lpstr>
      <vt:lpstr>Times New Roman</vt:lpstr>
      <vt:lpstr>Verdana</vt:lpstr>
      <vt:lpstr>Wingdings</vt:lpstr>
      <vt:lpstr>Edge</vt:lpstr>
      <vt:lpstr>默认设计模板</vt:lpstr>
      <vt:lpstr>Document</vt:lpstr>
      <vt:lpstr>文档</vt:lpstr>
      <vt:lpstr>Equation</vt:lpstr>
      <vt:lpstr>公式</vt:lpstr>
      <vt:lpstr>Microsoft Equation 3.0</vt:lpstr>
      <vt:lpstr>Microsoft Equation 2.0</vt:lpstr>
      <vt:lpstr>数据结构</vt:lpstr>
      <vt:lpstr>About me</vt:lpstr>
      <vt:lpstr>教学计划</vt:lpstr>
      <vt:lpstr>答疑和上机时间</vt:lpstr>
      <vt:lpstr>第一章 绪论</vt:lpstr>
      <vt:lpstr>为什么要学习数据结构</vt:lpstr>
      <vt:lpstr>为什么要学习数据结构</vt:lpstr>
      <vt:lpstr>为什么要学习数据结构</vt:lpstr>
      <vt:lpstr>为什么要学习数据结构</vt:lpstr>
      <vt:lpstr>第一章 绪论</vt:lpstr>
      <vt:lpstr>数据结构的发展历史</vt:lpstr>
      <vt:lpstr>数据结构的发展历史</vt:lpstr>
      <vt:lpstr>数据结构的发展历史</vt:lpstr>
      <vt:lpstr>PowerPoint 演示文稿</vt:lpstr>
      <vt:lpstr>PowerPoint 演示文稿</vt:lpstr>
      <vt:lpstr>数据结构的发展历史</vt:lpstr>
      <vt:lpstr>数据结构的发展历史</vt:lpstr>
      <vt:lpstr>数据结构的发展历史</vt:lpstr>
      <vt:lpstr>数 据 结 构</vt:lpstr>
      <vt:lpstr>数 据 结 构</vt:lpstr>
      <vt:lpstr>PowerPoint 演示文稿</vt:lpstr>
      <vt:lpstr>PowerPoint 演示文稿</vt:lpstr>
      <vt:lpstr>数据</vt:lpstr>
      <vt:lpstr>数据</vt:lpstr>
      <vt:lpstr>PowerPoint 演示文稿</vt:lpstr>
      <vt:lpstr>PowerPoint 演示文稿</vt:lpstr>
      <vt:lpstr>数据元素(元素、结点、顶点、Data Element )</vt:lpstr>
      <vt:lpstr>数据项</vt:lpstr>
      <vt:lpstr>数 据 结 构</vt:lpstr>
      <vt:lpstr>什么是结构？</vt:lpstr>
      <vt:lpstr>什么是结构</vt:lpstr>
      <vt:lpstr>PowerPoint 演示文稿</vt:lpstr>
      <vt:lpstr>数据的逻辑结构</vt:lpstr>
      <vt:lpstr>数据的存储结构/物理结构</vt:lpstr>
      <vt:lpstr>数据上的运算集合</vt:lpstr>
      <vt:lpstr>PowerPoint 演示文稿</vt:lpstr>
      <vt:lpstr>数据结构的组成：</vt:lpstr>
      <vt:lpstr>逻辑结构</vt:lpstr>
      <vt:lpstr>逻辑结构</vt:lpstr>
      <vt:lpstr>逻辑结构</vt:lpstr>
      <vt:lpstr>PowerPoint 演示文稿</vt:lpstr>
      <vt:lpstr>PowerPoint 演示文稿</vt:lpstr>
      <vt:lpstr>PowerPoint 演示文稿</vt:lpstr>
      <vt:lpstr>PowerPoint 演示文稿</vt:lpstr>
      <vt:lpstr>数据结构的组成：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数据结构的组成：</vt:lpstr>
      <vt:lpstr>对数据结构的操作</vt:lpstr>
      <vt:lpstr>PowerPoint 演示文稿</vt:lpstr>
      <vt:lpstr>第一章 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ADL 的长处</vt:lpstr>
      <vt:lpstr>评估算法性能的5条准则</vt:lpstr>
      <vt:lpstr>PowerPoint 演示文稿</vt:lpstr>
      <vt:lpstr>1．正确性</vt:lpstr>
      <vt:lpstr>PowerPoint 演示文稿</vt:lpstr>
      <vt:lpstr>2．时间复杂性</vt:lpstr>
      <vt:lpstr>3．占用的存储空间</vt:lpstr>
      <vt:lpstr>4．可读性</vt:lpstr>
      <vt:lpstr>5．坚固性  (鲁棒性,健壮性,robust)</vt:lpstr>
      <vt:lpstr>好的算法还应该具有</vt:lpstr>
      <vt:lpstr>最优算法</vt:lpstr>
      <vt:lpstr> </vt:lpstr>
      <vt:lpstr>PowerPoint 演示文稿</vt:lpstr>
      <vt:lpstr>第一章 绪论</vt:lpstr>
      <vt:lpstr>算法的正确性证明</vt:lpstr>
      <vt:lpstr> Testing (测试) </vt:lpstr>
      <vt:lpstr>算法的正确性证明</vt:lpstr>
      <vt:lpstr> 反证法</vt:lpstr>
      <vt:lpstr>例1.4  证明没有最大的整数</vt:lpstr>
      <vt:lpstr>数学归纳法</vt:lpstr>
      <vt:lpstr>PowerPoint 演示文稿</vt:lpstr>
      <vt:lpstr>PowerPoint 演示文稿</vt:lpstr>
      <vt:lpstr>PowerPoint 演示文稿</vt:lpstr>
      <vt:lpstr>第一章 绪论</vt:lpstr>
      <vt:lpstr>PowerPoint 演示文稿</vt:lpstr>
      <vt:lpstr>PowerPoint 演示文稿</vt:lpstr>
      <vt:lpstr>算法时间复杂性的分析方法</vt:lpstr>
      <vt:lpstr>算法时间复杂性的分析方法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若S是n个元素的集合，则S的幂集是S的所有可能子集的集合。例如，若S = {a,b,c}，则Powerset (S) = { {} , {a} , {b} , {c} , {a , b} , {a , c} , {b , c} , {a , b , c} } 请给出一个计算幂集Powerset (S) 的递归算法。 </vt:lpstr>
      <vt:lpstr>课后作业</vt:lpstr>
    </vt:vector>
  </TitlesOfParts>
  <Company>JiLin Univ.</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bluehj</dc:creator>
  <cp:lastModifiedBy>HY J</cp:lastModifiedBy>
  <cp:revision>374</cp:revision>
  <dcterms:created xsi:type="dcterms:W3CDTF">2005-02-12T11:07:02Z</dcterms:created>
  <dcterms:modified xsi:type="dcterms:W3CDTF">2015-08-27T15:07:01Z</dcterms:modified>
</cp:coreProperties>
</file>